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92"/>
  </p:notesMasterIdLst>
  <p:sldIdLst>
    <p:sldId id="256" r:id="rId5"/>
    <p:sldId id="257" r:id="rId6"/>
    <p:sldId id="273" r:id="rId7"/>
    <p:sldId id="260" r:id="rId8"/>
    <p:sldId id="274" r:id="rId9"/>
    <p:sldId id="282" r:id="rId10"/>
    <p:sldId id="275" r:id="rId11"/>
    <p:sldId id="262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283" r:id="rId21"/>
    <p:sldId id="287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302" r:id="rId31"/>
    <p:sldId id="258" r:id="rId32"/>
    <p:sldId id="303" r:id="rId33"/>
    <p:sldId id="304" r:id="rId34"/>
    <p:sldId id="281" r:id="rId35"/>
    <p:sldId id="305" r:id="rId36"/>
    <p:sldId id="263" r:id="rId37"/>
    <p:sldId id="280" r:id="rId38"/>
    <p:sldId id="306" r:id="rId39"/>
    <p:sldId id="307" r:id="rId40"/>
    <p:sldId id="308" r:id="rId41"/>
    <p:sldId id="277" r:id="rId42"/>
    <p:sldId id="310" r:id="rId43"/>
    <p:sldId id="261" r:id="rId44"/>
    <p:sldId id="311" r:id="rId45"/>
    <p:sldId id="312" r:id="rId46"/>
    <p:sldId id="269" r:id="rId47"/>
    <p:sldId id="264" r:id="rId48"/>
    <p:sldId id="265" r:id="rId49"/>
    <p:sldId id="266" r:id="rId50"/>
    <p:sldId id="267" r:id="rId51"/>
    <p:sldId id="315" r:id="rId52"/>
    <p:sldId id="316" r:id="rId53"/>
    <p:sldId id="317" r:id="rId54"/>
    <p:sldId id="318" r:id="rId55"/>
    <p:sldId id="284" r:id="rId56"/>
    <p:sldId id="285" r:id="rId57"/>
    <p:sldId id="286" r:id="rId58"/>
    <p:sldId id="319" r:id="rId59"/>
    <p:sldId id="320" r:id="rId60"/>
    <p:sldId id="321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49" r:id="rId71"/>
    <p:sldId id="351" r:id="rId72"/>
    <p:sldId id="352" r:id="rId73"/>
    <p:sldId id="353" r:id="rId74"/>
    <p:sldId id="289" r:id="rId75"/>
    <p:sldId id="354" r:id="rId76"/>
    <p:sldId id="268" r:id="rId77"/>
    <p:sldId id="355" r:id="rId78"/>
    <p:sldId id="356" r:id="rId79"/>
    <p:sldId id="271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288" r:id="rId88"/>
    <p:sldId id="276" r:id="rId89"/>
    <p:sldId id="364" r:id="rId90"/>
    <p:sldId id="334" r:id="rId91"/>
  </p:sldIdLst>
  <p:sldSz cx="16256000" cy="9956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963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963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963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963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963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963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963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963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9637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136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F00"/>
    <a:srgbClr val="5AC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CE521-5F07-4D58-B8D5-4123E6C16955}" v="69" dt="2020-05-14T08:31:55.69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06" y="66"/>
      </p:cViewPr>
      <p:guideLst>
        <p:guide orient="horz" pos="3136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7-22T15:03:05.8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28373 17081 0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7-22T15:03:06.9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28425 17107 0,'0'-26'93,"0"1"-46,0-1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7-22T15:03:07.7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28450 17132 0,'0'-25'16,"0"-1"15,0 1 1,26 25-32,25-26 15,-25 26 1,25-26-1,0 26 1,-25 0 0,25 0-1,-25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7-22T15:03:08.4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28604 17132 0,'51'0'31,"0"0"-15,26 0-16,26 26 15,25-26-15,205 26 16,-26 25-1,26 0 1,-52 0 0,-127-25-1,-51 0 1,-27-1 15,-50 1-15,0-26 15,-26 25-15,25-25 15,-25 26-15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25157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07-22T15:03:26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27759 17132 0,'0'-25'172,"-26"25"-172,26-26 15,-25 26 17,25-25-17,0-1 110,0 0-62,0 1 15,0-1-31</inkml:trace>
  <inkml:trace contextRef="#ctx0" brushRef="#br0" timeOffset="977.01">27887 17132 0,'0'-25'78,"0"-1"-62,0 1-1,0-1 1,0 0 0,0 1 15,0-1-31,0 1 31,0-1 0</inkml:trace>
  <inkml:trace contextRef="#ctx0" brushRef="#br0" timeOffset="1807.53">28041 17158 0,'0'0'0,"0"-26"47,0 1-15,0-1-17,25 1 1,-25-1-1,26 0 1,-26 1 0,25-1-1,-25 1 1,0-1 15</inkml:trace>
  <inkml:trace contextRef="#ctx0" brushRef="#br0" timeOffset="2719.46">27759 17261 0,'-26'0'94,"1"0"-78,-1 0-1,0 0 1,-25 0 0,26 0-1,-1 0 1,0 0 0</inkml:trace>
  <inkml:trace contextRef="#ctx0" brushRef="#br0" timeOffset="3544.57">27836 17363 0,'0'26'47,"-51"-26"-31,51 25 0,-26-25-16,26 26 15,-26-1 16,1-25-15,25 26-16,-26 0 16,0-26-1,26 25 1</inkml:trace>
  <inkml:trace contextRef="#ctx0" brushRef="#br0" timeOffset="4374.81">27887 17542 0,'0'26'78,"-26"-26"-62,26 25-1,-51-25-15,26 0 16,25 52-1,-52-27 1,27-25 15</inkml:trace>
  <inkml:trace contextRef="#ctx0" brushRef="#br0" timeOffset="5080.18">28194 17261 0</inkml:trace>
  <inkml:trace contextRef="#ctx0" brushRef="#br0" timeOffset="5744.04">28143 17286 0,'26'26'63,"25"-26"-47,-26 0-1,1 25 1,25-25-1,-25 0 1</inkml:trace>
  <inkml:trace contextRef="#ctx0" brushRef="#br0" timeOffset="6455.98">28092 17517 0,'25'0'31,"1"0"-15,0 0 15,-1 0-31,1 25 32,25-25-17,-25 26 1,-1-26-1,1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341004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充滿神秘色彩的俄羅斯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東正教：洋蔥型的教堂便是東正教的代表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555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716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739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6609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1479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765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0686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7336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1739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563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224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人物</a:t>
            </a:r>
            <a:r>
              <a:rPr lang="en-US" altLang="zh-TW" dirty="0"/>
              <a:t>-</a:t>
            </a:r>
            <a:r>
              <a:rPr lang="zh-TW" altLang="en-US" dirty="0"/>
              <a:t>頂級主廚</a:t>
            </a:r>
          </a:p>
        </p:txBody>
      </p:sp>
    </p:spTree>
    <p:extLst>
      <p:ext uri="{BB962C8B-B14F-4D97-AF65-F5344CB8AC3E}">
        <p14:creationId xmlns:p14="http://schemas.microsoft.com/office/powerpoint/2010/main" val="293371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7396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227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739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739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276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30238" y="685800"/>
            <a:ext cx="55975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2248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3222624" y="1942306"/>
            <a:ext cx="9810751" cy="3095626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222624" y="5121275"/>
            <a:ext cx="9810751" cy="1059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228600" algn="ctr">
              <a:spcBef>
                <a:spcPts val="0"/>
              </a:spcBef>
              <a:buSzTx/>
              <a:buNone/>
              <a:defRPr sz="3000"/>
            </a:lvl2pPr>
            <a:lvl3pPr marL="0" indent="457200" algn="ctr">
              <a:spcBef>
                <a:spcPts val="0"/>
              </a:spcBef>
              <a:buSzTx/>
              <a:buNone/>
              <a:defRPr sz="3000"/>
            </a:lvl3pPr>
            <a:lvl4pPr marL="0" indent="685800" algn="ctr">
              <a:spcBef>
                <a:spcPts val="0"/>
              </a:spcBef>
              <a:buSzTx/>
              <a:buNone/>
              <a:defRPr sz="3000"/>
            </a:lvl4pPr>
            <a:lvl5pPr marL="0" indent="914400" algn="ctr">
              <a:spcBef>
                <a:spcPts val="0"/>
              </a:spcBef>
              <a:buSzTx/>
              <a:buNone/>
              <a:defRPr sz="3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2924968" y="2847181"/>
            <a:ext cx="10406064" cy="5893594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quarter" idx="13"/>
          </p:nvPr>
        </p:nvSpPr>
        <p:spPr>
          <a:xfrm>
            <a:off x="8330406" y="2847181"/>
            <a:ext cx="5000626" cy="5893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924968" y="2847181"/>
            <a:ext cx="5000626" cy="5893594"/>
          </a:xfrm>
          <a:prstGeom prst="rect">
            <a:avLst/>
          </a:prstGeom>
        </p:spPr>
        <p:txBody>
          <a:bodyPr/>
          <a:lstStyle>
            <a:lvl1pPr marL="318407" indent="-318407">
              <a:spcBef>
                <a:spcPts val="3200"/>
              </a:spcBef>
              <a:defRPr sz="2600"/>
            </a:lvl1pPr>
            <a:lvl2pPr marL="661307" indent="-318407">
              <a:spcBef>
                <a:spcPts val="3200"/>
              </a:spcBef>
              <a:defRPr sz="2600"/>
            </a:lvl2pPr>
            <a:lvl3pPr marL="1004207" indent="-318407">
              <a:spcBef>
                <a:spcPts val="3200"/>
              </a:spcBef>
              <a:defRPr sz="2600"/>
            </a:lvl3pPr>
            <a:lvl4pPr marL="1347107" indent="-318407">
              <a:spcBef>
                <a:spcPts val="3200"/>
              </a:spcBef>
              <a:defRPr sz="2600"/>
            </a:lvl4pPr>
            <a:lvl5pPr marL="1690007" indent="-318407">
              <a:spcBef>
                <a:spcPts val="3200"/>
              </a:spcBef>
              <a:defRPr sz="2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8330406" y="5180806"/>
            <a:ext cx="5000626" cy="3536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8336235" y="1239837"/>
            <a:ext cx="5000626" cy="3536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2924968" y="1239837"/>
            <a:ext cx="5000626" cy="74771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3222624" y="6371431"/>
            <a:ext cx="9810751" cy="47625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3222624" y="4363243"/>
            <a:ext cx="9810751" cy="7302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2031999" y="406399"/>
            <a:ext cx="12192001" cy="9144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>
            <a:spLocks noGrp="1"/>
          </p:cNvSpPr>
          <p:nvPr>
            <p:ph type="body" idx="1"/>
          </p:nvPr>
        </p:nvSpPr>
        <p:spPr>
          <a:xfrm>
            <a:off x="2924968" y="1597024"/>
            <a:ext cx="10406064" cy="6762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2924968" y="823118"/>
            <a:ext cx="10406064" cy="20240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7955092" y="9080103"/>
            <a:ext cx="333910" cy="336551"/>
          </a:xfrm>
          <a:prstGeom prst="rect">
            <a:avLst/>
          </a:prstGeom>
          <a:ln w="3175">
            <a:miter lim="400000"/>
          </a:ln>
        </p:spPr>
        <p:txBody>
          <a:bodyPr wrap="none" lIns="47625" tIns="47625" rIns="47625" bIns="47625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transition spd="med"/>
  <p:txStyles>
    <p:titleStyle>
      <a:lvl1pPr marL="0" marR="0" indent="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9637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9637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9637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9637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9637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9637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9637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9637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9637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963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4.jpeg"/><Relationship Id="rId3" Type="http://schemas.openxmlformats.org/officeDocument/2006/relationships/image" Target="../media/image31.jpeg"/><Relationship Id="rId7" Type="http://schemas.openxmlformats.org/officeDocument/2006/relationships/image" Target="../media/image44.jp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11" Type="http://schemas.openxmlformats.org/officeDocument/2006/relationships/image" Target="../media/image52.jpeg"/><Relationship Id="rId5" Type="http://schemas.openxmlformats.org/officeDocument/2006/relationships/image" Target="../media/image1.pn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44.jpg"/><Relationship Id="rId26" Type="http://schemas.openxmlformats.org/officeDocument/2006/relationships/image" Target="NULL"/><Relationship Id="rId39" Type="http://schemas.openxmlformats.org/officeDocument/2006/relationships/image" Target="../media/image76.jpeg"/><Relationship Id="rId21" Type="http://schemas.openxmlformats.org/officeDocument/2006/relationships/image" Target="../media/image47.png"/><Relationship Id="rId34" Type="http://schemas.openxmlformats.org/officeDocument/2006/relationships/image" Target="NULL"/><Relationship Id="rId7" Type="http://schemas.openxmlformats.org/officeDocument/2006/relationships/image" Target="../media/image57.jpeg"/><Relationship Id="rId12" Type="http://schemas.openxmlformats.org/officeDocument/2006/relationships/image" Target="../media/image62.jpeg"/><Relationship Id="rId17" Type="http://schemas.openxmlformats.org/officeDocument/2006/relationships/image" Target="../media/image67.jpeg"/><Relationship Id="rId25" Type="http://schemas.openxmlformats.org/officeDocument/2006/relationships/customXml" Target="../ink/ink1.xml"/><Relationship Id="rId33" Type="http://schemas.openxmlformats.org/officeDocument/2006/relationships/customXml" Target="../ink/ink5.xml"/><Relationship Id="rId38" Type="http://schemas.openxmlformats.org/officeDocument/2006/relationships/image" Target="../media/image75.jpeg"/><Relationship Id="rId2" Type="http://schemas.openxmlformats.org/officeDocument/2006/relationships/image" Target="../media/image31.jpeg"/><Relationship Id="rId16" Type="http://schemas.openxmlformats.org/officeDocument/2006/relationships/image" Target="../media/image66.jpeg"/><Relationship Id="rId20" Type="http://schemas.openxmlformats.org/officeDocument/2006/relationships/image" Target="../media/image69.jpeg"/><Relationship Id="rId29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11" Type="http://schemas.openxmlformats.org/officeDocument/2006/relationships/image" Target="../media/image61.jpeg"/><Relationship Id="rId24" Type="http://schemas.openxmlformats.org/officeDocument/2006/relationships/image" Target="../media/image72.jpeg"/><Relationship Id="rId32" Type="http://schemas.openxmlformats.org/officeDocument/2006/relationships/image" Target="NULL"/><Relationship Id="rId37" Type="http://schemas.openxmlformats.org/officeDocument/2006/relationships/image" Target="../media/image74.png"/><Relationship Id="rId5" Type="http://schemas.openxmlformats.org/officeDocument/2006/relationships/image" Target="../media/image55.jpg"/><Relationship Id="rId15" Type="http://schemas.openxmlformats.org/officeDocument/2006/relationships/image" Target="../media/image65.jpeg"/><Relationship Id="rId23" Type="http://schemas.openxmlformats.org/officeDocument/2006/relationships/image" Target="../media/image71.jpeg"/><Relationship Id="rId28" Type="http://schemas.openxmlformats.org/officeDocument/2006/relationships/image" Target="NULL"/><Relationship Id="rId36" Type="http://schemas.openxmlformats.org/officeDocument/2006/relationships/image" Target="../media/image73.png"/><Relationship Id="rId10" Type="http://schemas.openxmlformats.org/officeDocument/2006/relationships/image" Target="../media/image60.jpeg"/><Relationship Id="rId19" Type="http://schemas.openxmlformats.org/officeDocument/2006/relationships/image" Target="../media/image68.jpeg"/><Relationship Id="rId31" Type="http://schemas.openxmlformats.org/officeDocument/2006/relationships/customXml" Target="../ink/ink4.xml"/><Relationship Id="rId4" Type="http://schemas.openxmlformats.org/officeDocument/2006/relationships/image" Target="../media/image1.png"/><Relationship Id="rId9" Type="http://schemas.openxmlformats.org/officeDocument/2006/relationships/image" Target="../media/image59.jpg"/><Relationship Id="rId14" Type="http://schemas.openxmlformats.org/officeDocument/2006/relationships/image" Target="../media/image64.jpeg"/><Relationship Id="rId22" Type="http://schemas.openxmlformats.org/officeDocument/2006/relationships/image" Target="../media/image70.jpeg"/><Relationship Id="rId27" Type="http://schemas.openxmlformats.org/officeDocument/2006/relationships/customXml" Target="../ink/ink2.xml"/><Relationship Id="rId30" Type="http://schemas.openxmlformats.org/officeDocument/2006/relationships/image" Target="NULL"/><Relationship Id="rId35" Type="http://schemas.openxmlformats.org/officeDocument/2006/relationships/image" Target="../media/image30.jpg"/><Relationship Id="rId8" Type="http://schemas.openxmlformats.org/officeDocument/2006/relationships/image" Target="../media/image58.png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5.jpeg"/><Relationship Id="rId3" Type="http://schemas.openxmlformats.org/officeDocument/2006/relationships/image" Target="../media/image77.png"/><Relationship Id="rId7" Type="http://schemas.openxmlformats.org/officeDocument/2006/relationships/image" Target="../media/image80.jpg"/><Relationship Id="rId12" Type="http://schemas.openxmlformats.org/officeDocument/2006/relationships/image" Target="../media/image1.png"/><Relationship Id="rId17" Type="http://schemas.microsoft.com/office/2007/relationships/hdphoto" Target="../media/hdphoto13.wdp"/><Relationship Id="rId2" Type="http://schemas.openxmlformats.org/officeDocument/2006/relationships/image" Target="../media/image5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5" Type="http://schemas.microsoft.com/office/2007/relationships/hdphoto" Target="../media/hdphoto12.wdp"/><Relationship Id="rId10" Type="http://schemas.openxmlformats.org/officeDocument/2006/relationships/image" Target="../media/image83.jpeg"/><Relationship Id="rId4" Type="http://schemas.openxmlformats.org/officeDocument/2006/relationships/image" Target="../media/image78.jpeg"/><Relationship Id="rId9" Type="http://schemas.openxmlformats.org/officeDocument/2006/relationships/image" Target="../media/image82.jpeg"/><Relationship Id="rId1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0.jpg"/><Relationship Id="rId4" Type="http://schemas.openxmlformats.org/officeDocument/2006/relationships/image" Target="../media/image8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g"/><Relationship Id="rId4" Type="http://schemas.openxmlformats.org/officeDocument/2006/relationships/image" Target="../media/image9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microsoft.com/office/2007/relationships/hdphoto" Target="../media/hdphoto1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86.png"/><Relationship Id="rId4" Type="http://schemas.openxmlformats.org/officeDocument/2006/relationships/image" Target="../media/image9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80.jpg"/><Relationship Id="rId12" Type="http://schemas.openxmlformats.org/officeDocument/2006/relationships/image" Target="../media/image10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11" Type="http://schemas.openxmlformats.org/officeDocument/2006/relationships/image" Target="../media/image106.jpeg"/><Relationship Id="rId5" Type="http://schemas.microsoft.com/office/2007/relationships/hdphoto" Target="../media/hdphoto16.wdp"/><Relationship Id="rId15" Type="http://schemas.openxmlformats.org/officeDocument/2006/relationships/image" Target="../media/image109.png"/><Relationship Id="rId10" Type="http://schemas.openxmlformats.org/officeDocument/2006/relationships/image" Target="../media/image105.jpeg"/><Relationship Id="rId4" Type="http://schemas.openxmlformats.org/officeDocument/2006/relationships/image" Target="../media/image101.png"/><Relationship Id="rId9" Type="http://schemas.openxmlformats.org/officeDocument/2006/relationships/image" Target="../media/image104.jpeg"/><Relationship Id="rId14" Type="http://schemas.microsoft.com/office/2007/relationships/hdphoto" Target="../media/hdphoto17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1.png"/><Relationship Id="rId18" Type="http://schemas.microsoft.com/office/2007/relationships/hdphoto" Target="../media/hdphoto20.wdp"/><Relationship Id="rId26" Type="http://schemas.openxmlformats.org/officeDocument/2006/relationships/image" Target="../media/image119.png"/><Relationship Id="rId3" Type="http://schemas.openxmlformats.org/officeDocument/2006/relationships/image" Target="../media/image78.jpeg"/><Relationship Id="rId21" Type="http://schemas.microsoft.com/office/2007/relationships/hdphoto" Target="../media/hdphoto21.wdp"/><Relationship Id="rId7" Type="http://schemas.microsoft.com/office/2007/relationships/hdphoto" Target="../media/hdphoto11.wdp"/><Relationship Id="rId12" Type="http://schemas.openxmlformats.org/officeDocument/2006/relationships/image" Target="../media/image5.png"/><Relationship Id="rId17" Type="http://schemas.openxmlformats.org/officeDocument/2006/relationships/image" Target="../media/image113.png"/><Relationship Id="rId25" Type="http://schemas.openxmlformats.org/officeDocument/2006/relationships/image" Target="../media/image118.png"/><Relationship Id="rId2" Type="http://schemas.openxmlformats.org/officeDocument/2006/relationships/notesSlide" Target="../notesSlides/notesSlide5.xml"/><Relationship Id="rId16" Type="http://schemas.microsoft.com/office/2007/relationships/hdphoto" Target="../media/hdphoto19.wdp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11.jpeg"/><Relationship Id="rId24" Type="http://schemas.openxmlformats.org/officeDocument/2006/relationships/image" Target="../media/image117.png"/><Relationship Id="rId5" Type="http://schemas.microsoft.com/office/2007/relationships/hdphoto" Target="../media/hdphoto18.wdp"/><Relationship Id="rId15" Type="http://schemas.openxmlformats.org/officeDocument/2006/relationships/image" Target="../media/image112.png"/><Relationship Id="rId23" Type="http://schemas.microsoft.com/office/2007/relationships/hdphoto" Target="../media/hdphoto22.wdp"/><Relationship Id="rId10" Type="http://schemas.openxmlformats.org/officeDocument/2006/relationships/image" Target="../media/image106.jpeg"/><Relationship Id="rId19" Type="http://schemas.openxmlformats.org/officeDocument/2006/relationships/image" Target="../media/image114.png"/><Relationship Id="rId4" Type="http://schemas.openxmlformats.org/officeDocument/2006/relationships/image" Target="../media/image110.png"/><Relationship Id="rId9" Type="http://schemas.openxmlformats.org/officeDocument/2006/relationships/image" Target="../media/image104.jpeg"/><Relationship Id="rId14" Type="http://schemas.openxmlformats.org/officeDocument/2006/relationships/image" Target="../media/image103.jpeg"/><Relationship Id="rId22" Type="http://schemas.openxmlformats.org/officeDocument/2006/relationships/image" Target="../media/image116.png"/><Relationship Id="rId27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5" Type="http://schemas.openxmlformats.org/officeDocument/2006/relationships/image" Target="../media/image125.png"/><Relationship Id="rId4" Type="http://schemas.openxmlformats.org/officeDocument/2006/relationships/image" Target="../media/image124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3.jpg"/><Relationship Id="rId7" Type="http://schemas.openxmlformats.org/officeDocument/2006/relationships/image" Target="../media/image128.jpg"/><Relationship Id="rId12" Type="http://schemas.openxmlformats.org/officeDocument/2006/relationships/image" Target="../media/image133.jpg"/><Relationship Id="rId17" Type="http://schemas.openxmlformats.org/officeDocument/2006/relationships/image" Target="../media/image138.jpg"/><Relationship Id="rId2" Type="http://schemas.openxmlformats.org/officeDocument/2006/relationships/image" Target="../media/image124.jp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3.wdp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131.jpg"/><Relationship Id="rId19" Type="http://schemas.openxmlformats.org/officeDocument/2006/relationships/image" Target="../media/image140.png"/><Relationship Id="rId4" Type="http://schemas.openxmlformats.org/officeDocument/2006/relationships/image" Target="../media/image5.png"/><Relationship Id="rId9" Type="http://schemas.openxmlformats.org/officeDocument/2006/relationships/image" Target="../media/image130.jpeg"/><Relationship Id="rId14" Type="http://schemas.openxmlformats.org/officeDocument/2006/relationships/image" Target="../media/image13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5.jpg"/><Relationship Id="rId7" Type="http://schemas.openxmlformats.org/officeDocument/2006/relationships/image" Target="../media/image1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6.png"/><Relationship Id="rId5" Type="http://schemas.openxmlformats.org/officeDocument/2006/relationships/image" Target="../media/image143.png"/><Relationship Id="rId10" Type="http://schemas.openxmlformats.org/officeDocument/2006/relationships/image" Target="../media/image140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7" Type="http://schemas.openxmlformats.org/officeDocument/2006/relationships/image" Target="../media/image13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g"/><Relationship Id="rId5" Type="http://schemas.openxmlformats.org/officeDocument/2006/relationships/image" Target="../media/image148.jpg"/><Relationship Id="rId4" Type="http://schemas.openxmlformats.org/officeDocument/2006/relationships/image" Target="../media/image1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jpg"/><Relationship Id="rId4" Type="http://schemas.openxmlformats.org/officeDocument/2006/relationships/image" Target="../media/image15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159.jpeg"/><Relationship Id="rId12" Type="http://schemas.openxmlformats.org/officeDocument/2006/relationships/image" Target="../media/image16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jpeg"/><Relationship Id="rId11" Type="http://schemas.openxmlformats.org/officeDocument/2006/relationships/image" Target="../media/image138.jpg"/><Relationship Id="rId5" Type="http://schemas.openxmlformats.org/officeDocument/2006/relationships/image" Target="../media/image157.png"/><Relationship Id="rId15" Type="http://schemas.openxmlformats.org/officeDocument/2006/relationships/image" Target="../media/image164.png"/><Relationship Id="rId10" Type="http://schemas.openxmlformats.org/officeDocument/2006/relationships/image" Target="../media/image161.png"/><Relationship Id="rId4" Type="http://schemas.openxmlformats.org/officeDocument/2006/relationships/image" Target="../media/image128.jpg"/><Relationship Id="rId9" Type="http://schemas.openxmlformats.org/officeDocument/2006/relationships/image" Target="../media/image133.jpg"/><Relationship Id="rId14" Type="http://schemas.openxmlformats.org/officeDocument/2006/relationships/image" Target="../media/image1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13" Type="http://schemas.openxmlformats.org/officeDocument/2006/relationships/image" Target="../media/image143.png"/><Relationship Id="rId3" Type="http://schemas.openxmlformats.org/officeDocument/2006/relationships/image" Target="../media/image5.png"/><Relationship Id="rId7" Type="http://schemas.openxmlformats.org/officeDocument/2006/relationships/image" Target="../media/image168.png"/><Relationship Id="rId12" Type="http://schemas.openxmlformats.org/officeDocument/2006/relationships/image" Target="../media/image172.png"/><Relationship Id="rId2" Type="http://schemas.openxmlformats.org/officeDocument/2006/relationships/image" Target="../media/image165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jpeg"/><Relationship Id="rId11" Type="http://schemas.openxmlformats.org/officeDocument/2006/relationships/image" Target="../media/image135.jpg"/><Relationship Id="rId5" Type="http://schemas.openxmlformats.org/officeDocument/2006/relationships/image" Target="../media/image166.png"/><Relationship Id="rId15" Type="http://schemas.openxmlformats.org/officeDocument/2006/relationships/image" Target="../media/image1.png"/><Relationship Id="rId10" Type="http://schemas.openxmlformats.org/officeDocument/2006/relationships/image" Target="../media/image171.jpeg"/><Relationship Id="rId4" Type="http://schemas.openxmlformats.org/officeDocument/2006/relationships/image" Target="../media/image128.jpg"/><Relationship Id="rId9" Type="http://schemas.openxmlformats.org/officeDocument/2006/relationships/image" Target="../media/image170.png"/><Relationship Id="rId14" Type="http://schemas.openxmlformats.org/officeDocument/2006/relationships/image" Target="../media/image17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2.png"/><Relationship Id="rId5" Type="http://schemas.openxmlformats.org/officeDocument/2006/relationships/image" Target="../media/image8.jpeg"/><Relationship Id="rId15" Type="http://schemas.microsoft.com/office/2007/relationships/hdphoto" Target="../media/hdphoto4.wdp"/><Relationship Id="rId10" Type="http://schemas.microsoft.com/office/2007/relationships/hdphoto" Target="../media/hdphoto2.wdp"/><Relationship Id="rId4" Type="http://schemas.openxmlformats.org/officeDocument/2006/relationships/image" Target="../media/image7.jpe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jpe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78.png"/><Relationship Id="rId7" Type="http://schemas.openxmlformats.org/officeDocument/2006/relationships/image" Target="../media/image18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jpg"/><Relationship Id="rId5" Type="http://schemas.openxmlformats.org/officeDocument/2006/relationships/image" Target="../media/image180.jpg"/><Relationship Id="rId4" Type="http://schemas.openxmlformats.org/officeDocument/2006/relationships/image" Target="../media/image17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jpe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5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jpg"/><Relationship Id="rId9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7.png"/><Relationship Id="rId3" Type="http://schemas.openxmlformats.org/officeDocument/2006/relationships/image" Target="../media/image5.png"/><Relationship Id="rId7" Type="http://schemas.openxmlformats.org/officeDocument/2006/relationships/image" Target="../media/image212.jpg"/><Relationship Id="rId12" Type="http://schemas.openxmlformats.org/officeDocument/2006/relationships/image" Target="../media/image2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04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jpg"/><Relationship Id="rId9" Type="http://schemas.openxmlformats.org/officeDocument/2006/relationships/image" Target="../media/image2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5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eg"/><Relationship Id="rId3" Type="http://schemas.openxmlformats.org/officeDocument/2006/relationships/image" Target="../media/image221.jpeg"/><Relationship Id="rId7" Type="http://schemas.openxmlformats.org/officeDocument/2006/relationships/image" Target="../media/image2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90.png"/><Relationship Id="rId9" Type="http://schemas.openxmlformats.org/officeDocument/2006/relationships/image" Target="../media/image22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jpeg"/><Relationship Id="rId5" Type="http://schemas.openxmlformats.org/officeDocument/2006/relationships/image" Target="../media/image229.png"/><Relationship Id="rId4" Type="http://schemas.openxmlformats.org/officeDocument/2006/relationships/image" Target="../media/image22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4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jpeg"/><Relationship Id="rId3" Type="http://schemas.openxmlformats.org/officeDocument/2006/relationships/image" Target="../media/image5.png"/><Relationship Id="rId7" Type="http://schemas.openxmlformats.org/officeDocument/2006/relationships/image" Target="../media/image2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jpeg"/><Relationship Id="rId5" Type="http://schemas.openxmlformats.org/officeDocument/2006/relationships/image" Target="../media/image225.jpeg"/><Relationship Id="rId4" Type="http://schemas.openxmlformats.org/officeDocument/2006/relationships/image" Target="../media/image220.jpeg"/><Relationship Id="rId9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microsoft.com/office/2007/relationships/hdphoto" Target="../media/hdphoto8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5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7.jpg"/><Relationship Id="rId4" Type="http://schemas.openxmlformats.org/officeDocument/2006/relationships/image" Target="../media/image2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.png"/><Relationship Id="rId7" Type="http://schemas.openxmlformats.org/officeDocument/2006/relationships/image" Target="../media/image2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jpg"/><Relationship Id="rId9" Type="http://schemas.openxmlformats.org/officeDocument/2006/relationships/image" Target="../media/image2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5.png"/><Relationship Id="rId7" Type="http://schemas.openxmlformats.org/officeDocument/2006/relationships/image" Target="../media/image26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jpg"/><Relationship Id="rId5" Type="http://schemas.openxmlformats.org/officeDocument/2006/relationships/image" Target="../media/image263.jpeg"/><Relationship Id="rId4" Type="http://schemas.openxmlformats.org/officeDocument/2006/relationships/image" Target="../media/image2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jpg"/><Relationship Id="rId3" Type="http://schemas.openxmlformats.org/officeDocument/2006/relationships/image" Target="../media/image269.jpg"/><Relationship Id="rId7" Type="http://schemas.openxmlformats.org/officeDocument/2006/relationships/image" Target="../media/image273.jpg"/><Relationship Id="rId12" Type="http://schemas.openxmlformats.org/officeDocument/2006/relationships/image" Target="../media/image27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jpg"/><Relationship Id="rId11" Type="http://schemas.openxmlformats.org/officeDocument/2006/relationships/image" Target="../media/image277.jpg"/><Relationship Id="rId5" Type="http://schemas.openxmlformats.org/officeDocument/2006/relationships/image" Target="../media/image271.jpg"/><Relationship Id="rId10" Type="http://schemas.openxmlformats.org/officeDocument/2006/relationships/image" Target="../media/image276.jpg"/><Relationship Id="rId4" Type="http://schemas.openxmlformats.org/officeDocument/2006/relationships/image" Target="../media/image270.jpg"/><Relationship Id="rId9" Type="http://schemas.openxmlformats.org/officeDocument/2006/relationships/image" Target="../media/image275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jpg"/><Relationship Id="rId3" Type="http://schemas.openxmlformats.org/officeDocument/2006/relationships/image" Target="../media/image270.jpg"/><Relationship Id="rId7" Type="http://schemas.openxmlformats.org/officeDocument/2006/relationships/image" Target="../media/image2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jpg"/><Relationship Id="rId5" Type="http://schemas.openxmlformats.org/officeDocument/2006/relationships/image" Target="../media/image280.jpg"/><Relationship Id="rId4" Type="http://schemas.openxmlformats.org/officeDocument/2006/relationships/image" Target="../media/image279.jpg"/><Relationship Id="rId9" Type="http://schemas.openxmlformats.org/officeDocument/2006/relationships/image" Target="../media/image2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jpg"/><Relationship Id="rId7" Type="http://schemas.openxmlformats.org/officeDocument/2006/relationships/image" Target="../media/image2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5" Type="http://schemas.openxmlformats.org/officeDocument/2006/relationships/image" Target="../media/image289.jpeg"/><Relationship Id="rId4" Type="http://schemas.openxmlformats.org/officeDocument/2006/relationships/image" Target="../media/image288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1.png"/><Relationship Id="rId4" Type="http://schemas.openxmlformats.org/officeDocument/2006/relationships/image" Target="../media/image294.jp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7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6.png"/><Relationship Id="rId5" Type="http://schemas.openxmlformats.org/officeDocument/2006/relationships/image" Target="../media/image265.jp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8.png"/><Relationship Id="rId5" Type="http://schemas.openxmlformats.org/officeDocument/2006/relationships/image" Target="../media/image266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microsoft.com/office/2007/relationships/hdphoto" Target="../media/hdphoto10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10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jpg"/><Relationship Id="rId13" Type="http://schemas.openxmlformats.org/officeDocument/2006/relationships/image" Target="../media/image292.png"/><Relationship Id="rId3" Type="http://schemas.openxmlformats.org/officeDocument/2006/relationships/image" Target="../media/image5.png"/><Relationship Id="rId7" Type="http://schemas.openxmlformats.org/officeDocument/2006/relationships/image" Target="../media/image306.jpg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5.jpg"/><Relationship Id="rId11" Type="http://schemas.openxmlformats.org/officeDocument/2006/relationships/image" Target="../media/image291.png"/><Relationship Id="rId5" Type="http://schemas.openxmlformats.org/officeDocument/2006/relationships/image" Target="../media/image267.jpg"/><Relationship Id="rId10" Type="http://schemas.openxmlformats.org/officeDocument/2006/relationships/image" Target="../media/image308.jpeg"/><Relationship Id="rId4" Type="http://schemas.openxmlformats.org/officeDocument/2006/relationships/image" Target="../media/image304.jpg"/><Relationship Id="rId9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5" Type="http://schemas.openxmlformats.org/officeDocument/2006/relationships/image" Target="../media/image312.jpg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6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5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314.jpeg"/><Relationship Id="rId9" Type="http://schemas.openxmlformats.org/officeDocument/2006/relationships/image" Target="../media/image3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9.png"/><Relationship Id="rId12" Type="http://schemas.openxmlformats.org/officeDocument/2006/relationships/image" Target="../media/image321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318.png"/><Relationship Id="rId11" Type="http://schemas.openxmlformats.org/officeDocument/2006/relationships/image" Target="../media/image320.png"/><Relationship Id="rId5" Type="http://schemas.openxmlformats.org/officeDocument/2006/relationships/image" Target="../media/image5.png"/><Relationship Id="rId10" Type="http://schemas.openxmlformats.org/officeDocument/2006/relationships/image" Target="../media/image316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8007" cy="9956800"/>
          </a:xfrm>
          <a:prstGeom prst="rect">
            <a:avLst/>
          </a:prstGeom>
          <a:ln w="3175">
            <a:miter lim="400000"/>
          </a:ln>
        </p:spPr>
      </p:pic>
      <p:pic>
        <p:nvPicPr>
          <p:cNvPr id="120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9" y="4669518"/>
            <a:ext cx="2328045" cy="465608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線條"/>
          <p:cNvSpPr/>
          <p:nvPr/>
        </p:nvSpPr>
        <p:spPr>
          <a:xfrm flipV="1">
            <a:off x="4127499" y="4472030"/>
            <a:ext cx="1" cy="83518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  <p:sp>
        <p:nvSpPr>
          <p:cNvPr id="122" name="SPACEWAR…"/>
          <p:cNvSpPr txBox="1"/>
          <p:nvPr/>
        </p:nvSpPr>
        <p:spPr>
          <a:xfrm>
            <a:off x="4621436" y="4228812"/>
            <a:ext cx="4683975" cy="10342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>
            <a:spAutoFit/>
          </a:bodyPr>
          <a:lstStyle/>
          <a:p>
            <a:pPr algn="l">
              <a:lnSpc>
                <a:spcPct val="140000"/>
              </a:lnSpc>
              <a:defRPr sz="4800">
                <a:solidFill>
                  <a:srgbClr val="00B2BF"/>
                </a:solidFill>
                <a:latin typeface="Gotham Bold"/>
                <a:ea typeface="Gotham Bold"/>
                <a:cs typeface="Gotham Bold"/>
                <a:sym typeface="Gotham Bold"/>
              </a:defRPr>
            </a:pPr>
            <a:r>
              <a:rPr lang="en-US" dirty="0"/>
              <a:t>New Game Survey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12503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主題介紹</a:t>
            </a:r>
            <a:endParaRPr lang="en-US" dirty="0"/>
          </a:p>
          <a:p>
            <a:pPr algn="l">
              <a:defRPr sz="2700">
                <a:solidFill>
                  <a:srgbClr val="1E1E1E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3EAA71-0A9E-44DA-901E-335802228D6B}"/>
              </a:ext>
            </a:extLst>
          </p:cNvPr>
          <p:cNvSpPr txBox="1"/>
          <p:nvPr/>
        </p:nvSpPr>
        <p:spPr>
          <a:xfrm>
            <a:off x="3420110" y="1492411"/>
            <a:ext cx="10071358" cy="12041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 dirty="0">
                <a:latin typeface=".蘋方-繁"/>
              </a:rPr>
              <a:t>蒙上神祕面紗的國度－俄羅斯，世界</a:t>
            </a:r>
            <a:r>
              <a: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/>
                <a:sym typeface="Helvetica Light"/>
              </a:rPr>
              <a:t>上土地面積最大的國家，</a:t>
            </a:r>
            <a:r>
              <a:rPr lang="zh-TW" altLang="en-US" sz="2400" dirty="0">
                <a:latin typeface=".蘋方-繁"/>
              </a:rPr>
              <a:t>除了存在著濃厚的歷史與政治樣貌之外，更有充滿異國情調的教堂、別具特色的人事物，一起來</a:t>
            </a:r>
            <a:r>
              <a:rPr lang="zh-TW" altLang="en-US" sz="2400">
                <a:latin typeface=".蘋方-繁"/>
              </a:rPr>
              <a:t>一趟夢幻</a:t>
            </a:r>
            <a:r>
              <a:rPr lang="zh-TW" altLang="en-US" sz="2400" dirty="0">
                <a:latin typeface=".蘋方-繁"/>
              </a:rPr>
              <a:t>之旅吧！</a:t>
            </a:r>
          </a:p>
        </p:txBody>
      </p:sp>
      <p:pic>
        <p:nvPicPr>
          <p:cNvPr id="1026" name="Picture 2" descr="UNI假期～北國風情俄羅斯8日-俄羅斯直飛、金環小鎮、高速列車單飛">
            <a:extLst>
              <a:ext uri="{FF2B5EF4-FFF2-40B4-BE49-F238E27FC236}">
                <a16:creationId xmlns:a16="http://schemas.microsoft.com/office/drawing/2014/main" id="{BFFDF7AF-B120-4EFC-96E6-76E65E7F2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78" y="2912109"/>
            <a:ext cx="8502650" cy="54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遊戲規格介紹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FE9730-30C7-4041-8E10-B70A239C900E}"/>
              </a:ext>
            </a:extLst>
          </p:cNvPr>
          <p:cNvSpPr txBox="1"/>
          <p:nvPr/>
        </p:nvSpPr>
        <p:spPr>
          <a:xfrm>
            <a:off x="1295099" y="3956955"/>
            <a:ext cx="2766653" cy="157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滾輪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線數</a:t>
            </a:r>
            <a:endParaRPr lang="en-US" altLang="zh-TW" sz="3200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21AB0-8D7B-48CB-8C10-C2A4E3380AB6}"/>
              </a:ext>
            </a:extLst>
          </p:cNvPr>
          <p:cNvSpPr txBox="1"/>
          <p:nvPr/>
        </p:nvSpPr>
        <p:spPr>
          <a:xfrm>
            <a:off x="3773738" y="3926178"/>
            <a:ext cx="3173209" cy="1604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en-US" altLang="zh-TW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X5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000" dirty="0">
                <a:latin typeface="微軟正黑體"/>
                <a:ea typeface="微軟正黑體"/>
              </a:rPr>
              <a:t>243 ways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DD571A-EAC1-4D40-B9C5-FA8B21163697}"/>
              </a:ext>
            </a:extLst>
          </p:cNvPr>
          <p:cNvSpPr txBox="1"/>
          <p:nvPr/>
        </p:nvSpPr>
        <p:spPr>
          <a:xfrm>
            <a:off x="1295099" y="1638005"/>
            <a:ext cx="3766029" cy="20659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中文名稱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英文名稱</a:t>
            </a:r>
            <a:endParaRPr lang="en-US" altLang="zh-TW" sz="3200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編號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zh-TW" sz="3200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7C484-BA94-48BA-B502-A7A290479987}"/>
              </a:ext>
            </a:extLst>
          </p:cNvPr>
          <p:cNvSpPr txBox="1"/>
          <p:nvPr/>
        </p:nvSpPr>
        <p:spPr>
          <a:xfrm>
            <a:off x="3769582" y="1663997"/>
            <a:ext cx="3040591" cy="157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俄國遊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Cm00070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4C95AA4-4A01-4CF3-B817-19D3A1097BDE}"/>
              </a:ext>
            </a:extLst>
          </p:cNvPr>
          <p:cNvCxnSpPr>
            <a:cxnSpLocks/>
          </p:cNvCxnSpPr>
          <p:nvPr/>
        </p:nvCxnSpPr>
        <p:spPr>
          <a:xfrm>
            <a:off x="1295099" y="3457734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7779434" y="1701348"/>
            <a:ext cx="0" cy="7759093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27F5F-6DFC-47EE-9432-721D3ECE7145}"/>
              </a:ext>
            </a:extLst>
          </p:cNvPr>
          <p:cNvSpPr txBox="1"/>
          <p:nvPr/>
        </p:nvSpPr>
        <p:spPr>
          <a:xfrm>
            <a:off x="7976383" y="1661396"/>
            <a:ext cx="3040591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特色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A9C4B3C-0734-44B1-B03D-FB1684F0DA94}"/>
              </a:ext>
            </a:extLst>
          </p:cNvPr>
          <p:cNvCxnSpPr>
            <a:cxnSpLocks/>
          </p:cNvCxnSpPr>
          <p:nvPr/>
        </p:nvCxnSpPr>
        <p:spPr>
          <a:xfrm>
            <a:off x="8128000" y="5145597"/>
            <a:ext cx="7793736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8EB0F4-3EAB-4B92-B162-8D5024021CFA}"/>
              </a:ext>
            </a:extLst>
          </p:cNvPr>
          <p:cNvSpPr txBox="1"/>
          <p:nvPr/>
        </p:nvSpPr>
        <p:spPr>
          <a:xfrm>
            <a:off x="8355048" y="2318105"/>
            <a:ext cx="7194555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主遊戲特色玩法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F104D1-1144-47FA-AFDD-94ADF155669B}"/>
              </a:ext>
            </a:extLst>
          </p:cNvPr>
          <p:cNvSpPr txBox="1"/>
          <p:nvPr/>
        </p:nvSpPr>
        <p:spPr>
          <a:xfrm>
            <a:off x="8369552" y="3274142"/>
            <a:ext cx="7494139" cy="95795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滾輪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1,2,3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中出現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Bonus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即可獲得獎金倍率與免費遊戲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3C98B5-9E5D-4DA3-9BF4-4A3E2B4F8728}"/>
              </a:ext>
            </a:extLst>
          </p:cNvPr>
          <p:cNvSpPr txBox="1"/>
          <p:nvPr/>
        </p:nvSpPr>
        <p:spPr>
          <a:xfrm>
            <a:off x="8355048" y="5291802"/>
            <a:ext cx="7194555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免費遊戲特色玩法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6E3AEC4-1F44-4570-992B-5084C59A127E}"/>
              </a:ext>
            </a:extLst>
          </p:cNvPr>
          <p:cNvSpPr txBox="1"/>
          <p:nvPr/>
        </p:nvSpPr>
        <p:spPr>
          <a:xfrm>
            <a:off x="1295099" y="7935221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架構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807AB1-9892-4A8A-899C-3F2C7E373B4D}"/>
              </a:ext>
            </a:extLst>
          </p:cNvPr>
          <p:cNvCxnSpPr>
            <a:cxnSpLocks/>
          </p:cNvCxnSpPr>
          <p:nvPr/>
        </p:nvCxnSpPr>
        <p:spPr>
          <a:xfrm>
            <a:off x="1295099" y="6147558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A81611-4413-4BE3-93E2-5735B6710DC2}"/>
              </a:ext>
            </a:extLst>
          </p:cNvPr>
          <p:cNvSpPr txBox="1"/>
          <p:nvPr/>
        </p:nvSpPr>
        <p:spPr>
          <a:xfrm>
            <a:off x="3769582" y="7966548"/>
            <a:ext cx="3173209" cy="10810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主遊戲</a:t>
            </a:r>
            <a:endParaRPr kumimoji="0" lang="en-US" altLang="zh-TW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F8267C-F1E0-44EC-94BD-36762E369D80}"/>
              </a:ext>
            </a:extLst>
          </p:cNvPr>
          <p:cNvSpPr txBox="1"/>
          <p:nvPr/>
        </p:nvSpPr>
        <p:spPr>
          <a:xfrm>
            <a:off x="8369552" y="5846730"/>
            <a:ext cx="7900951" cy="77328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觸發條件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R1/R2/R3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出現三個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即可獲得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2~7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倍、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9~20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場免費遊戲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08E89F3-6FB2-4113-B7AB-96D882AC8677}"/>
              </a:ext>
            </a:extLst>
          </p:cNvPr>
          <p:cNvSpPr txBox="1"/>
          <p:nvPr/>
        </p:nvSpPr>
        <p:spPr>
          <a:xfrm>
            <a:off x="8354188" y="9024800"/>
            <a:ext cx="5281177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000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latin typeface="微軟正黑體"/>
                <a:ea typeface="微軟正黑體"/>
              </a:rPr>
              <a:t>-</a:t>
            </a:r>
            <a:endParaRPr lang="en-US" altLang="zh-TW" sz="2000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8D25A22-58C7-4E9D-80C8-74817B1E148D}"/>
              </a:ext>
            </a:extLst>
          </p:cNvPr>
          <p:cNvSpPr txBox="1"/>
          <p:nvPr/>
        </p:nvSpPr>
        <p:spPr>
          <a:xfrm>
            <a:off x="1295099" y="6644348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風格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3A22C8-9543-4031-80E0-B44B53124E83}"/>
              </a:ext>
            </a:extLst>
          </p:cNvPr>
          <p:cNvSpPr txBox="1"/>
          <p:nvPr/>
        </p:nvSpPr>
        <p:spPr>
          <a:xfrm>
            <a:off x="3773738" y="6669348"/>
            <a:ext cx="3766028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歐美寫實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EAB9865-DD6E-422E-8903-C861FDCAE67F}"/>
              </a:ext>
            </a:extLst>
          </p:cNvPr>
          <p:cNvSpPr txBox="1"/>
          <p:nvPr/>
        </p:nvSpPr>
        <p:spPr>
          <a:xfrm>
            <a:off x="8369552" y="6787695"/>
            <a:ext cx="7802570" cy="19428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一個熱氣球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獲得倍數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啟動俄羅斯輪盤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獲得免費遊戲的場次。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所有的贏分都將乘上免費遊戲的倍數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在免費遊戲獎勵中有可能會再獲得額外的場次，最多可到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250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再次被啟動，將會額外獲得跟一開始進入免費遊戲時相同的場次</a:t>
            </a:r>
            <a:b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獲得額外的場次時，倍數是跟一開始進入免費遊戲獎勵時相同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87342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水, 日落, 船, 光 的圖片&#10;&#10;自動產生的描述">
            <a:extLst>
              <a:ext uri="{FF2B5EF4-FFF2-40B4-BE49-F238E27FC236}">
                <a16:creationId xmlns:a16="http://schemas.microsoft.com/office/drawing/2014/main" id="{7F14DBA8-B550-48C6-8D3B-2517E6A96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255" y="3718272"/>
            <a:ext cx="7051900" cy="3966694"/>
          </a:xfrm>
          <a:prstGeom prst="rect">
            <a:avLst/>
          </a:prstGeom>
        </p:spPr>
      </p:pic>
      <p:pic>
        <p:nvPicPr>
          <p:cNvPr id="131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遊戲背景畫面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D19206-D6D8-476D-866F-62951A696D17}"/>
              </a:ext>
            </a:extLst>
          </p:cNvPr>
          <p:cNvSpPr txBox="1"/>
          <p:nvPr/>
        </p:nvSpPr>
        <p:spPr>
          <a:xfrm>
            <a:off x="1472766" y="8135874"/>
            <a:ext cx="5207000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主遊戲畫面示意圖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 panose="020B0800000000000000" pitchFamily="34" charset="-120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>
                <a:latin typeface=".蘋方-繁" panose="020B0800000000000000" pitchFamily="34" charset="-120"/>
                <a:ea typeface=".蘋方-繁" panose="020B0800000000000000" pitchFamily="34" charset="-120"/>
              </a:rPr>
              <a:t>背景</a:t>
            </a:r>
            <a:r>
              <a:rPr lang="en-US" altLang="zh-TW" sz="2000" dirty="0">
                <a:latin typeface=".蘋方-繁" panose="020B0800000000000000" pitchFamily="34" charset="-120"/>
                <a:ea typeface=".蘋方-繁" panose="020B0800000000000000" pitchFamily="34" charset="-120"/>
              </a:rPr>
              <a:t>+</a:t>
            </a:r>
            <a:r>
              <a:rPr lang="zh-TW" altLang="en-US" sz="2000" dirty="0">
                <a:latin typeface=".蘋方-繁" panose="020B0800000000000000" pitchFamily="34" charset="-120"/>
                <a:ea typeface=".蘋方-繁" panose="020B0800000000000000" pitchFamily="34" charset="-120"/>
              </a:rPr>
              <a:t>白雲流動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CE2965-151F-4A91-BE39-9CB2FF295EB9}"/>
              </a:ext>
            </a:extLst>
          </p:cNvPr>
          <p:cNvSpPr txBox="1"/>
          <p:nvPr/>
        </p:nvSpPr>
        <p:spPr>
          <a:xfrm>
            <a:off x="4441015" y="1696695"/>
            <a:ext cx="7914018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BS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遊戲畫面</a:t>
            </a:r>
            <a:r>
              <a:rPr lang="zh-TW" altLang="zh-TW" sz="2000" dirty="0">
                <a:ea typeface=".蘋方-繁" panose="020B0800000000000000"/>
              </a:rPr>
              <a:t>聖</a:t>
            </a:r>
            <a:r>
              <a:rPr lang="zh-TW" altLang="en-US" sz="2000" dirty="0">
                <a:ea typeface=".蘋方-繁" panose="020B0800000000000000"/>
              </a:rPr>
              <a:t>巴西里</a:t>
            </a:r>
            <a:r>
              <a:rPr lang="zh-TW" altLang="zh-TW" sz="2000" dirty="0">
                <a:ea typeface=".蘋方-繁" panose="020B0800000000000000"/>
              </a:rPr>
              <a:t>大教堂</a:t>
            </a:r>
            <a:r>
              <a:rPr lang="en-US" altLang="zh-TW" sz="2000" dirty="0">
                <a:ea typeface=".蘋方-繁" panose="020B0800000000000000"/>
              </a:rPr>
              <a:t>(St. Basil's Cathedral)</a:t>
            </a:r>
            <a:r>
              <a:rPr lang="zh-TW" altLang="zh-TW" sz="2000" dirty="0">
                <a:ea typeface=".蘋方-繁" panose="020B0800000000000000"/>
              </a:rPr>
              <a:t>為莫斯科的象徵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  <a:p>
            <a:pPr algn="l"/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FS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遊戲畫面</a:t>
            </a:r>
            <a:r>
              <a:rPr lang="zh-TW" altLang="zh-TW" sz="2000" dirty="0">
                <a:ea typeface=".蘋方-繁" panose="020B0800000000000000"/>
              </a:rPr>
              <a:t>紅帆節是俄羅斯最大的公共活動之一</a:t>
            </a:r>
            <a:r>
              <a:rPr lang="zh-TW" altLang="en-US" sz="2000" dirty="0">
                <a:ea typeface=".蘋方-繁" panose="020B0800000000000000"/>
              </a:rPr>
              <a:t>白晝節</a:t>
            </a:r>
            <a:r>
              <a:rPr lang="en-US" altLang="zh-TW" sz="2000" dirty="0">
                <a:ea typeface=".蘋方-繁" panose="020B0800000000000000"/>
              </a:rPr>
              <a:t>+</a:t>
            </a:r>
            <a:r>
              <a:rPr lang="zh-TW" altLang="en-US" sz="2000" dirty="0">
                <a:ea typeface=".蘋方-繁" panose="020B0800000000000000"/>
              </a:rPr>
              <a:t>畢業季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FF80FF-A1BA-4BC0-8C95-347D6C6D033A}"/>
              </a:ext>
            </a:extLst>
          </p:cNvPr>
          <p:cNvSpPr txBox="1"/>
          <p:nvPr/>
        </p:nvSpPr>
        <p:spPr>
          <a:xfrm>
            <a:off x="9475089" y="8110842"/>
            <a:ext cx="5207000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免費遊戲畫面示意圖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 panose="020B0800000000000000" pitchFamily="34" charset="-120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>
                <a:latin typeface=".蘋方-繁" panose="020B0800000000000000" pitchFamily="34" charset="-120"/>
                <a:ea typeface=".蘋方-繁" panose="020B0800000000000000" pitchFamily="34" charset="-120"/>
              </a:rPr>
              <a:t>背景</a:t>
            </a:r>
            <a:r>
              <a:rPr lang="en-US" altLang="zh-TW" sz="2000" dirty="0">
                <a:latin typeface=".蘋方-繁" panose="020B0800000000000000" pitchFamily="34" charset="-120"/>
                <a:ea typeface=".蘋方-繁" panose="020B0800000000000000" pitchFamily="34" charset="-120"/>
              </a:rPr>
              <a:t>+</a:t>
            </a:r>
            <a:r>
              <a:rPr lang="zh-TW" altLang="en-US" sz="2000" dirty="0">
                <a:latin typeface=".蘋方-繁" panose="020B0800000000000000" pitchFamily="34" charset="-120"/>
                <a:ea typeface=".蘋方-繁" panose="020B0800000000000000" pitchFamily="34" charset="-120"/>
              </a:rPr>
              <a:t>放煙火動畫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 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B1187F-61D8-449E-8783-47E953199D95}"/>
              </a:ext>
            </a:extLst>
          </p:cNvPr>
          <p:cNvCxnSpPr>
            <a:cxnSpLocks/>
          </p:cNvCxnSpPr>
          <p:nvPr/>
        </p:nvCxnSpPr>
        <p:spPr>
          <a:xfrm flipV="1">
            <a:off x="8019103" y="2799471"/>
            <a:ext cx="0" cy="6280668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A597073F-6517-4BD5-8E5E-2ABE58D4CC8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" t="2842" b="501"/>
          <a:stretch/>
        </p:blipFill>
        <p:spPr bwMode="auto">
          <a:xfrm>
            <a:off x="585508" y="3718271"/>
            <a:ext cx="7051901" cy="39666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FE5595E-1CC9-4AD6-BD15-F4DD20C9842F}"/>
              </a:ext>
            </a:extLst>
          </p:cNvPr>
          <p:cNvSpPr/>
          <p:nvPr/>
        </p:nvSpPr>
        <p:spPr>
          <a:xfrm>
            <a:off x="1487093" y="4179613"/>
            <a:ext cx="5287590" cy="3044009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70408B-D30D-4215-AE05-41E645A27734}"/>
              </a:ext>
            </a:extLst>
          </p:cNvPr>
          <p:cNvSpPr/>
          <p:nvPr/>
        </p:nvSpPr>
        <p:spPr>
          <a:xfrm>
            <a:off x="9711238" y="4179612"/>
            <a:ext cx="5287590" cy="3044009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A95D496-9566-4903-93D8-5A500AC36A54}"/>
              </a:ext>
            </a:extLst>
          </p:cNvPr>
          <p:cNvCxnSpPr>
            <a:cxnSpLocks/>
          </p:cNvCxnSpPr>
          <p:nvPr/>
        </p:nvCxnSpPr>
        <p:spPr>
          <a:xfrm>
            <a:off x="1487093" y="5221705"/>
            <a:ext cx="528759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F2C059C-DEBB-430A-B0C9-F9D58AF9650A}"/>
              </a:ext>
            </a:extLst>
          </p:cNvPr>
          <p:cNvCxnSpPr>
            <a:cxnSpLocks/>
          </p:cNvCxnSpPr>
          <p:nvPr/>
        </p:nvCxnSpPr>
        <p:spPr>
          <a:xfrm>
            <a:off x="1487093" y="6180220"/>
            <a:ext cx="528759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9D25B1E-307E-4DFD-AD68-30032DC55E43}"/>
              </a:ext>
            </a:extLst>
          </p:cNvPr>
          <p:cNvCxnSpPr/>
          <p:nvPr/>
        </p:nvCxnSpPr>
        <p:spPr>
          <a:xfrm>
            <a:off x="2514600" y="4179612"/>
            <a:ext cx="0" cy="304400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7C7A3BC-0855-4417-97F5-F9C7B3E07551}"/>
              </a:ext>
            </a:extLst>
          </p:cNvPr>
          <p:cNvCxnSpPr/>
          <p:nvPr/>
        </p:nvCxnSpPr>
        <p:spPr>
          <a:xfrm>
            <a:off x="3590500" y="4179610"/>
            <a:ext cx="0" cy="304400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C283F21-C420-4A5D-A5D2-B3AB601162F8}"/>
              </a:ext>
            </a:extLst>
          </p:cNvPr>
          <p:cNvCxnSpPr/>
          <p:nvPr/>
        </p:nvCxnSpPr>
        <p:spPr>
          <a:xfrm>
            <a:off x="4627951" y="4179609"/>
            <a:ext cx="0" cy="304400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C35BE01-011B-4843-B3E2-F7D4E2E9CCFD}"/>
              </a:ext>
            </a:extLst>
          </p:cNvPr>
          <p:cNvCxnSpPr/>
          <p:nvPr/>
        </p:nvCxnSpPr>
        <p:spPr>
          <a:xfrm>
            <a:off x="5739064" y="4179613"/>
            <a:ext cx="0" cy="304400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C08C12C2-835B-41F9-BE2E-E0DCC04889AD}"/>
              </a:ext>
            </a:extLst>
          </p:cNvPr>
          <p:cNvCxnSpPr>
            <a:cxnSpLocks/>
          </p:cNvCxnSpPr>
          <p:nvPr/>
        </p:nvCxnSpPr>
        <p:spPr>
          <a:xfrm>
            <a:off x="9704242" y="5221705"/>
            <a:ext cx="528759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84C804F-F022-4760-B454-16899717ABC6}"/>
              </a:ext>
            </a:extLst>
          </p:cNvPr>
          <p:cNvCxnSpPr>
            <a:cxnSpLocks/>
          </p:cNvCxnSpPr>
          <p:nvPr/>
        </p:nvCxnSpPr>
        <p:spPr>
          <a:xfrm>
            <a:off x="9704242" y="6180220"/>
            <a:ext cx="528759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0D1FD12-DC52-42B3-A16C-98F000DB6FDB}"/>
              </a:ext>
            </a:extLst>
          </p:cNvPr>
          <p:cNvCxnSpPr/>
          <p:nvPr/>
        </p:nvCxnSpPr>
        <p:spPr>
          <a:xfrm>
            <a:off x="10731749" y="4179612"/>
            <a:ext cx="0" cy="304400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FD79A36-4470-4B33-B0CD-E14079665F3B}"/>
              </a:ext>
            </a:extLst>
          </p:cNvPr>
          <p:cNvCxnSpPr/>
          <p:nvPr/>
        </p:nvCxnSpPr>
        <p:spPr>
          <a:xfrm>
            <a:off x="11807649" y="4179610"/>
            <a:ext cx="0" cy="304400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3CA30CF-B1BD-4798-9495-98690319FC8C}"/>
              </a:ext>
            </a:extLst>
          </p:cNvPr>
          <p:cNvCxnSpPr/>
          <p:nvPr/>
        </p:nvCxnSpPr>
        <p:spPr>
          <a:xfrm>
            <a:off x="12845100" y="4179609"/>
            <a:ext cx="0" cy="304400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B46EDDA-CBBD-4104-AB11-B21BC91B9751}"/>
              </a:ext>
            </a:extLst>
          </p:cNvPr>
          <p:cNvCxnSpPr/>
          <p:nvPr/>
        </p:nvCxnSpPr>
        <p:spPr>
          <a:xfrm>
            <a:off x="13956213" y="4179613"/>
            <a:ext cx="0" cy="304400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25CB0B5C-A718-4908-94A4-30A1E3BC2FBA}"/>
              </a:ext>
            </a:extLst>
          </p:cNvPr>
          <p:cNvSpPr txBox="1"/>
          <p:nvPr/>
        </p:nvSpPr>
        <p:spPr>
          <a:xfrm>
            <a:off x="9711238" y="3837212"/>
            <a:ext cx="1409784" cy="342401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贏得倍數    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倍     </a:t>
            </a:r>
            <a:endParaRPr kumimoji="0" lang="en-US" altLang="zh-TW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E8F0D49-E2AB-4A3E-90F5-CEC9B9875E1C}"/>
              </a:ext>
            </a:extLst>
          </p:cNvPr>
          <p:cNvSpPr txBox="1"/>
          <p:nvPr/>
        </p:nvSpPr>
        <p:spPr>
          <a:xfrm>
            <a:off x="13597838" y="3837212"/>
            <a:ext cx="1409784" cy="342401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免費</a:t>
            </a:r>
            <a:r>
              <a:rPr kumimoji="0" lang="zh-TW" alt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場次 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   </a:t>
            </a:r>
            <a:r>
              <a:rPr kumimoji="0" lang="zh-TW" altLang="en-US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 次</a:t>
            </a:r>
            <a:endParaRPr kumimoji="0" lang="en-US" altLang="zh-TW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18761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837868" y="1153270"/>
          <a:ext cx="15171166" cy="8012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93231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940157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017431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8320347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374504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149859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BONUS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zh-TW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出現</a:t>
                      </a:r>
                      <a:r>
                        <a:rPr lang="en-US" altLang="zh-TW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3</a:t>
                      </a:r>
                      <a:r>
                        <a:rPr lang="zh-TW" altLang="zh-TW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個可進入</a:t>
                      </a:r>
                      <a:r>
                        <a:rPr lang="en-US" altLang="zh-TW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Light"/>
                        </a:rPr>
                        <a:t>FREE GAME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俄羅斯彩蛋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600" b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破框</a:t>
                      </a:r>
                      <a:endParaRPr lang="en-US" altLang="zh-TW" sz="1600" b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三個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BONUS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連線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開啟免費遊戲時蛋會打開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寶石點綴處閃爍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像白色蛋花瓣式開啟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跑出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Bonus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的字樣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全體以寶藍色系為主，以寶石與金色線條裝飾，更有珍寶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貴氣感</a:t>
                      </a:r>
                      <a:endParaRPr lang="en-US" altLang="zh-TW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145844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普丁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破框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擬真歐美寫實風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可參照給圖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b="1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連線動畫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可參考中間圖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正面視角</a:t>
                      </a:r>
                      <a:r>
                        <a:rPr lang="zh-TW" altLang="en-US" sz="160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朝向玩家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172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6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16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聖巴西里大教堂</a:t>
                      </a:r>
                      <a:endParaRPr lang="en-US" altLang="zh-TW" sz="16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endParaRPr lang="en-US" altLang="zh-TW" sz="160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r>
                        <a:rPr lang="zh-TW" altLang="en-US" sz="1600" b="1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連線動畫</a:t>
                      </a:r>
                      <a:r>
                        <a:rPr lang="en-US" altLang="zh-TW" sz="1600" b="1" u="none" dirty="0">
                          <a:solidFill>
                            <a:schemeClr val="tx1"/>
                          </a:solidFill>
                          <a:effectLst/>
                          <a:latin typeface="Pingfang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6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  <a:sym typeface="Wingdings" panose="05000000000000000000" pitchFamily="2" charset="2"/>
                        </a:rPr>
                        <a:t>背後放煙火</a:t>
                      </a:r>
                      <a:r>
                        <a:rPr lang="en-US" altLang="zh-TW" sz="16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6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  <a:sym typeface="Wingdings" panose="05000000000000000000" pitchFamily="2" charset="2"/>
                        </a:rPr>
                        <a:t>破框</a:t>
                      </a:r>
                      <a:r>
                        <a:rPr lang="en-US" altLang="zh-TW" sz="16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  <a:sym typeface="Wingdings" panose="05000000000000000000" pitchFamily="2" charset="2"/>
                        </a:rPr>
                        <a:t>),</a:t>
                      </a:r>
                      <a:r>
                        <a:rPr lang="zh-TW" altLang="en-US" sz="16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屋頂有寶石般閃爍</a:t>
                      </a:r>
                      <a:endParaRPr lang="en-US" altLang="zh-TW" sz="160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endParaRPr lang="en-US" altLang="zh-TW" sz="1600" b="1" u="sng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en-US" altLang="zh-TW" sz="1600" b="1" u="sng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P1</a:t>
                      </a:r>
                      <a:r>
                        <a:rPr lang="zh-TW" altLang="en-US" sz="1600" b="1" u="sng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賠率大</a:t>
                      </a:r>
                      <a:r>
                        <a:rPr lang="en-US" altLang="zh-TW" sz="1600" b="1" u="sng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sz="1600" b="1" u="sng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更加精緻及華麗</a:t>
                      </a:r>
                      <a:endParaRPr lang="en-US" altLang="zh-TW" sz="1600" b="1" u="sng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50982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.蘋方-繁" panose="020B0800000000000000"/>
                        </a:rPr>
                        <a:t>芭蕾舞者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.蘋方-繁" panose="020B0800000000000000"/>
                        </a:rPr>
                        <a:t>(</a:t>
                      </a:r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.蘋方-繁" panose="020B0800000000000000"/>
                        </a:rPr>
                        <a:t>左圖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.蘋方-繁" panose="020B0800000000000000"/>
                        </a:rPr>
                        <a:t>)</a:t>
                      </a: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.蘋方-繁" panose="020B080000000000000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連線動畫</a:t>
                      </a:r>
                      <a:r>
                        <a:rPr lang="en-US" altLang="zh-TW" sz="1600" b="1" u="none" dirty="0">
                          <a:solidFill>
                            <a:schemeClr val="tx1"/>
                          </a:solidFill>
                          <a:effectLst/>
                          <a:latin typeface="Pingfang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6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  <a:sym typeface="Wingdings" panose="05000000000000000000" pitchFamily="2" charset="2"/>
                        </a:rPr>
                        <a:t>原本靜態是左圖</a:t>
                      </a:r>
                      <a:r>
                        <a:rPr lang="en-US" altLang="zh-TW" sz="16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zh-TW" altLang="en-US" sz="16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  <a:sym typeface="Wingdings" panose="05000000000000000000" pitchFamily="2" charset="2"/>
                        </a:rPr>
                        <a:t>連線後連貫動作變右圖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.蘋方-繁" panose="020B08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59516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P3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俄羅斯藍貓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1600" b="1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連線動畫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拉近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眨眼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眨的同時眼睛旁冒星星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獎圖符號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dirty="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dirty="0"/>
              <a:t>  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18" name="圖片 17" descr="俄羅斯美女導遊教你揀必買手信- 香港經濟日報- TOPick - 精明消費- D170726">
            <a:extLst>
              <a:ext uri="{FF2B5EF4-FFF2-40B4-BE49-F238E27FC236}">
                <a16:creationId xmlns:a16="http://schemas.microsoft.com/office/drawing/2014/main" id="{B2B88224-736A-4711-9686-78B0157E442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6" t="29177" r="4286" b="2448"/>
          <a:stretch/>
        </p:blipFill>
        <p:spPr bwMode="auto">
          <a:xfrm>
            <a:off x="2449907" y="1625355"/>
            <a:ext cx="1381423" cy="1381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2BBC13-8B5D-4720-9947-8AB680E2BAE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5910" r="3938" b="3926"/>
          <a:stretch/>
        </p:blipFill>
        <p:spPr bwMode="auto">
          <a:xfrm>
            <a:off x="4027662" y="1608064"/>
            <a:ext cx="1381423" cy="13814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C7AD219-C200-48B7-9F72-B425F818BD0D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r="15108"/>
          <a:stretch/>
        </p:blipFill>
        <p:spPr bwMode="auto">
          <a:xfrm>
            <a:off x="931186" y="3091256"/>
            <a:ext cx="1382908" cy="138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7D24B30-0527-438A-A037-518A6ACA02A9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r="8608"/>
          <a:stretch/>
        </p:blipFill>
        <p:spPr bwMode="auto">
          <a:xfrm>
            <a:off x="2486258" y="3091256"/>
            <a:ext cx="1382908" cy="138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382C49F-7E31-40DC-AC90-79AB55618502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t="1228" r="35884" b="-808"/>
          <a:stretch/>
        </p:blipFill>
        <p:spPr bwMode="auto">
          <a:xfrm>
            <a:off x="4121351" y="3100735"/>
            <a:ext cx="1382908" cy="138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這些「蛋」好貴！ 1顆可賣到5.7億元- 國際- 自由時報電子報">
            <a:extLst>
              <a:ext uri="{FF2B5EF4-FFF2-40B4-BE49-F238E27FC236}">
                <a16:creationId xmlns:a16="http://schemas.microsoft.com/office/drawing/2014/main" id="{FDDF6EDC-E429-4A21-BBF2-91C1ED03C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47" t="8932" r="-2836" b="8301"/>
          <a:stretch/>
        </p:blipFill>
        <p:spPr bwMode="auto">
          <a:xfrm>
            <a:off x="978953" y="1608063"/>
            <a:ext cx="1436389" cy="14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2F868B81-F071-4172-A394-B146D8E273D8}"/>
              </a:ext>
            </a:extLst>
          </p:cNvPr>
          <p:cNvSpPr txBox="1"/>
          <p:nvPr/>
        </p:nvSpPr>
        <p:spPr>
          <a:xfrm>
            <a:off x="4425992" y="1935018"/>
            <a:ext cx="580568" cy="311624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65824C0-8E22-44B8-852D-7E7503D92F91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r="1180"/>
          <a:stretch/>
        </p:blipFill>
        <p:spPr bwMode="auto">
          <a:xfrm>
            <a:off x="2256847" y="4523967"/>
            <a:ext cx="1519796" cy="1519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圖片 21" descr="一張含有 動物, 貓, 哺乳類, 坐 的圖片&#10;&#10;自動產生的描述">
            <a:extLst>
              <a:ext uri="{FF2B5EF4-FFF2-40B4-BE49-F238E27FC236}">
                <a16:creationId xmlns:a16="http://schemas.microsoft.com/office/drawing/2014/main" id="{AFE3E386-CE46-4C86-AB65-4FEF52A52E3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6804" r="3402"/>
          <a:stretch/>
        </p:blipFill>
        <p:spPr>
          <a:xfrm>
            <a:off x="3361584" y="7614058"/>
            <a:ext cx="1486480" cy="148648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0211DDB-C6CE-4D09-BF90-D6E57468640D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3135" r="5203" b="3562"/>
          <a:stretch/>
        </p:blipFill>
        <p:spPr bwMode="auto">
          <a:xfrm>
            <a:off x="1865566" y="7692895"/>
            <a:ext cx="1365653" cy="136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5B6FC9F-13C9-4A14-BB3E-10515266C9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50" y="7997778"/>
            <a:ext cx="371527" cy="314369"/>
          </a:xfrm>
          <a:prstGeom prst="rect">
            <a:avLst/>
          </a:prstGeom>
        </p:spPr>
      </p:pic>
      <p:pic>
        <p:nvPicPr>
          <p:cNvPr id="1026" name="Picture 2" descr="腳尖上的芭蕾——俄羅斯國粹- 每日頭條">
            <a:extLst>
              <a:ext uri="{FF2B5EF4-FFF2-40B4-BE49-F238E27FC236}">
                <a16:creationId xmlns:a16="http://schemas.microsoft.com/office/drawing/2014/main" id="{232970A3-F4F9-48A6-AA32-D8ECA8A04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7" t="-1" r="16103" b="2882"/>
          <a:stretch/>
        </p:blipFill>
        <p:spPr bwMode="auto">
          <a:xfrm flipH="1">
            <a:off x="1741296" y="6087479"/>
            <a:ext cx="1489923" cy="14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天鹅湖芭蕾舞_图客网- 电脑桌面壁纸,高清桌面壁纸,电脑主题,手机屏保 ...">
            <a:extLst>
              <a:ext uri="{FF2B5EF4-FFF2-40B4-BE49-F238E27FC236}">
                <a16:creationId xmlns:a16="http://schemas.microsoft.com/office/drawing/2014/main" id="{152B0128-EC9C-4E1A-BF35-A514E08AD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t="-812" r="17296" b="1"/>
          <a:stretch/>
        </p:blipFill>
        <p:spPr bwMode="auto">
          <a:xfrm>
            <a:off x="3328268" y="6059219"/>
            <a:ext cx="1519796" cy="151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8315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8DE07AE-82AC-460E-911F-B499145CFDF5}"/>
              </a:ext>
            </a:extLst>
          </p:cNvPr>
          <p:cNvGraphicFramePr>
            <a:graphicFrameLocks noGrp="1"/>
          </p:cNvGraphicFramePr>
          <p:nvPr/>
        </p:nvGraphicFramePr>
        <p:xfrm>
          <a:off x="1105965" y="1284445"/>
          <a:ext cx="14589760" cy="7768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0256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1564105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118937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8356462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15317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伏特加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魚子醬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同框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要有一瓶酒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一個杯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旁邊放魚子醬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俄羅斯人什麼都配著吃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連線動畫</a:t>
                      </a:r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倒酒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點火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酒杯燃燒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可參照給圖</a:t>
                      </a: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Helvetica Light"/>
                        </a:rPr>
                        <a:t>)</a:t>
                      </a:r>
                      <a:endParaRPr lang="en-US" altLang="zh-TW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150394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P5</a:t>
                      </a:r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2000" u="non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俄羅斯娃娃</a:t>
                      </a:r>
                      <a:endParaRPr lang="en-US" altLang="zh-TW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endParaRPr lang="en-US" altLang="zh-TW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2000" b="1" u="non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連線動畫</a:t>
                      </a:r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原本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隻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最小隻會打開再跳出一隻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總共會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4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隻在畫面上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Wingdings" panose="05000000000000000000" pitchFamily="2" charset="2"/>
                        </a:rPr>
                        <a:t>)</a:t>
                      </a:r>
                      <a:endParaRPr lang="en-US" altLang="zh-TW" sz="2000" b="1" dirty="0">
                        <a:solidFill>
                          <a:schemeClr val="bg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AKQJ10</a:t>
                      </a:r>
                    </a:p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單格小獎圖</a:t>
                      </a:r>
                    </a:p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哥德風字母</a:t>
                      </a:r>
                      <a:endParaRPr lang="en-US" altLang="zh-TW" sz="2400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可參照給圖</a:t>
                      </a:r>
                      <a:endParaRPr lang="en-US" altLang="zh-TW" sz="24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35074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16110"/>
                  </a:ext>
                </a:extLst>
              </a:tr>
              <a:tr h="143175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14828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獎圖符號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dirty="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dirty="0"/>
              <a:t>  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0" name="塞席爾商創曼有限公司  INITEX.CO.LTD">
            <a:extLst>
              <a:ext uri="{FF2B5EF4-FFF2-40B4-BE49-F238E27FC236}">
                <a16:creationId xmlns:a16="http://schemas.microsoft.com/office/drawing/2014/main" id="{D9A142AA-9C2C-4603-8B94-60C48AEE9CDB}"/>
              </a:ext>
            </a:extLst>
          </p:cNvPr>
          <p:cNvSpPr txBox="1"/>
          <p:nvPr/>
        </p:nvSpPr>
        <p:spPr>
          <a:xfrm>
            <a:off x="7246348" y="97069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3826658-B286-46FF-BF9C-BC0C4C599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7" t="22050" r="-675" b="65446"/>
          <a:stretch/>
        </p:blipFill>
        <p:spPr>
          <a:xfrm>
            <a:off x="3688946" y="4766218"/>
            <a:ext cx="952879" cy="952879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361B0A0-48DD-4C67-AB44-C0BBB73DA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54598" r="59856" b="33808"/>
          <a:stretch/>
        </p:blipFill>
        <p:spPr>
          <a:xfrm>
            <a:off x="2861484" y="4812591"/>
            <a:ext cx="883409" cy="883409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0E7E1035-53AC-4EE4-AD86-D1E16DB14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7" r="79287" b="49553"/>
          <a:stretch/>
        </p:blipFill>
        <p:spPr>
          <a:xfrm>
            <a:off x="2010965" y="4730874"/>
            <a:ext cx="937194" cy="937194"/>
          </a:xfrm>
          <a:prstGeom prst="rect">
            <a:avLst/>
          </a:prstGeom>
        </p:spPr>
      </p:pic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565A319B-A179-4103-A1AC-94BF51559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6959" r="80038" b="81447"/>
          <a:stretch/>
        </p:blipFill>
        <p:spPr>
          <a:xfrm>
            <a:off x="1154733" y="4786516"/>
            <a:ext cx="883409" cy="883409"/>
          </a:xfrm>
          <a:prstGeom prst="rect">
            <a:avLst/>
          </a:prstGeom>
        </p:spPr>
      </p:pic>
      <p:pic>
        <p:nvPicPr>
          <p:cNvPr id="31" name="Picture 6" descr="慎！烈酒点火直接喝烧脸焚身险毁容_网易酒香_jiu.163.com">
            <a:extLst>
              <a:ext uri="{FF2B5EF4-FFF2-40B4-BE49-F238E27FC236}">
                <a16:creationId xmlns:a16="http://schemas.microsoft.com/office/drawing/2014/main" id="{AC71EA2B-B6CB-4D8F-89FB-62FC51DE7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2" t="620" r="7655" b="2217"/>
          <a:stretch/>
        </p:blipFill>
        <p:spPr bwMode="auto">
          <a:xfrm>
            <a:off x="1240358" y="1716258"/>
            <a:ext cx="1483510" cy="148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 descr="一張含有 室內, 桌, 坐, 杯子 的圖片&#10;&#10;自動產生的描述">
            <a:extLst>
              <a:ext uri="{FF2B5EF4-FFF2-40B4-BE49-F238E27FC236}">
                <a16:creationId xmlns:a16="http://schemas.microsoft.com/office/drawing/2014/main" id="{E023177E-6D1A-408B-AB87-4B2DB67D15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" t="24662" r="3935" b="581"/>
          <a:stretch/>
        </p:blipFill>
        <p:spPr>
          <a:xfrm>
            <a:off x="2734165" y="1708763"/>
            <a:ext cx="1483511" cy="148351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66D6A3F-641A-4231-8317-E65E6997D9F8}"/>
              </a:ext>
            </a:extLst>
          </p:cNvPr>
          <p:cNvPicPr/>
          <p:nvPr/>
        </p:nvPicPr>
        <p:blipFill rotWithShape="1">
          <a:blip r:embed="rId6"/>
          <a:srcRect t="3856" b="3856"/>
          <a:stretch/>
        </p:blipFill>
        <p:spPr>
          <a:xfrm>
            <a:off x="2291947" y="3318105"/>
            <a:ext cx="1293343" cy="1293343"/>
          </a:xfrm>
          <a:prstGeom prst="rect">
            <a:avLst/>
          </a:prstGeom>
        </p:spPr>
      </p:pic>
      <p:pic>
        <p:nvPicPr>
          <p:cNvPr id="2060" name="Picture 12" descr="CAVIAR GIAVERI貝魯迦魚子醬(白蓋)50g (預購品) | AN58 歐式廚房 ...">
            <a:extLst>
              <a:ext uri="{FF2B5EF4-FFF2-40B4-BE49-F238E27FC236}">
                <a16:creationId xmlns:a16="http://schemas.microsoft.com/office/drawing/2014/main" id="{6FE65188-D5E0-463F-B472-B186908F0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3552" y="2669688"/>
            <a:ext cx="510481" cy="5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6823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圖片 63">
            <a:extLst>
              <a:ext uri="{FF2B5EF4-FFF2-40B4-BE49-F238E27FC236}">
                <a16:creationId xmlns:a16="http://schemas.microsoft.com/office/drawing/2014/main" id="{3FF0860B-9A8F-4FA0-810D-5D5E1786437F}"/>
              </a:ext>
            </a:extLst>
          </p:cNvPr>
          <p:cNvPicPr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2842" b="501"/>
          <a:stretch/>
        </p:blipFill>
        <p:spPr bwMode="auto">
          <a:xfrm>
            <a:off x="8641504" y="2203932"/>
            <a:ext cx="6841177" cy="385509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31C7047A-C0C1-4FBE-9283-F515B7FCC4BE}"/>
              </a:ext>
            </a:extLst>
          </p:cNvPr>
          <p:cNvSpPr/>
          <p:nvPr/>
        </p:nvSpPr>
        <p:spPr>
          <a:xfrm>
            <a:off x="9418297" y="2577178"/>
            <a:ext cx="5287590" cy="3044009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FAD346E6-386C-483D-9DB4-8C09293111EF}"/>
              </a:ext>
            </a:extLst>
          </p:cNvPr>
          <p:cNvPicPr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2842" b="501"/>
          <a:stretch/>
        </p:blipFill>
        <p:spPr bwMode="auto">
          <a:xfrm>
            <a:off x="773319" y="2203932"/>
            <a:ext cx="6841177" cy="385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主遊戲玩法流程介紹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5B099138-8D5A-4F3D-AC90-1ED8A49AFB40}"/>
              </a:ext>
            </a:extLst>
          </p:cNvPr>
          <p:cNvSpPr/>
          <p:nvPr/>
        </p:nvSpPr>
        <p:spPr>
          <a:xfrm>
            <a:off x="7860578" y="4220499"/>
            <a:ext cx="534844" cy="498721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03DC60-D922-4588-812A-5DCA8CFD9506}"/>
              </a:ext>
            </a:extLst>
          </p:cNvPr>
          <p:cNvSpPr/>
          <p:nvPr/>
        </p:nvSpPr>
        <p:spPr>
          <a:xfrm>
            <a:off x="1550112" y="2577178"/>
            <a:ext cx="5287590" cy="3044009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6DF9BF0-4CC3-4F29-B0CF-0924BE2E78B3}"/>
              </a:ext>
            </a:extLst>
          </p:cNvPr>
          <p:cNvSpPr txBox="1"/>
          <p:nvPr/>
        </p:nvSpPr>
        <p:spPr>
          <a:xfrm>
            <a:off x="8641504" y="6264274"/>
            <a:ext cx="6841177" cy="403957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出現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3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個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後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,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寶石處閃爍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,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蛋會打開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,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顯示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字樣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(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破框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)</a:t>
            </a:r>
          </a:p>
        </p:txBody>
      </p:sp>
      <p:pic>
        <p:nvPicPr>
          <p:cNvPr id="4" name="Picture 4" descr="這些「蛋」好貴！ 1顆可賣到5.7億元- 國際- 自由時報電子報">
            <a:extLst>
              <a:ext uri="{FF2B5EF4-FFF2-40B4-BE49-F238E27FC236}">
                <a16:creationId xmlns:a16="http://schemas.microsoft.com/office/drawing/2014/main" id="{B1E1B77A-6807-4128-AACD-A6651913C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47" t="8932" r="-2836" b="8301"/>
          <a:stretch/>
        </p:blipFill>
        <p:spPr bwMode="auto">
          <a:xfrm>
            <a:off x="1638931" y="2628907"/>
            <a:ext cx="904839" cy="9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這些「蛋」好貴！ 1顆可賣到5.7億元- 國際- 自由時報電子報">
            <a:extLst>
              <a:ext uri="{FF2B5EF4-FFF2-40B4-BE49-F238E27FC236}">
                <a16:creationId xmlns:a16="http://schemas.microsoft.com/office/drawing/2014/main" id="{B494C91B-5CE9-439C-861F-1AE86CB9A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47" t="8932" r="-2836" b="8301"/>
          <a:stretch/>
        </p:blipFill>
        <p:spPr bwMode="auto">
          <a:xfrm>
            <a:off x="3721175" y="2635699"/>
            <a:ext cx="904839" cy="9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這些「蛋」好貴！ 1顆可賣到5.7億元- 國際- 自由時報電子報">
            <a:extLst>
              <a:ext uri="{FF2B5EF4-FFF2-40B4-BE49-F238E27FC236}">
                <a16:creationId xmlns:a16="http://schemas.microsoft.com/office/drawing/2014/main" id="{605DB5B0-4D5F-4255-A2C2-4DC5DB8EE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47" t="8932" r="-2836" b="8301"/>
          <a:stretch/>
        </p:blipFill>
        <p:spPr bwMode="auto">
          <a:xfrm>
            <a:off x="2675523" y="2628907"/>
            <a:ext cx="904839" cy="90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9DDCEB7-9300-441D-9649-4C639A2139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7" t="22050" r="-675" b="65446"/>
          <a:stretch/>
        </p:blipFill>
        <p:spPr>
          <a:xfrm>
            <a:off x="5831980" y="2634440"/>
            <a:ext cx="904137" cy="904137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8201D062-C67D-4984-BA71-1091EDD897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54598" r="59856" b="33808"/>
          <a:stretch/>
        </p:blipFill>
        <p:spPr>
          <a:xfrm>
            <a:off x="4788510" y="2632808"/>
            <a:ext cx="883409" cy="883409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7BC203CA-76AE-4234-8C9A-CB26F3FC61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7" t="22050" r="-675" b="65446"/>
          <a:stretch/>
        </p:blipFill>
        <p:spPr>
          <a:xfrm>
            <a:off x="3724204" y="4626284"/>
            <a:ext cx="879755" cy="879755"/>
          </a:xfrm>
          <a:prstGeom prst="rect">
            <a:avLst/>
          </a:prstGeo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A83CEEEB-4E77-4B49-B6C2-25B85C26B4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54598" r="59856" b="33808"/>
          <a:stretch/>
        </p:blipFill>
        <p:spPr>
          <a:xfrm>
            <a:off x="3724204" y="3626870"/>
            <a:ext cx="883409" cy="883409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9B9DA19E-6BFD-4F0B-A73B-A30BA00997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6959" r="80038" b="81447"/>
          <a:stretch/>
        </p:blipFill>
        <p:spPr>
          <a:xfrm>
            <a:off x="2675523" y="4622630"/>
            <a:ext cx="899750" cy="899750"/>
          </a:xfrm>
          <a:prstGeom prst="rect">
            <a:avLst/>
          </a:prstGeom>
        </p:spPr>
      </p:pic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8B68A14C-4DF1-4C30-AECB-BB70A31879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7" r="79287" b="49553"/>
          <a:stretch/>
        </p:blipFill>
        <p:spPr>
          <a:xfrm>
            <a:off x="1643426" y="3626870"/>
            <a:ext cx="904839" cy="904839"/>
          </a:xfrm>
          <a:prstGeom prst="rect">
            <a:avLst/>
          </a:prstGeom>
        </p:spPr>
      </p:pic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252C3A78-3477-4856-87BE-CE286A2643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6959" r="80038" b="81447"/>
          <a:stretch/>
        </p:blipFill>
        <p:spPr>
          <a:xfrm>
            <a:off x="4788510" y="3626870"/>
            <a:ext cx="883409" cy="88340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180DB2D-6716-46B2-A1B7-6EF944D93326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3135" r="5203" b="3562"/>
          <a:stretch/>
        </p:blipFill>
        <p:spPr bwMode="auto">
          <a:xfrm>
            <a:off x="5828443" y="3622742"/>
            <a:ext cx="899751" cy="89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C0F38B0-947E-4931-8204-991A2F88E41F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r="1180"/>
          <a:stretch/>
        </p:blipFill>
        <p:spPr bwMode="auto">
          <a:xfrm>
            <a:off x="4783759" y="4621120"/>
            <a:ext cx="884920" cy="88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6A656F1-7C44-4367-B822-67DA9415D2DF}"/>
              </a:ext>
            </a:extLst>
          </p:cNvPr>
          <p:cNvPicPr/>
          <p:nvPr/>
        </p:nvPicPr>
        <p:blipFill rotWithShape="1">
          <a:blip r:embed="rId10"/>
          <a:srcRect t="3856" b="3856"/>
          <a:stretch/>
        </p:blipFill>
        <p:spPr>
          <a:xfrm>
            <a:off x="1645040" y="4621119"/>
            <a:ext cx="909124" cy="909124"/>
          </a:xfrm>
          <a:prstGeom prst="rect">
            <a:avLst/>
          </a:prstGeom>
        </p:spPr>
      </p:pic>
      <p:pic>
        <p:nvPicPr>
          <p:cNvPr id="18" name="Picture 2" descr="腳尖上的芭蕾——俄羅斯國粹- 每日頭條">
            <a:extLst>
              <a:ext uri="{FF2B5EF4-FFF2-40B4-BE49-F238E27FC236}">
                <a16:creationId xmlns:a16="http://schemas.microsoft.com/office/drawing/2014/main" id="{B468834E-2A90-45C6-888A-F328D4B78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7" t="-1" r="16103" b="2882"/>
          <a:stretch/>
        </p:blipFill>
        <p:spPr bwMode="auto">
          <a:xfrm flipH="1">
            <a:off x="5825398" y="4620673"/>
            <a:ext cx="902796" cy="9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AA917EC-012E-45A8-A2FF-4DD25F2E1AFE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r="15108"/>
          <a:stretch/>
        </p:blipFill>
        <p:spPr bwMode="auto">
          <a:xfrm>
            <a:off x="2675524" y="3626871"/>
            <a:ext cx="899750" cy="8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1FCFBB79-29EF-4227-B0FC-1FE9C47B09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7" t="22050" r="-675" b="65446"/>
          <a:stretch/>
        </p:blipFill>
        <p:spPr>
          <a:xfrm>
            <a:off x="13697186" y="2651803"/>
            <a:ext cx="904137" cy="904137"/>
          </a:xfrm>
          <a:prstGeom prst="rect">
            <a:avLst/>
          </a:prstGeom>
        </p:spPr>
      </p:pic>
      <p:pic>
        <p:nvPicPr>
          <p:cNvPr id="21" name="圖片 20" descr="一張含有 文字 的圖片&#10;&#10;自動產生的描述">
            <a:extLst>
              <a:ext uri="{FF2B5EF4-FFF2-40B4-BE49-F238E27FC236}">
                <a16:creationId xmlns:a16="http://schemas.microsoft.com/office/drawing/2014/main" id="{B70F2AAE-AE95-40E6-A087-C18070A1F7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54598" r="59856" b="33808"/>
          <a:stretch/>
        </p:blipFill>
        <p:spPr>
          <a:xfrm>
            <a:off x="12653716" y="2650171"/>
            <a:ext cx="883409" cy="883409"/>
          </a:xfrm>
          <a:prstGeom prst="rect">
            <a:avLst/>
          </a:prstGeom>
        </p:spPr>
      </p:pic>
      <p:pic>
        <p:nvPicPr>
          <p:cNvPr id="22" name="圖片 21" descr="一張含有 文字 的圖片&#10;&#10;自動產生的描述">
            <a:extLst>
              <a:ext uri="{FF2B5EF4-FFF2-40B4-BE49-F238E27FC236}">
                <a16:creationId xmlns:a16="http://schemas.microsoft.com/office/drawing/2014/main" id="{BCD94BAB-26CB-45C6-939D-A85E1A5A8F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7" t="22050" r="-675" b="65446"/>
          <a:stretch/>
        </p:blipFill>
        <p:spPr>
          <a:xfrm>
            <a:off x="11589410" y="4643647"/>
            <a:ext cx="879755" cy="879755"/>
          </a:xfrm>
          <a:prstGeom prst="rect">
            <a:avLst/>
          </a:prstGeom>
        </p:spPr>
      </p:pic>
      <p:pic>
        <p:nvPicPr>
          <p:cNvPr id="23" name="圖片 22" descr="一張含有 文字 的圖片&#10;&#10;自動產生的描述">
            <a:extLst>
              <a:ext uri="{FF2B5EF4-FFF2-40B4-BE49-F238E27FC236}">
                <a16:creationId xmlns:a16="http://schemas.microsoft.com/office/drawing/2014/main" id="{726C9CA0-0E3A-4B9C-B57B-B8D88B88F7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54598" r="59856" b="33808"/>
          <a:stretch/>
        </p:blipFill>
        <p:spPr>
          <a:xfrm>
            <a:off x="11589410" y="3644233"/>
            <a:ext cx="883409" cy="883409"/>
          </a:xfrm>
          <a:prstGeom prst="rect">
            <a:avLst/>
          </a:prstGeom>
        </p:spPr>
      </p:pic>
      <p:pic>
        <p:nvPicPr>
          <p:cNvPr id="24" name="圖片 23" descr="一張含有 文字 的圖片&#10;&#10;自動產生的描述">
            <a:extLst>
              <a:ext uri="{FF2B5EF4-FFF2-40B4-BE49-F238E27FC236}">
                <a16:creationId xmlns:a16="http://schemas.microsoft.com/office/drawing/2014/main" id="{157B12B5-26B3-4B38-95CE-640F32D03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6959" r="80038" b="81447"/>
          <a:stretch/>
        </p:blipFill>
        <p:spPr>
          <a:xfrm>
            <a:off x="10540729" y="4639993"/>
            <a:ext cx="899750" cy="899750"/>
          </a:xfrm>
          <a:prstGeom prst="rect">
            <a:avLst/>
          </a:prstGeom>
        </p:spPr>
      </p:pic>
      <p:pic>
        <p:nvPicPr>
          <p:cNvPr id="25" name="圖片 24" descr="一張含有 文字 的圖片&#10;&#10;自動產生的描述">
            <a:extLst>
              <a:ext uri="{FF2B5EF4-FFF2-40B4-BE49-F238E27FC236}">
                <a16:creationId xmlns:a16="http://schemas.microsoft.com/office/drawing/2014/main" id="{5D5DCB3E-15C0-4974-B448-9F623FB98A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7" r="79287" b="49553"/>
          <a:stretch/>
        </p:blipFill>
        <p:spPr>
          <a:xfrm>
            <a:off x="9508632" y="3644233"/>
            <a:ext cx="904839" cy="904839"/>
          </a:xfrm>
          <a:prstGeom prst="rect">
            <a:avLst/>
          </a:prstGeom>
        </p:spPr>
      </p:pic>
      <p:pic>
        <p:nvPicPr>
          <p:cNvPr id="26" name="圖片 25" descr="一張含有 文字 的圖片&#10;&#10;自動產生的描述">
            <a:extLst>
              <a:ext uri="{FF2B5EF4-FFF2-40B4-BE49-F238E27FC236}">
                <a16:creationId xmlns:a16="http://schemas.microsoft.com/office/drawing/2014/main" id="{FAA5713A-CD41-4391-AE14-F97C97B340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6959" r="80038" b="81447"/>
          <a:stretch/>
        </p:blipFill>
        <p:spPr>
          <a:xfrm>
            <a:off x="12653716" y="3644233"/>
            <a:ext cx="883409" cy="88340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8336670-B5B7-4C31-9379-8AD71F1CBB12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3135" r="5203" b="3562"/>
          <a:stretch/>
        </p:blipFill>
        <p:spPr bwMode="auto">
          <a:xfrm>
            <a:off x="13693649" y="3640105"/>
            <a:ext cx="899751" cy="89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36C5FBA-F0DB-47E7-BF2A-C11453D985B9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r="1180"/>
          <a:stretch/>
        </p:blipFill>
        <p:spPr bwMode="auto">
          <a:xfrm>
            <a:off x="12648965" y="4638483"/>
            <a:ext cx="884920" cy="88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E0D3E6B9-928B-40E5-96CF-B2910AB9A374}"/>
              </a:ext>
            </a:extLst>
          </p:cNvPr>
          <p:cNvPicPr/>
          <p:nvPr/>
        </p:nvPicPr>
        <p:blipFill rotWithShape="1">
          <a:blip r:embed="rId10"/>
          <a:srcRect t="3856" b="3856"/>
          <a:stretch/>
        </p:blipFill>
        <p:spPr>
          <a:xfrm>
            <a:off x="9510246" y="4638482"/>
            <a:ext cx="909124" cy="909124"/>
          </a:xfrm>
          <a:prstGeom prst="rect">
            <a:avLst/>
          </a:prstGeom>
        </p:spPr>
      </p:pic>
      <p:pic>
        <p:nvPicPr>
          <p:cNvPr id="30" name="Picture 2" descr="腳尖上的芭蕾——俄羅斯國粹- 每日頭條">
            <a:extLst>
              <a:ext uri="{FF2B5EF4-FFF2-40B4-BE49-F238E27FC236}">
                <a16:creationId xmlns:a16="http://schemas.microsoft.com/office/drawing/2014/main" id="{103914BC-F415-43B0-9E5E-25A596FD8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7" t="-1" r="16103" b="2882"/>
          <a:stretch/>
        </p:blipFill>
        <p:spPr bwMode="auto">
          <a:xfrm flipH="1">
            <a:off x="13690604" y="4638036"/>
            <a:ext cx="902796" cy="9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15064309-82BC-4613-92D1-E75BEC183238}"/>
              </a:ext>
            </a:extLst>
          </p:cNvPr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r="15108"/>
          <a:stretch/>
        </p:blipFill>
        <p:spPr bwMode="auto">
          <a:xfrm>
            <a:off x="10540730" y="3644234"/>
            <a:ext cx="899750" cy="8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A99163AE-072E-4441-A5BE-AC1BA513AE5F}"/>
              </a:ext>
            </a:extLst>
          </p:cNvPr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5910" r="3938" b="3926"/>
          <a:stretch/>
        </p:blipFill>
        <p:spPr bwMode="auto">
          <a:xfrm>
            <a:off x="9366869" y="2436470"/>
            <a:ext cx="1167878" cy="11678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C9BA1D-EB68-4856-8E91-996A5782696B}"/>
              </a:ext>
            </a:extLst>
          </p:cNvPr>
          <p:cNvSpPr txBox="1"/>
          <p:nvPr/>
        </p:nvSpPr>
        <p:spPr>
          <a:xfrm>
            <a:off x="9643140" y="2697035"/>
            <a:ext cx="623442" cy="311624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237709E7-4AEB-4121-9F04-F51EEF335696}"/>
              </a:ext>
            </a:extLst>
          </p:cNvPr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5910" r="3938" b="3926"/>
          <a:stretch/>
        </p:blipFill>
        <p:spPr bwMode="auto">
          <a:xfrm>
            <a:off x="11431865" y="2434274"/>
            <a:ext cx="1167878" cy="11678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FAC2FD9E-A5B9-4683-B60D-3F601A4223D3}"/>
              </a:ext>
            </a:extLst>
          </p:cNvPr>
          <p:cNvSpPr txBox="1"/>
          <p:nvPr/>
        </p:nvSpPr>
        <p:spPr>
          <a:xfrm>
            <a:off x="11708136" y="2694839"/>
            <a:ext cx="623442" cy="311624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02702125-FEAE-49AA-83BA-651D3307E9F0}"/>
              </a:ext>
            </a:extLst>
          </p:cNvPr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5910" r="3938" b="3926"/>
          <a:stretch/>
        </p:blipFill>
        <p:spPr bwMode="auto">
          <a:xfrm>
            <a:off x="10353178" y="2431650"/>
            <a:ext cx="1167878" cy="11678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F9C96E4-ABB2-41AD-99A5-6728FDE9BB0B}"/>
              </a:ext>
            </a:extLst>
          </p:cNvPr>
          <p:cNvSpPr txBox="1"/>
          <p:nvPr/>
        </p:nvSpPr>
        <p:spPr>
          <a:xfrm>
            <a:off x="10629449" y="2692215"/>
            <a:ext cx="623442" cy="311624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32041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圖片 136">
            <a:extLst>
              <a:ext uri="{FF2B5EF4-FFF2-40B4-BE49-F238E27FC236}">
                <a16:creationId xmlns:a16="http://schemas.microsoft.com/office/drawing/2014/main" id="{2B9F2468-621D-4A29-9373-37D867E1BC8F}"/>
              </a:ext>
            </a:extLst>
          </p:cNvPr>
          <p:cNvPicPr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t="2842" b="501"/>
          <a:stretch/>
        </p:blipFill>
        <p:spPr bwMode="auto">
          <a:xfrm>
            <a:off x="188327" y="1550483"/>
            <a:ext cx="4256545" cy="239862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097E701D-2ABD-4CFE-8938-1FB2D52BB550}"/>
              </a:ext>
            </a:extLst>
          </p:cNvPr>
          <p:cNvSpPr txBox="1"/>
          <p:nvPr/>
        </p:nvSpPr>
        <p:spPr>
          <a:xfrm>
            <a:off x="7724995" y="5857245"/>
            <a:ext cx="643369" cy="527067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400" b="1" dirty="0">
                <a:solidFill>
                  <a:schemeClr val="tx1"/>
                </a:solidFill>
                <a:highlight>
                  <a:srgbClr val="B9B9B9"/>
                </a:highlight>
              </a:rPr>
              <a:t>選完後</a:t>
            </a:r>
            <a:endParaRPr lang="en-US" altLang="zh-TW" sz="1400" b="1" dirty="0">
              <a:solidFill>
                <a:schemeClr val="tx1"/>
              </a:solidFill>
              <a:highlight>
                <a:srgbClr val="B9B9B9"/>
              </a:highlight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400" b="1" dirty="0">
                <a:solidFill>
                  <a:schemeClr val="tx1"/>
                </a:solidFill>
                <a:highlight>
                  <a:srgbClr val="B9B9B9"/>
                </a:highlight>
              </a:rPr>
              <a:t>淡出</a:t>
            </a:r>
            <a:endParaRPr kumimoji="0" lang="en-US" altLang="zh-TW" sz="1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7A59B7-345E-4362-B37A-B2227740A2F2}"/>
              </a:ext>
            </a:extLst>
          </p:cNvPr>
          <p:cNvSpPr/>
          <p:nvPr/>
        </p:nvSpPr>
        <p:spPr>
          <a:xfrm>
            <a:off x="672198" y="1820504"/>
            <a:ext cx="3289912" cy="1893967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轉場流程介紹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21930C3-4759-4597-AB75-53D08455BF1E}"/>
              </a:ext>
            </a:extLst>
          </p:cNvPr>
          <p:cNvSpPr/>
          <p:nvPr/>
        </p:nvSpPr>
        <p:spPr>
          <a:xfrm>
            <a:off x="4463671" y="2740065"/>
            <a:ext cx="534844" cy="498721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F5339465-4BA9-4846-B969-A8B4AD078329}"/>
              </a:ext>
            </a:extLst>
          </p:cNvPr>
          <p:cNvSpPr/>
          <p:nvPr/>
        </p:nvSpPr>
        <p:spPr>
          <a:xfrm>
            <a:off x="7773537" y="2699652"/>
            <a:ext cx="534844" cy="498721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圖片 3" descr="一張含有 汽球, 飛行器, 運輸, 風箏 的圖片&#10;&#10;自動產生的描述">
            <a:extLst>
              <a:ext uri="{FF2B5EF4-FFF2-40B4-BE49-F238E27FC236}">
                <a16:creationId xmlns:a16="http://schemas.microsoft.com/office/drawing/2014/main" id="{4BF40C9A-2279-48AE-9142-E6D497C25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06" y="1549020"/>
            <a:ext cx="2722183" cy="153122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25B6F10-4516-43AB-B6D3-E7292C74EE61}"/>
              </a:ext>
            </a:extLst>
          </p:cNvPr>
          <p:cNvSpPr/>
          <p:nvPr/>
        </p:nvSpPr>
        <p:spPr>
          <a:xfrm>
            <a:off x="8974330" y="46552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 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C915B9C-2281-4991-A121-CCB93A3E412E}"/>
              </a:ext>
            </a:extLst>
          </p:cNvPr>
          <p:cNvSpPr txBox="1"/>
          <p:nvPr/>
        </p:nvSpPr>
        <p:spPr>
          <a:xfrm>
            <a:off x="188327" y="4048836"/>
            <a:ext cx="4256544" cy="711733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出現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3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個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後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,</a:t>
            </a:r>
            <a:r>
              <a:rPr lang="zh-TW" altLang="en-US" sz="2000" b="1" dirty="0">
                <a:solidFill>
                  <a:schemeClr val="tx1"/>
                </a:solidFill>
                <a:highlight>
                  <a:srgbClr val="B9B9B9"/>
                </a:highlight>
              </a:rPr>
              <a:t>寶石處閃爍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B9B9B9"/>
                </a:highlight>
              </a:rPr>
              <a:t>,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蛋會打開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,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顯示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字樣</a:t>
            </a:r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47471F8E-EA7F-4E86-9E89-0554A47B299A}"/>
              </a:ext>
            </a:extLst>
          </p:cNvPr>
          <p:cNvSpPr txBox="1"/>
          <p:nvPr/>
        </p:nvSpPr>
        <p:spPr>
          <a:xfrm>
            <a:off x="5005954" y="3158573"/>
            <a:ext cx="2732518" cy="373179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出現滿版熱氣球向上飛過</a:t>
            </a:r>
            <a:endParaRPr kumimoji="0" lang="en-US" altLang="zh-TW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pic>
        <p:nvPicPr>
          <p:cNvPr id="93" name="圖片 92" descr="一張含有 汽球, 飛行器, 運輸, 風箏 的圖片&#10;&#10;自動產生的描述">
            <a:extLst>
              <a:ext uri="{FF2B5EF4-FFF2-40B4-BE49-F238E27FC236}">
                <a16:creationId xmlns:a16="http://schemas.microsoft.com/office/drawing/2014/main" id="{C8D9E225-34B4-4E59-82C2-4711F5A9A1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92" y="1550436"/>
            <a:ext cx="3650969" cy="2053670"/>
          </a:xfrm>
          <a:prstGeom prst="rect">
            <a:avLst/>
          </a:prstGeom>
        </p:spPr>
      </p:pic>
      <p:pic>
        <p:nvPicPr>
          <p:cNvPr id="94" name="圖片 93" descr="一張含有 運輸, 汽球, 飛行器, 桌 的圖片&#10;&#10;自動產生的描述">
            <a:extLst>
              <a:ext uri="{FF2B5EF4-FFF2-40B4-BE49-F238E27FC236}">
                <a16:creationId xmlns:a16="http://schemas.microsoft.com/office/drawing/2014/main" id="{B1D066F8-5D19-415E-A52A-E8AB629916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34" y="1583111"/>
            <a:ext cx="828256" cy="1104686"/>
          </a:xfrm>
          <a:prstGeom prst="flowChartTerminator">
            <a:avLst/>
          </a:prstGeom>
        </p:spPr>
      </p:pic>
      <p:pic>
        <p:nvPicPr>
          <p:cNvPr id="95" name="圖片 94" descr="一張含有 汽球, 飛行器, 運輸 的圖片&#10;&#10;自動產生的描述">
            <a:extLst>
              <a:ext uri="{FF2B5EF4-FFF2-40B4-BE49-F238E27FC236}">
                <a16:creationId xmlns:a16="http://schemas.microsoft.com/office/drawing/2014/main" id="{54BF5C18-C3C5-4D97-897E-DB3009B051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094" y="1622384"/>
            <a:ext cx="863559" cy="1151772"/>
          </a:xfrm>
          <a:prstGeom prst="flowChartTerminator">
            <a:avLst/>
          </a:prstGeom>
        </p:spPr>
      </p:pic>
      <p:pic>
        <p:nvPicPr>
          <p:cNvPr id="96" name="圖片 95" descr="一張含有 運輸, 飛行器, 汽球 的圖片&#10;&#10;自動產生的描述">
            <a:extLst>
              <a:ext uri="{FF2B5EF4-FFF2-40B4-BE49-F238E27FC236}">
                <a16:creationId xmlns:a16="http://schemas.microsoft.com/office/drawing/2014/main" id="{94E76CF5-D45D-4849-80E0-75C5C67A9CC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"/>
          <a:stretch/>
        </p:blipFill>
        <p:spPr>
          <a:xfrm>
            <a:off x="10362462" y="2507679"/>
            <a:ext cx="884252" cy="1055320"/>
          </a:xfrm>
          <a:prstGeom prst="flowChartTerminator">
            <a:avLst/>
          </a:prstGeom>
        </p:spPr>
      </p:pic>
      <p:pic>
        <p:nvPicPr>
          <p:cNvPr id="97" name="圖片 96" descr="一張含有 運輸, 汽球, 飛行器, 山 的圖片&#10;&#10;自動產生的描述">
            <a:extLst>
              <a:ext uri="{FF2B5EF4-FFF2-40B4-BE49-F238E27FC236}">
                <a16:creationId xmlns:a16="http://schemas.microsoft.com/office/drawing/2014/main" id="{CCA04B4F-ED47-4C0A-A38E-29DC08C20DE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2" t="3230" r="25692" b="39422"/>
          <a:stretch/>
        </p:blipFill>
        <p:spPr>
          <a:xfrm>
            <a:off x="9081418" y="2318567"/>
            <a:ext cx="872660" cy="1195295"/>
          </a:xfrm>
          <a:prstGeom prst="flowChartTerminator">
            <a:avLst/>
          </a:prstGeom>
        </p:spPr>
      </p:pic>
      <p:pic>
        <p:nvPicPr>
          <p:cNvPr id="98" name="Picture 2" descr="热气球五颜六色的飞行库存例证. 插画包括有bataan - 54784782">
            <a:extLst>
              <a:ext uri="{FF2B5EF4-FFF2-40B4-BE49-F238E27FC236}">
                <a16:creationId xmlns:a16="http://schemas.microsoft.com/office/drawing/2014/main" id="{158EEE57-EB2C-4C8D-97D8-6C6B6B6C3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992" y="1622384"/>
            <a:ext cx="863325" cy="812604"/>
          </a:xfrm>
          <a:prstGeom prst="flowChartTermina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文字方塊 98">
            <a:extLst>
              <a:ext uri="{FF2B5EF4-FFF2-40B4-BE49-F238E27FC236}">
                <a16:creationId xmlns:a16="http://schemas.microsoft.com/office/drawing/2014/main" id="{96D82429-FBF9-47C4-B301-3BA9F871AD38}"/>
              </a:ext>
            </a:extLst>
          </p:cNvPr>
          <p:cNvSpPr txBox="1"/>
          <p:nvPr/>
        </p:nvSpPr>
        <p:spPr>
          <a:xfrm>
            <a:off x="9212568" y="3784705"/>
            <a:ext cx="6164556" cy="711733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>
                <a:solidFill>
                  <a:schemeClr val="tx1"/>
                </a:solidFill>
                <a:highlight>
                  <a:srgbClr val="B9B9B9"/>
                </a:highlight>
              </a:rPr>
              <a:t>5</a:t>
            </a:r>
            <a:r>
              <a:rPr lang="zh-TW" altLang="en-US" sz="2000" b="1" dirty="0">
                <a:solidFill>
                  <a:schemeClr val="tx1"/>
                </a:solidFill>
                <a:highlight>
                  <a:srgbClr val="B9B9B9"/>
                </a:highlight>
              </a:rPr>
              <a:t>個全部上升停至畫面上</a:t>
            </a:r>
            <a:r>
              <a:rPr lang="en-US" altLang="zh-TW" sz="2000" b="1" dirty="0">
                <a:solidFill>
                  <a:schemeClr val="tx1"/>
                </a:solidFill>
                <a:highlight>
                  <a:srgbClr val="B9B9B9"/>
                </a:highlight>
              </a:rPr>
              <a:t>,</a:t>
            </a:r>
            <a:r>
              <a:rPr lang="zh-TW" altLang="en-US" sz="2000" b="1" dirty="0">
                <a:solidFill>
                  <a:schemeClr val="tx1"/>
                </a:solidFill>
                <a:highlight>
                  <a:srgbClr val="B9B9B9"/>
                </a:highlight>
              </a:rPr>
              <a:t>選擇</a:t>
            </a:r>
            <a:r>
              <a:rPr lang="zh-TW" altLang="en-US" sz="2000" b="1" dirty="0">
                <a:solidFill>
                  <a:srgbClr val="FF0000"/>
                </a:solidFill>
                <a:highlight>
                  <a:srgbClr val="B9B9B9"/>
                </a:highlight>
              </a:rPr>
              <a:t>倍數</a:t>
            </a:r>
            <a:r>
              <a:rPr lang="en-US" altLang="zh-TW" sz="2000" b="1" dirty="0">
                <a:solidFill>
                  <a:srgbClr val="FF0000"/>
                </a:solidFill>
                <a:highlight>
                  <a:srgbClr val="B9B9B9"/>
                </a:highlight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highlight>
                  <a:srgbClr val="B9B9B9"/>
                </a:highlight>
              </a:rPr>
              <a:t>熱氣球留著不消失</a:t>
            </a:r>
            <a:r>
              <a:rPr lang="en-US" altLang="zh-TW" sz="2000" b="1" dirty="0">
                <a:solidFill>
                  <a:srgbClr val="FF0000"/>
                </a:solidFill>
                <a:highlight>
                  <a:srgbClr val="B9B9B9"/>
                </a:highlight>
              </a:rPr>
              <a:t>)</a:t>
            </a: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(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開出玩家選項後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,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其他</a:t>
            </a:r>
            <a:r>
              <a:rPr lang="zh-TW" altLang="en-US" sz="2000" b="1" dirty="0">
                <a:solidFill>
                  <a:schemeClr val="tx1"/>
                </a:solidFill>
                <a:highlight>
                  <a:srgbClr val="B9B9B9"/>
                </a:highlight>
              </a:rPr>
              <a:t>反黑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同樣顯示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)</a:t>
            </a:r>
          </a:p>
        </p:txBody>
      </p:sp>
      <p:sp>
        <p:nvSpPr>
          <p:cNvPr id="100" name="箭號: 向右 99">
            <a:extLst>
              <a:ext uri="{FF2B5EF4-FFF2-40B4-BE49-F238E27FC236}">
                <a16:creationId xmlns:a16="http://schemas.microsoft.com/office/drawing/2014/main" id="{5EE2D710-C415-47B7-B1AF-BC8C92B559F6}"/>
              </a:ext>
            </a:extLst>
          </p:cNvPr>
          <p:cNvSpPr/>
          <p:nvPr/>
        </p:nvSpPr>
        <p:spPr>
          <a:xfrm rot="5400000">
            <a:off x="14391229" y="4616892"/>
            <a:ext cx="534844" cy="498721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1" name="圖片 100" descr="一張含有 汽球, 飛行器, 運輸, 風箏 的圖片&#10;&#10;自動產生的描述">
            <a:extLst>
              <a:ext uri="{FF2B5EF4-FFF2-40B4-BE49-F238E27FC236}">
                <a16:creationId xmlns:a16="http://schemas.microsoft.com/office/drawing/2014/main" id="{BF793F58-F84D-4E70-949C-76C045B2AD7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067" y="5344005"/>
            <a:ext cx="3650969" cy="2053670"/>
          </a:xfrm>
          <a:prstGeom prst="rect">
            <a:avLst/>
          </a:prstGeom>
        </p:spPr>
      </p:pic>
      <p:pic>
        <p:nvPicPr>
          <p:cNvPr id="107" name="圖片 106" descr="一張含有 運輸, 汽球, 飛行器, 桌 的圖片&#10;&#10;自動產生的描述">
            <a:extLst>
              <a:ext uri="{FF2B5EF4-FFF2-40B4-BE49-F238E27FC236}">
                <a16:creationId xmlns:a16="http://schemas.microsoft.com/office/drawing/2014/main" id="{10DB1B37-50DE-4725-AE30-5DC3304117A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10" y="5376681"/>
            <a:ext cx="520374" cy="694048"/>
          </a:xfrm>
          <a:prstGeom prst="flowChartTerminator">
            <a:avLst/>
          </a:prstGeom>
        </p:spPr>
      </p:pic>
      <p:pic>
        <p:nvPicPr>
          <p:cNvPr id="108" name="圖片 107" descr="一張含有 汽球, 飛行器, 運輸 的圖片&#10;&#10;自動產生的描述">
            <a:extLst>
              <a:ext uri="{FF2B5EF4-FFF2-40B4-BE49-F238E27FC236}">
                <a16:creationId xmlns:a16="http://schemas.microsoft.com/office/drawing/2014/main" id="{02EA7B12-4009-44FF-8E1A-9CC3CA8536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295" y="5402939"/>
            <a:ext cx="474903" cy="633402"/>
          </a:xfrm>
          <a:prstGeom prst="flowChartTerminator">
            <a:avLst/>
          </a:prstGeom>
        </p:spPr>
      </p:pic>
      <p:pic>
        <p:nvPicPr>
          <p:cNvPr id="113" name="圖片 112" descr="一張含有 運輸, 飛行器, 汽球 的圖片&#10;&#10;自動產生的描述">
            <a:extLst>
              <a:ext uri="{FF2B5EF4-FFF2-40B4-BE49-F238E27FC236}">
                <a16:creationId xmlns:a16="http://schemas.microsoft.com/office/drawing/2014/main" id="{C2AF11A0-CEC7-4F17-94E8-864CD24466F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"/>
          <a:stretch/>
        </p:blipFill>
        <p:spPr>
          <a:xfrm>
            <a:off x="10639196" y="5941029"/>
            <a:ext cx="530726" cy="633401"/>
          </a:xfrm>
          <a:prstGeom prst="rect">
            <a:avLst/>
          </a:prstGeom>
        </p:spPr>
      </p:pic>
      <p:pic>
        <p:nvPicPr>
          <p:cNvPr id="114" name="圖片 113" descr="一張含有 運輸, 汽球, 飛行器, 山 的圖片&#10;&#10;自動產生的描述">
            <a:extLst>
              <a:ext uri="{FF2B5EF4-FFF2-40B4-BE49-F238E27FC236}">
                <a16:creationId xmlns:a16="http://schemas.microsoft.com/office/drawing/2014/main" id="{62B72C3D-FCF7-44D3-BA86-3FF112DB488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2" t="3230" r="25692" b="39422"/>
          <a:stretch/>
        </p:blipFill>
        <p:spPr>
          <a:xfrm>
            <a:off x="9084110" y="5941029"/>
            <a:ext cx="506710" cy="694048"/>
          </a:xfrm>
          <a:prstGeom prst="flowChartTerminator">
            <a:avLst/>
          </a:prstGeom>
        </p:spPr>
      </p:pic>
      <p:pic>
        <p:nvPicPr>
          <p:cNvPr id="115" name="Picture 2" descr="热气球五颜六色的飞行库存例证. 插画包括有bataan - 54784782">
            <a:extLst>
              <a:ext uri="{FF2B5EF4-FFF2-40B4-BE49-F238E27FC236}">
                <a16:creationId xmlns:a16="http://schemas.microsoft.com/office/drawing/2014/main" id="{4F9A1713-2671-40FD-A260-B448339A9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924" y="5401555"/>
            <a:ext cx="678158" cy="638315"/>
          </a:xfrm>
          <a:prstGeom prst="flowChartTermina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 descr="一張含有 物件, 大, 坐, 桌 的圖片&#10;&#10;自動產生的描述">
            <a:extLst>
              <a:ext uri="{FF2B5EF4-FFF2-40B4-BE49-F238E27FC236}">
                <a16:creationId xmlns:a16="http://schemas.microsoft.com/office/drawing/2014/main" id="{17F67FA4-5BC8-423E-9B0A-971EFE5A710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0434" r="16273" b="6920"/>
          <a:stretch/>
        </p:blipFill>
        <p:spPr>
          <a:xfrm rot="10800000">
            <a:off x="9475878" y="6024149"/>
            <a:ext cx="1417087" cy="1403002"/>
          </a:xfrm>
          <a:prstGeom prst="flowChartConnector">
            <a:avLst/>
          </a:prstGeom>
        </p:spPr>
      </p:pic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5939ABE9-9BE7-4C68-906C-F60C25B39AFE}"/>
              </a:ext>
            </a:extLst>
          </p:cNvPr>
          <p:cNvSpPr txBox="1"/>
          <p:nvPr/>
        </p:nvSpPr>
        <p:spPr>
          <a:xfrm>
            <a:off x="8358936" y="7404457"/>
            <a:ext cx="3650969" cy="1573508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熱氣球拉遠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留原本倍數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其他倍數字樣消失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),</a:t>
            </a:r>
          </a:p>
          <a:p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俄羅斯輪盤出現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,</a:t>
            </a:r>
            <a:r>
              <a:rPr lang="zh-TW" altLang="en-US" sz="1600" b="1" dirty="0">
                <a:highlight>
                  <a:srgbClr val="B9B9B9"/>
                </a:highlight>
              </a:rPr>
              <a:t>點選輪盤中間</a:t>
            </a:r>
            <a:r>
              <a:rPr lang="en-US" altLang="zh-TW" sz="1600" b="1" dirty="0">
                <a:highlight>
                  <a:srgbClr val="B9B9B9"/>
                </a:highlight>
              </a:rPr>
              <a:t>GO</a:t>
            </a:r>
            <a:r>
              <a:rPr lang="zh-TW" altLang="en-US" sz="1600" b="1" dirty="0">
                <a:highlight>
                  <a:srgbClr val="B9B9B9"/>
                </a:highlight>
              </a:rPr>
              <a:t>按扭轉動</a:t>
            </a:r>
            <a:r>
              <a:rPr lang="en-US" altLang="zh-TW" sz="1600" b="1" dirty="0">
                <a:highlight>
                  <a:srgbClr val="B9B9B9"/>
                </a:highlight>
              </a:rPr>
              <a:t>,</a:t>
            </a:r>
            <a:r>
              <a:rPr lang="zh-TW" altLang="en-US" sz="1600" b="1" dirty="0">
                <a:highlight>
                  <a:srgbClr val="B9B9B9"/>
                </a:highlight>
              </a:rPr>
              <a:t>轉動輪盤同時下小鋼珠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跑出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B9B9B9"/>
                </a:highlight>
              </a:rPr>
              <a:t>場次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B9B9B9"/>
                </a:highlight>
              </a:rPr>
              <a:t>(</a:t>
            </a:r>
            <a:r>
              <a:rPr lang="zh-TW" altLang="en-US" sz="1600" b="1" dirty="0">
                <a:solidFill>
                  <a:srgbClr val="FF0000"/>
                </a:solidFill>
                <a:highlight>
                  <a:srgbClr val="B9B9B9"/>
                </a:highlight>
              </a:rPr>
              <a:t>獲得場次數</a:t>
            </a:r>
            <a:r>
              <a:rPr lang="zh-TW" altLang="en-US" sz="1600" b="1" u="sng" dirty="0">
                <a:solidFill>
                  <a:srgbClr val="FF0000"/>
                </a:solidFill>
                <a:highlight>
                  <a:srgbClr val="B9B9B9"/>
                </a:highlight>
              </a:rPr>
              <a:t>閃燈</a:t>
            </a:r>
            <a:r>
              <a:rPr lang="en-US" altLang="zh-TW" sz="1600" b="1" dirty="0">
                <a:solidFill>
                  <a:srgbClr val="FF0000"/>
                </a:solidFill>
                <a:highlight>
                  <a:srgbClr val="B9B9B9"/>
                </a:highlight>
              </a:rPr>
              <a:t>)</a:t>
            </a:r>
          </a:p>
          <a:p>
            <a:pPr marL="0" marR="0" indent="0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一種近景拉變遠景效果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不是突然出現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)</a:t>
            </a:r>
            <a:endParaRPr kumimoji="0" lang="en-US" altLang="zh-TW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pic>
        <p:nvPicPr>
          <p:cNvPr id="119" name="圖片 118" descr="一張含有 汽球, 飛行器, 運輸, 風箏 的圖片&#10;&#10;自動產生的描述">
            <a:extLst>
              <a:ext uri="{FF2B5EF4-FFF2-40B4-BE49-F238E27FC236}">
                <a16:creationId xmlns:a16="http://schemas.microsoft.com/office/drawing/2014/main" id="{C45B4D02-984E-48F2-8BBB-9A3A397BB6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15" y="5349515"/>
            <a:ext cx="2965757" cy="1668238"/>
          </a:xfrm>
          <a:prstGeom prst="rect">
            <a:avLst/>
          </a:prstGeom>
        </p:spPr>
      </p:pic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62D1C32E-90F7-489E-ADD4-72B6A5EF906E}"/>
              </a:ext>
            </a:extLst>
          </p:cNvPr>
          <p:cNvSpPr txBox="1"/>
          <p:nvPr/>
        </p:nvSpPr>
        <p:spPr>
          <a:xfrm>
            <a:off x="5758331" y="5679400"/>
            <a:ext cx="1220229" cy="403957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獲得倍數</a:t>
            </a:r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BD656417-EA2E-46F5-ACBB-90B6765B70C9}"/>
              </a:ext>
            </a:extLst>
          </p:cNvPr>
          <p:cNvSpPr txBox="1"/>
          <p:nvPr/>
        </p:nvSpPr>
        <p:spPr>
          <a:xfrm>
            <a:off x="5767304" y="6095517"/>
            <a:ext cx="1220229" cy="403957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獲得場次</a:t>
            </a:r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pic>
        <p:nvPicPr>
          <p:cNvPr id="63" name="圖片 62" descr="一張含有 汽球, 飛行器, 運輸, 風箏 的圖片&#10;&#10;自動產生的描述">
            <a:extLst>
              <a:ext uri="{FF2B5EF4-FFF2-40B4-BE49-F238E27FC236}">
                <a16:creationId xmlns:a16="http://schemas.microsoft.com/office/drawing/2014/main" id="{76DE904F-054C-4263-8FA3-37FD29D61F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281" y="5349515"/>
            <a:ext cx="3650969" cy="2053670"/>
          </a:xfrm>
          <a:prstGeom prst="rect">
            <a:avLst/>
          </a:prstGeom>
        </p:spPr>
      </p:pic>
      <p:pic>
        <p:nvPicPr>
          <p:cNvPr id="64" name="圖片 63" descr="一張含有 運輸, 汽球, 飛行器, 桌 的圖片&#10;&#10;自動產生的描述">
            <a:extLst>
              <a:ext uri="{FF2B5EF4-FFF2-40B4-BE49-F238E27FC236}">
                <a16:creationId xmlns:a16="http://schemas.microsoft.com/office/drawing/2014/main" id="{1E686D44-D9D3-4DF3-B39A-1D17ED02772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323" y="5382191"/>
            <a:ext cx="730345" cy="974096"/>
          </a:xfrm>
          <a:prstGeom prst="flowChartTerminator">
            <a:avLst/>
          </a:prstGeom>
        </p:spPr>
      </p:pic>
      <p:pic>
        <p:nvPicPr>
          <p:cNvPr id="65" name="圖片 64" descr="一張含有 汽球, 飛行器, 運輸 的圖片&#10;&#10;自動產生的描述">
            <a:extLst>
              <a:ext uri="{FF2B5EF4-FFF2-40B4-BE49-F238E27FC236}">
                <a16:creationId xmlns:a16="http://schemas.microsoft.com/office/drawing/2014/main" id="{2C58FBFD-8864-4F39-A63C-CE819B082B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509" y="5408448"/>
            <a:ext cx="666526" cy="888979"/>
          </a:xfrm>
          <a:prstGeom prst="flowChartTerminator">
            <a:avLst/>
          </a:prstGeom>
        </p:spPr>
      </p:pic>
      <p:pic>
        <p:nvPicPr>
          <p:cNvPr id="66" name="圖片 65" descr="一張含有 運輸, 飛行器, 汽球 的圖片&#10;&#10;自動產生的描述">
            <a:extLst>
              <a:ext uri="{FF2B5EF4-FFF2-40B4-BE49-F238E27FC236}">
                <a16:creationId xmlns:a16="http://schemas.microsoft.com/office/drawing/2014/main" id="{BB21D112-9B98-4760-A019-1C33E0B3F71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"/>
          <a:stretch/>
        </p:blipFill>
        <p:spPr>
          <a:xfrm>
            <a:off x="14908570" y="5946539"/>
            <a:ext cx="744874" cy="888978"/>
          </a:xfrm>
          <a:prstGeom prst="rect">
            <a:avLst/>
          </a:prstGeom>
        </p:spPr>
      </p:pic>
      <p:pic>
        <p:nvPicPr>
          <p:cNvPr id="67" name="圖片 66" descr="一張含有 運輸, 汽球, 飛行器, 山 的圖片&#10;&#10;自動產生的描述">
            <a:extLst>
              <a:ext uri="{FF2B5EF4-FFF2-40B4-BE49-F238E27FC236}">
                <a16:creationId xmlns:a16="http://schemas.microsoft.com/office/drawing/2014/main" id="{B6949E99-6D9D-40EE-A32C-024B1AF3216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2" t="3230" r="25692" b="39422"/>
          <a:stretch/>
        </p:blipFill>
        <p:spPr>
          <a:xfrm>
            <a:off x="13293323" y="5946539"/>
            <a:ext cx="711167" cy="974096"/>
          </a:xfrm>
          <a:prstGeom prst="flowChartTerminator">
            <a:avLst/>
          </a:prstGeom>
        </p:spPr>
      </p:pic>
      <p:pic>
        <p:nvPicPr>
          <p:cNvPr id="68" name="Picture 2" descr="热气球五颜六色的飞行库存例证. 插画包括有bataan - 54784782">
            <a:extLst>
              <a:ext uri="{FF2B5EF4-FFF2-40B4-BE49-F238E27FC236}">
                <a16:creationId xmlns:a16="http://schemas.microsoft.com/office/drawing/2014/main" id="{B95C72EB-D2D1-47D5-8CCD-FF4333905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137" y="5407065"/>
            <a:ext cx="951795" cy="895875"/>
          </a:xfrm>
          <a:prstGeom prst="flowChartTermina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圖片 68" descr="一張含有 物件, 大, 坐, 桌 的圖片&#10;&#10;自動產生的描述">
            <a:extLst>
              <a:ext uri="{FF2B5EF4-FFF2-40B4-BE49-F238E27FC236}">
                <a16:creationId xmlns:a16="http://schemas.microsoft.com/office/drawing/2014/main" id="{4EDE13A4-58CA-4D5D-87AF-3F6DE09A3DF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0434" r="16273" b="6920"/>
          <a:stretch/>
        </p:blipFill>
        <p:spPr>
          <a:xfrm rot="10800000">
            <a:off x="13624059" y="6672754"/>
            <a:ext cx="1640765" cy="1624457"/>
          </a:xfrm>
          <a:prstGeom prst="flowChartConnector">
            <a:avLst/>
          </a:prstGeom>
        </p:spPr>
      </p:pic>
      <p:sp>
        <p:nvSpPr>
          <p:cNvPr id="117" name="箭號: 向右 116">
            <a:extLst>
              <a:ext uri="{FF2B5EF4-FFF2-40B4-BE49-F238E27FC236}">
                <a16:creationId xmlns:a16="http://schemas.microsoft.com/office/drawing/2014/main" id="{2C13F06C-1A76-4D01-8214-EFCB1BD09E4D}"/>
              </a:ext>
            </a:extLst>
          </p:cNvPr>
          <p:cNvSpPr/>
          <p:nvPr/>
        </p:nvSpPr>
        <p:spPr>
          <a:xfrm rot="10800000">
            <a:off x="11996238" y="6326089"/>
            <a:ext cx="534844" cy="498721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1DD5006A-0805-4B98-BD8C-D1C3473C43FB}"/>
              </a:ext>
            </a:extLst>
          </p:cNvPr>
          <p:cNvSpPr/>
          <p:nvPr/>
        </p:nvSpPr>
        <p:spPr>
          <a:xfrm rot="10800000">
            <a:off x="7808021" y="6341574"/>
            <a:ext cx="534844" cy="498721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26" name="Picture 2" descr="编译人合作配合字库存例证. 插画包括有合作伙伴, 人们, 事故, 连接 ...">
            <a:extLst>
              <a:ext uri="{FF2B5EF4-FFF2-40B4-BE49-F238E27FC236}">
                <a16:creationId xmlns:a16="http://schemas.microsoft.com/office/drawing/2014/main" id="{E5B785ED-3ACC-4425-BFE3-CD778F31A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" t="7225" r="8163" b="9129"/>
          <a:stretch/>
        </p:blipFill>
        <p:spPr bwMode="auto">
          <a:xfrm>
            <a:off x="9921264" y="6439540"/>
            <a:ext cx="534155" cy="53517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编译人合作配合字库存例证. 插画包括有合作伙伴, 人们, 事故, 连接 ...">
            <a:extLst>
              <a:ext uri="{FF2B5EF4-FFF2-40B4-BE49-F238E27FC236}">
                <a16:creationId xmlns:a16="http://schemas.microsoft.com/office/drawing/2014/main" id="{3D448180-2649-403A-8932-651728CC5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0" t="7225" r="8163" b="9129"/>
          <a:stretch/>
        </p:blipFill>
        <p:spPr bwMode="auto">
          <a:xfrm>
            <a:off x="14124304" y="7133324"/>
            <a:ext cx="638453" cy="63967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9D5AF752-1845-490D-B7AD-010F0FE2F0AC}"/>
              </a:ext>
            </a:extLst>
          </p:cNvPr>
          <p:cNvSpPr txBox="1"/>
          <p:nvPr/>
        </p:nvSpPr>
        <p:spPr>
          <a:xfrm>
            <a:off x="9384780" y="3338615"/>
            <a:ext cx="1643259" cy="265457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1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點擊任一熱氣球獲得倍數</a:t>
            </a:r>
            <a:endParaRPr kumimoji="0" lang="en-US" altLang="zh-TW" sz="11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3F954DA-4CB3-4AD2-94D7-47EA27E23F10}"/>
              </a:ext>
            </a:extLst>
          </p:cNvPr>
          <p:cNvSpPr txBox="1"/>
          <p:nvPr/>
        </p:nvSpPr>
        <p:spPr>
          <a:xfrm>
            <a:off x="12538204" y="7411785"/>
            <a:ext cx="3666046" cy="1081065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熱氣球拉遠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留原本倍數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其他倍數字樣消失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),</a:t>
            </a:r>
          </a:p>
          <a:p>
            <a:pPr marL="0" marR="0" indent="0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俄羅斯輪盤漸漸從前方浮現出來</a:t>
            </a:r>
            <a:endParaRPr lang="en-US" altLang="zh-TW" sz="1600" b="1" dirty="0">
              <a:solidFill>
                <a:srgbClr val="FF0000"/>
              </a:solidFill>
              <a:highlight>
                <a:srgbClr val="B9B9B9"/>
              </a:highlight>
            </a:endParaRPr>
          </a:p>
          <a:p>
            <a:pPr marL="0" marR="0" indent="0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一種近景拉變遠景效果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不是突然出現</a:t>
            </a: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)</a:t>
            </a:r>
            <a:endParaRPr kumimoji="0" lang="en-US" altLang="zh-TW" sz="1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48DBB7-49CD-46DE-A5F6-F8845DFC8A48}"/>
              </a:ext>
            </a:extLst>
          </p:cNvPr>
          <p:cNvSpPr txBox="1"/>
          <p:nvPr/>
        </p:nvSpPr>
        <p:spPr>
          <a:xfrm>
            <a:off x="14361288" y="5625515"/>
            <a:ext cx="383244" cy="342401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5</a:t>
            </a:r>
            <a:r>
              <a:rPr kumimoji="0" lang="en-US" altLang="zh-TW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x</a:t>
            </a:r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9E2A84B-5D0B-474D-A885-BD3D6B3A40F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7" t="22050" r="-675" b="65446"/>
          <a:stretch/>
        </p:blipFill>
        <p:spPr>
          <a:xfrm>
            <a:off x="3336123" y="1899665"/>
            <a:ext cx="530499" cy="530499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C351DF8-A9E6-459B-BB0F-99E3A6EB2E0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54598" r="59856" b="33808"/>
          <a:stretch/>
        </p:blipFill>
        <p:spPr>
          <a:xfrm>
            <a:off x="2682618" y="1898033"/>
            <a:ext cx="518337" cy="518337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B76C489-70FA-4E3E-93FC-E05D373B3EE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7" t="22050" r="-675" b="65446"/>
          <a:stretch/>
        </p:blipFill>
        <p:spPr>
          <a:xfrm>
            <a:off x="2052275" y="3112161"/>
            <a:ext cx="516194" cy="516194"/>
          </a:xfrm>
          <a:prstGeom prst="rect">
            <a:avLst/>
          </a:prstGeom>
        </p:spPr>
      </p:pic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F69DE6CD-B2AC-4F57-82EC-B7482103222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54598" r="59856" b="33808"/>
          <a:stretch/>
        </p:blipFill>
        <p:spPr>
          <a:xfrm>
            <a:off x="2052275" y="2512230"/>
            <a:ext cx="518337" cy="518337"/>
          </a:xfrm>
          <a:prstGeom prst="rect">
            <a:avLst/>
          </a:prstGeom>
        </p:spPr>
      </p:pic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7781EF6A-3D1A-4809-9475-7ACEA8F1CAA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6959" r="80038" b="81447"/>
          <a:stretch/>
        </p:blipFill>
        <p:spPr>
          <a:xfrm>
            <a:off x="1394122" y="3108507"/>
            <a:ext cx="527925" cy="527925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DC15F8CD-2516-4C45-9E88-F3408C61456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7" r="79287" b="49553"/>
          <a:stretch/>
        </p:blipFill>
        <p:spPr>
          <a:xfrm>
            <a:off x="747220" y="2512231"/>
            <a:ext cx="530912" cy="530912"/>
          </a:xfrm>
          <a:prstGeom prst="rect">
            <a:avLst/>
          </a:prstGeo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1FADFF08-B023-47E1-BDE1-76CF35097C0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6959" r="80038" b="81447"/>
          <a:stretch/>
        </p:blipFill>
        <p:spPr>
          <a:xfrm>
            <a:off x="2682618" y="2512230"/>
            <a:ext cx="518337" cy="51833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1E1176C-F7CE-42EC-8F44-DD8BFD1F5DB5}"/>
              </a:ext>
            </a:extLst>
          </p:cNvPr>
          <p:cNvPicPr/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3135" r="5203" b="3562"/>
          <a:stretch/>
        </p:blipFill>
        <p:spPr bwMode="auto">
          <a:xfrm>
            <a:off x="3332586" y="2492439"/>
            <a:ext cx="527101" cy="52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5379BA0-5735-42AD-AE09-597B7D29E352}"/>
              </a:ext>
            </a:extLst>
          </p:cNvPr>
          <p:cNvPicPr/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r="1180"/>
          <a:stretch/>
        </p:blipFill>
        <p:spPr bwMode="auto">
          <a:xfrm>
            <a:off x="2677867" y="3106997"/>
            <a:ext cx="519224" cy="5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5D8168E-F73A-4263-AE72-716F4B926313}"/>
              </a:ext>
            </a:extLst>
          </p:cNvPr>
          <p:cNvPicPr/>
          <p:nvPr/>
        </p:nvPicPr>
        <p:blipFill rotWithShape="1">
          <a:blip r:embed="rId21"/>
          <a:srcRect t="3856" b="3856"/>
          <a:stretch/>
        </p:blipFill>
        <p:spPr>
          <a:xfrm>
            <a:off x="748834" y="3116523"/>
            <a:ext cx="533426" cy="533426"/>
          </a:xfrm>
          <a:prstGeom prst="rect">
            <a:avLst/>
          </a:prstGeom>
        </p:spPr>
      </p:pic>
      <p:pic>
        <p:nvPicPr>
          <p:cNvPr id="20" name="Picture 2" descr="腳尖上的芭蕾——俄羅斯國粹- 每日頭條">
            <a:extLst>
              <a:ext uri="{FF2B5EF4-FFF2-40B4-BE49-F238E27FC236}">
                <a16:creationId xmlns:a16="http://schemas.microsoft.com/office/drawing/2014/main" id="{A3E6BAC9-5FD2-4791-B1D7-81994FEFF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7" t="-1" r="16103" b="2882"/>
          <a:stretch/>
        </p:blipFill>
        <p:spPr bwMode="auto">
          <a:xfrm flipH="1">
            <a:off x="3329539" y="3106550"/>
            <a:ext cx="529713" cy="52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38F68E3-1DBE-4DD9-BF4D-F736DCE5DB27}"/>
              </a:ext>
            </a:extLst>
          </p:cNvPr>
          <p:cNvPicPr/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4" r="15108"/>
          <a:stretch/>
        </p:blipFill>
        <p:spPr bwMode="auto">
          <a:xfrm>
            <a:off x="1394123" y="2512231"/>
            <a:ext cx="527925" cy="5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1F51BBA-FF04-407F-9F65-106295B7E3F2}"/>
              </a:ext>
            </a:extLst>
          </p:cNvPr>
          <p:cNvPicPr/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5910" r="3938" b="3926"/>
          <a:stretch/>
        </p:blipFill>
        <p:spPr bwMode="auto">
          <a:xfrm>
            <a:off x="654224" y="1781868"/>
            <a:ext cx="685248" cy="6852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658FE39-B722-47AF-9CAD-68371C5BA1AE}"/>
              </a:ext>
            </a:extLst>
          </p:cNvPr>
          <p:cNvPicPr/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5910" r="3938" b="3926"/>
          <a:stretch/>
        </p:blipFill>
        <p:spPr bwMode="auto">
          <a:xfrm>
            <a:off x="2016650" y="1779672"/>
            <a:ext cx="685248" cy="6852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A5843B3-459F-42C9-87CD-86626C6DE724}"/>
              </a:ext>
            </a:extLst>
          </p:cNvPr>
          <p:cNvPicPr/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5910" r="3938" b="3926"/>
          <a:stretch/>
        </p:blipFill>
        <p:spPr bwMode="auto">
          <a:xfrm>
            <a:off x="1325825" y="1777048"/>
            <a:ext cx="685248" cy="6852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50930C07-674A-43B2-9D3F-8866EF00C468}"/>
              </a:ext>
            </a:extLst>
          </p:cNvPr>
          <p:cNvSpPr txBox="1"/>
          <p:nvPr/>
        </p:nvSpPr>
        <p:spPr>
          <a:xfrm>
            <a:off x="769892" y="1885386"/>
            <a:ext cx="472201" cy="250068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</a:p>
        </p:txBody>
      </p:sp>
      <p:pic>
        <p:nvPicPr>
          <p:cNvPr id="32" name="圖片 31" descr="一張含有 汽球, 飛行器, 運輸, 風箏 的圖片&#10;&#10;自動產生的描述">
            <a:extLst>
              <a:ext uri="{FF2B5EF4-FFF2-40B4-BE49-F238E27FC236}">
                <a16:creationId xmlns:a16="http://schemas.microsoft.com/office/drawing/2014/main" id="{056EDE65-8F52-49C5-9331-CDD6A4965B9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642" y="1543768"/>
            <a:ext cx="3650969" cy="2053670"/>
          </a:xfrm>
          <a:prstGeom prst="rect">
            <a:avLst/>
          </a:prstGeom>
        </p:spPr>
      </p:pic>
      <p:pic>
        <p:nvPicPr>
          <p:cNvPr id="34" name="圖片 33" descr="一張含有 運輸, 汽球, 飛行器, 桌 的圖片&#10;&#10;自動產生的描述">
            <a:extLst>
              <a:ext uri="{FF2B5EF4-FFF2-40B4-BE49-F238E27FC236}">
                <a16:creationId xmlns:a16="http://schemas.microsoft.com/office/drawing/2014/main" id="{DCC7DFAE-D421-4D90-93D7-3842BEAD93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684" y="1576443"/>
            <a:ext cx="828256" cy="1104686"/>
          </a:xfrm>
          <a:prstGeom prst="flowChartTerminator">
            <a:avLst/>
          </a:prstGeom>
        </p:spPr>
      </p:pic>
      <p:pic>
        <p:nvPicPr>
          <p:cNvPr id="35" name="圖片 34" descr="一張含有 汽球, 飛行器, 運輸 的圖片&#10;&#10;自動產生的描述">
            <a:extLst>
              <a:ext uri="{FF2B5EF4-FFF2-40B4-BE49-F238E27FC236}">
                <a16:creationId xmlns:a16="http://schemas.microsoft.com/office/drawing/2014/main" id="{52E2C4BB-2931-4F7F-BCFE-95686007B3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644" y="1615716"/>
            <a:ext cx="863559" cy="1151772"/>
          </a:xfrm>
          <a:prstGeom prst="flowChartTerminator">
            <a:avLst/>
          </a:prstGeom>
        </p:spPr>
      </p:pic>
      <p:pic>
        <p:nvPicPr>
          <p:cNvPr id="36" name="圖片 35" descr="一張含有 運輸, 飛行器, 汽球 的圖片&#10;&#10;自動產生的描述">
            <a:extLst>
              <a:ext uri="{FF2B5EF4-FFF2-40B4-BE49-F238E27FC236}">
                <a16:creationId xmlns:a16="http://schemas.microsoft.com/office/drawing/2014/main" id="{782F8E57-B3BD-40ED-B408-7BA7478D2B8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"/>
          <a:stretch/>
        </p:blipFill>
        <p:spPr>
          <a:xfrm>
            <a:off x="14584012" y="2501011"/>
            <a:ext cx="884252" cy="1055320"/>
          </a:xfrm>
          <a:prstGeom prst="flowChartTerminator">
            <a:avLst/>
          </a:prstGeom>
        </p:spPr>
      </p:pic>
      <p:pic>
        <p:nvPicPr>
          <p:cNvPr id="37" name="圖片 36" descr="一張含有 運輸, 汽球, 飛行器, 山 的圖片&#10;&#10;自動產生的描述">
            <a:extLst>
              <a:ext uri="{FF2B5EF4-FFF2-40B4-BE49-F238E27FC236}">
                <a16:creationId xmlns:a16="http://schemas.microsoft.com/office/drawing/2014/main" id="{49DC606A-4537-4365-8C2B-C883493FEC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2" t="3230" r="25692" b="39422"/>
          <a:stretch/>
        </p:blipFill>
        <p:spPr>
          <a:xfrm>
            <a:off x="13302968" y="2311899"/>
            <a:ext cx="872660" cy="1195295"/>
          </a:xfrm>
          <a:prstGeom prst="flowChartTerminator">
            <a:avLst/>
          </a:prstGeom>
        </p:spPr>
      </p:pic>
      <p:pic>
        <p:nvPicPr>
          <p:cNvPr id="38" name="Picture 2" descr="热气球五颜六色的飞行库存例证. 插画包括有bataan - 54784782">
            <a:extLst>
              <a:ext uri="{FF2B5EF4-FFF2-40B4-BE49-F238E27FC236}">
                <a16:creationId xmlns:a16="http://schemas.microsoft.com/office/drawing/2014/main" id="{E162E1DC-2D4C-4B06-B63A-A99B1EA24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542" y="1615716"/>
            <a:ext cx="863325" cy="812604"/>
          </a:xfrm>
          <a:prstGeom prst="flowChartTermina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7D06EE3E-AD48-4A87-82D0-5F381B3BDB03}"/>
              </a:ext>
            </a:extLst>
          </p:cNvPr>
          <p:cNvSpPr txBox="1"/>
          <p:nvPr/>
        </p:nvSpPr>
        <p:spPr>
          <a:xfrm>
            <a:off x="13606330" y="3331947"/>
            <a:ext cx="1643259" cy="265457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1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點擊任一熱氣球獲得倍數</a:t>
            </a:r>
            <a:endParaRPr kumimoji="0" lang="en-US" altLang="zh-TW" sz="11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EF02F131-6E92-4BBF-92CF-9A222A4E330D}"/>
              </a:ext>
            </a:extLst>
          </p:cNvPr>
          <p:cNvSpPr txBox="1"/>
          <p:nvPr/>
        </p:nvSpPr>
        <p:spPr>
          <a:xfrm>
            <a:off x="1430404" y="1886869"/>
            <a:ext cx="472201" cy="250068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1336EF1-FEF6-43EA-B042-54EB63C7C0F5}"/>
              </a:ext>
            </a:extLst>
          </p:cNvPr>
          <p:cNvSpPr txBox="1"/>
          <p:nvPr/>
        </p:nvSpPr>
        <p:spPr>
          <a:xfrm>
            <a:off x="2132699" y="1888352"/>
            <a:ext cx="472201" cy="250068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Bonus</a:t>
            </a: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8274EDB5-C630-4889-8431-5A070F42E930}"/>
              </a:ext>
            </a:extLst>
          </p:cNvPr>
          <p:cNvSpPr/>
          <p:nvPr/>
        </p:nvSpPr>
        <p:spPr>
          <a:xfrm>
            <a:off x="12003360" y="2696904"/>
            <a:ext cx="534844" cy="498721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FBCB809-1497-4683-9D79-6E971F7931B0}"/>
              </a:ext>
            </a:extLst>
          </p:cNvPr>
          <p:cNvSpPr txBox="1"/>
          <p:nvPr/>
        </p:nvSpPr>
        <p:spPr>
          <a:xfrm>
            <a:off x="10018410" y="5546652"/>
            <a:ext cx="250253" cy="265457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100" b="1" dirty="0">
                <a:solidFill>
                  <a:schemeClr val="tx1"/>
                </a:solidFill>
                <a:highlight>
                  <a:srgbClr val="B9B9B9"/>
                </a:highlight>
              </a:rPr>
              <a:t>5</a:t>
            </a:r>
            <a:r>
              <a:rPr kumimoji="0" lang="en-US" altLang="zh-TW" sz="11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筆跡 44">
                <a:extLst>
                  <a:ext uri="{FF2B5EF4-FFF2-40B4-BE49-F238E27FC236}">
                    <a16:creationId xmlns:a16="http://schemas.microsoft.com/office/drawing/2014/main" id="{F2592045-544A-44C2-B40E-74A05AB99B05}"/>
                  </a:ext>
                </a:extLst>
              </p14:cNvPr>
              <p14:cNvContentPartPr/>
              <p14:nvPr/>
            </p14:nvContentPartPr>
            <p14:xfrm>
              <a:off x="10214280" y="6149160"/>
              <a:ext cx="360" cy="360"/>
            </p14:xfrm>
          </p:contentPart>
        </mc:Choice>
        <mc:Fallback xmlns="">
          <p:pic>
            <p:nvPicPr>
              <p:cNvPr id="45" name="筆跡 44">
                <a:extLst>
                  <a:ext uri="{FF2B5EF4-FFF2-40B4-BE49-F238E27FC236}">
                    <a16:creationId xmlns:a16="http://schemas.microsoft.com/office/drawing/2014/main" id="{F2592045-544A-44C2-B40E-74A05AB99B0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198440" y="608580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6" name="筆跡 45">
                <a:extLst>
                  <a:ext uri="{FF2B5EF4-FFF2-40B4-BE49-F238E27FC236}">
                    <a16:creationId xmlns:a16="http://schemas.microsoft.com/office/drawing/2014/main" id="{749D6D31-C6AB-410A-B548-36CABEC87159}"/>
                  </a:ext>
                </a:extLst>
              </p14:cNvPr>
              <p14:cNvContentPartPr/>
              <p14:nvPr/>
            </p14:nvContentPartPr>
            <p14:xfrm>
              <a:off x="10233000" y="6121440"/>
              <a:ext cx="360" cy="37440"/>
            </p14:xfrm>
          </p:contentPart>
        </mc:Choice>
        <mc:Fallback xmlns="">
          <p:pic>
            <p:nvPicPr>
              <p:cNvPr id="46" name="筆跡 45">
                <a:extLst>
                  <a:ext uri="{FF2B5EF4-FFF2-40B4-BE49-F238E27FC236}">
                    <a16:creationId xmlns:a16="http://schemas.microsoft.com/office/drawing/2014/main" id="{749D6D31-C6AB-410A-B548-36CABEC8715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17160" y="6058080"/>
                <a:ext cx="31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7" name="筆跡 46">
                <a:extLst>
                  <a:ext uri="{FF2B5EF4-FFF2-40B4-BE49-F238E27FC236}">
                    <a16:creationId xmlns:a16="http://schemas.microsoft.com/office/drawing/2014/main" id="{06CB2D25-6F74-473C-B0E9-46F05BC0C252}"/>
                  </a:ext>
                </a:extLst>
              </p14:cNvPr>
              <p14:cNvContentPartPr/>
              <p14:nvPr/>
            </p14:nvContentPartPr>
            <p14:xfrm>
              <a:off x="10242000" y="6121440"/>
              <a:ext cx="111240" cy="46440"/>
            </p14:xfrm>
          </p:contentPart>
        </mc:Choice>
        <mc:Fallback xmlns="">
          <p:pic>
            <p:nvPicPr>
              <p:cNvPr id="47" name="筆跡 46">
                <a:extLst>
                  <a:ext uri="{FF2B5EF4-FFF2-40B4-BE49-F238E27FC236}">
                    <a16:creationId xmlns:a16="http://schemas.microsoft.com/office/drawing/2014/main" id="{06CB2D25-6F74-473C-B0E9-46F05BC0C25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226160" y="6058080"/>
                <a:ext cx="1425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8" name="筆跡 47">
                <a:extLst>
                  <a:ext uri="{FF2B5EF4-FFF2-40B4-BE49-F238E27FC236}">
                    <a16:creationId xmlns:a16="http://schemas.microsoft.com/office/drawing/2014/main" id="{1E65A218-E9C1-4441-979D-D2F7A2D273C2}"/>
                  </a:ext>
                </a:extLst>
              </p14:cNvPr>
              <p14:cNvContentPartPr/>
              <p14:nvPr/>
            </p14:nvContentPartPr>
            <p14:xfrm>
              <a:off x="10357600" y="6167520"/>
              <a:ext cx="747000" cy="129600"/>
            </p14:xfrm>
          </p:contentPart>
        </mc:Choice>
        <mc:Fallback xmlns="">
          <p:pic>
            <p:nvPicPr>
              <p:cNvPr id="48" name="筆跡 47">
                <a:extLst>
                  <a:ext uri="{FF2B5EF4-FFF2-40B4-BE49-F238E27FC236}">
                    <a16:creationId xmlns:a16="http://schemas.microsoft.com/office/drawing/2014/main" id="{1E65A218-E9C1-4441-979D-D2F7A2D273C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341760" y="6104160"/>
                <a:ext cx="7783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9" name="筆跡 48">
                <a:extLst>
                  <a:ext uri="{FF2B5EF4-FFF2-40B4-BE49-F238E27FC236}">
                    <a16:creationId xmlns:a16="http://schemas.microsoft.com/office/drawing/2014/main" id="{BEC18060-6EFB-44C2-8320-FDFCC8B836C4}"/>
                  </a:ext>
                </a:extLst>
              </p14:cNvPr>
              <p14:cNvContentPartPr/>
              <p14:nvPr/>
            </p14:nvContentPartPr>
            <p14:xfrm>
              <a:off x="9970240" y="6084720"/>
              <a:ext cx="295560" cy="276840"/>
            </p14:xfrm>
          </p:contentPart>
        </mc:Choice>
        <mc:Fallback xmlns="">
          <p:pic>
            <p:nvPicPr>
              <p:cNvPr id="49" name="筆跡 48">
                <a:extLst>
                  <a:ext uri="{FF2B5EF4-FFF2-40B4-BE49-F238E27FC236}">
                    <a16:creationId xmlns:a16="http://schemas.microsoft.com/office/drawing/2014/main" id="{BEC18060-6EFB-44C2-8320-FDFCC8B836C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960880" y="6075360"/>
                <a:ext cx="314280" cy="29556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圖片 49" descr="一張含有 水, 日落, 船, 光 的圖片&#10;&#10;自動產生的描述">
            <a:extLst>
              <a:ext uri="{FF2B5EF4-FFF2-40B4-BE49-F238E27FC236}">
                <a16:creationId xmlns:a16="http://schemas.microsoft.com/office/drawing/2014/main" id="{3B7D70C0-FF1B-41D9-9EC0-C2B01F8DC29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8" y="5349515"/>
            <a:ext cx="4264217" cy="2398622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0A714352-5E3E-4E97-AB41-BEB3B2E8B05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132585" y="6574430"/>
            <a:ext cx="466171" cy="419554"/>
          </a:xfrm>
          <a:prstGeom prst="flowChartConnector">
            <a:avLst/>
          </a:prstGeom>
        </p:spPr>
      </p:pic>
      <p:sp>
        <p:nvSpPr>
          <p:cNvPr id="1064" name="矩形 1063">
            <a:extLst>
              <a:ext uri="{FF2B5EF4-FFF2-40B4-BE49-F238E27FC236}">
                <a16:creationId xmlns:a16="http://schemas.microsoft.com/office/drawing/2014/main" id="{4CBC7847-1607-496E-BF96-BE7C607A2C28}"/>
              </a:ext>
            </a:extLst>
          </p:cNvPr>
          <p:cNvSpPr/>
          <p:nvPr/>
        </p:nvSpPr>
        <p:spPr>
          <a:xfrm>
            <a:off x="452056" y="5646797"/>
            <a:ext cx="3298170" cy="189872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70" name="文字方塊 1069">
            <a:extLst>
              <a:ext uri="{FF2B5EF4-FFF2-40B4-BE49-F238E27FC236}">
                <a16:creationId xmlns:a16="http://schemas.microsoft.com/office/drawing/2014/main" id="{FD9BCAD9-13A5-4D42-BB98-9C87C6FE1E96}"/>
              </a:ext>
            </a:extLst>
          </p:cNvPr>
          <p:cNvSpPr txBox="1"/>
          <p:nvPr/>
        </p:nvSpPr>
        <p:spPr>
          <a:xfrm>
            <a:off x="14328517" y="1757125"/>
            <a:ext cx="383244" cy="342401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600" b="1" dirty="0">
                <a:solidFill>
                  <a:schemeClr val="tx1"/>
                </a:solidFill>
                <a:highlight>
                  <a:srgbClr val="B9B9B9"/>
                </a:highlight>
              </a:rPr>
              <a:t>5</a:t>
            </a:r>
            <a:r>
              <a:rPr kumimoji="0" lang="en-US" altLang="zh-TW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x</a:t>
            </a:r>
          </a:p>
        </p:txBody>
      </p:sp>
      <p:sp>
        <p:nvSpPr>
          <p:cNvPr id="1071" name="文字方塊 1070">
            <a:extLst>
              <a:ext uri="{FF2B5EF4-FFF2-40B4-BE49-F238E27FC236}">
                <a16:creationId xmlns:a16="http://schemas.microsoft.com/office/drawing/2014/main" id="{D7A28482-E97D-4038-8418-01D1EBED573D}"/>
              </a:ext>
            </a:extLst>
          </p:cNvPr>
          <p:cNvSpPr txBox="1"/>
          <p:nvPr/>
        </p:nvSpPr>
        <p:spPr>
          <a:xfrm>
            <a:off x="15508548" y="1845659"/>
            <a:ext cx="383244" cy="342401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6x</a:t>
            </a:r>
          </a:p>
        </p:txBody>
      </p:sp>
      <p:sp>
        <p:nvSpPr>
          <p:cNvPr id="1072" name="文字方塊 1071">
            <a:extLst>
              <a:ext uri="{FF2B5EF4-FFF2-40B4-BE49-F238E27FC236}">
                <a16:creationId xmlns:a16="http://schemas.microsoft.com/office/drawing/2014/main" id="{C8156EAD-79A8-416D-873E-99F61A777C9D}"/>
              </a:ext>
            </a:extLst>
          </p:cNvPr>
          <p:cNvSpPr txBox="1"/>
          <p:nvPr/>
        </p:nvSpPr>
        <p:spPr>
          <a:xfrm>
            <a:off x="13621246" y="2633439"/>
            <a:ext cx="383244" cy="342401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3x</a:t>
            </a:r>
          </a:p>
        </p:txBody>
      </p:sp>
      <p:sp>
        <p:nvSpPr>
          <p:cNvPr id="1073" name="文字方塊 1072">
            <a:extLst>
              <a:ext uri="{FF2B5EF4-FFF2-40B4-BE49-F238E27FC236}">
                <a16:creationId xmlns:a16="http://schemas.microsoft.com/office/drawing/2014/main" id="{8721639D-20DD-47FD-B4EE-EFF634190A2F}"/>
              </a:ext>
            </a:extLst>
          </p:cNvPr>
          <p:cNvSpPr txBox="1"/>
          <p:nvPr/>
        </p:nvSpPr>
        <p:spPr>
          <a:xfrm>
            <a:off x="14892422" y="2724912"/>
            <a:ext cx="383244" cy="342401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7x</a:t>
            </a:r>
          </a:p>
        </p:txBody>
      </p:sp>
      <p:sp>
        <p:nvSpPr>
          <p:cNvPr id="1074" name="文字方塊 1073">
            <a:extLst>
              <a:ext uri="{FF2B5EF4-FFF2-40B4-BE49-F238E27FC236}">
                <a16:creationId xmlns:a16="http://schemas.microsoft.com/office/drawing/2014/main" id="{F54FDEE9-B92E-43CB-87A5-B9F32C5FA51A}"/>
              </a:ext>
            </a:extLst>
          </p:cNvPr>
          <p:cNvSpPr txBox="1"/>
          <p:nvPr/>
        </p:nvSpPr>
        <p:spPr>
          <a:xfrm>
            <a:off x="12893506" y="1777048"/>
            <a:ext cx="383244" cy="342401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2x</a:t>
            </a:r>
          </a:p>
        </p:txBody>
      </p:sp>
      <p:sp>
        <p:nvSpPr>
          <p:cNvPr id="1075" name="文字方塊 1074">
            <a:extLst>
              <a:ext uri="{FF2B5EF4-FFF2-40B4-BE49-F238E27FC236}">
                <a16:creationId xmlns:a16="http://schemas.microsoft.com/office/drawing/2014/main" id="{CBFEE4EC-AF28-4658-864D-63AF52BC621E}"/>
              </a:ext>
            </a:extLst>
          </p:cNvPr>
          <p:cNvSpPr txBox="1"/>
          <p:nvPr/>
        </p:nvSpPr>
        <p:spPr>
          <a:xfrm>
            <a:off x="465413" y="5492443"/>
            <a:ext cx="953052" cy="257763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105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贏得倍數 </a:t>
            </a:r>
            <a:r>
              <a:rPr kumimoji="0" lang="en-US" altLang="zh-TW" sz="105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5</a:t>
            </a:r>
            <a:r>
              <a:rPr kumimoji="0" lang="zh-TW" altLang="en-US" sz="105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 </a:t>
            </a:r>
            <a:r>
              <a:rPr lang="zh-TW" altLang="en-US" sz="1050" b="1" dirty="0">
                <a:solidFill>
                  <a:schemeClr val="tx1"/>
                </a:solidFill>
                <a:highlight>
                  <a:srgbClr val="B9B9B9"/>
                </a:highlight>
              </a:rPr>
              <a:t>倍</a:t>
            </a:r>
            <a:endParaRPr kumimoji="0" lang="en-US" altLang="zh-TW" sz="105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sp>
        <p:nvSpPr>
          <p:cNvPr id="1076" name="文字方塊 1075">
            <a:extLst>
              <a:ext uri="{FF2B5EF4-FFF2-40B4-BE49-F238E27FC236}">
                <a16:creationId xmlns:a16="http://schemas.microsoft.com/office/drawing/2014/main" id="{F44991CC-5E39-4A8B-B636-1CFDD82E82C2}"/>
              </a:ext>
            </a:extLst>
          </p:cNvPr>
          <p:cNvSpPr txBox="1"/>
          <p:nvPr/>
        </p:nvSpPr>
        <p:spPr>
          <a:xfrm>
            <a:off x="2797174" y="5488505"/>
            <a:ext cx="953052" cy="257763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050" b="1" dirty="0">
                <a:solidFill>
                  <a:schemeClr val="tx1"/>
                </a:solidFill>
                <a:highlight>
                  <a:srgbClr val="B9B9B9"/>
                </a:highlight>
              </a:rPr>
              <a:t>免費</a:t>
            </a:r>
            <a:r>
              <a:rPr kumimoji="0" lang="zh-TW" altLang="en-US" sz="105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場次 </a:t>
            </a:r>
            <a:r>
              <a:rPr kumimoji="0" lang="en-US" altLang="zh-TW" sz="105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9</a:t>
            </a:r>
            <a:r>
              <a:rPr kumimoji="0" lang="zh-TW" altLang="en-US" sz="105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B9B9B9"/>
                </a:highlight>
                <a:uFillTx/>
                <a:sym typeface="Helvetica Light"/>
              </a:rPr>
              <a:t> 次</a:t>
            </a:r>
            <a:endParaRPr kumimoji="0" lang="en-US" altLang="zh-TW" sz="105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B9B9B9"/>
              </a:highlight>
              <a:uFillTx/>
              <a:sym typeface="Helvetica Light"/>
            </a:endParaRPr>
          </a:p>
        </p:txBody>
      </p:sp>
      <p:pic>
        <p:nvPicPr>
          <p:cNvPr id="1077" name="圖片 1076" descr="一張含有 文字 的圖片&#10;&#10;自動產生的描述">
            <a:extLst>
              <a:ext uri="{FF2B5EF4-FFF2-40B4-BE49-F238E27FC236}">
                <a16:creationId xmlns:a16="http://schemas.microsoft.com/office/drawing/2014/main" id="{DB2C29D9-5445-4509-BF67-DB475CA43A7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7" t="22050" r="-675" b="65446"/>
          <a:stretch/>
        </p:blipFill>
        <p:spPr>
          <a:xfrm>
            <a:off x="3138680" y="5700596"/>
            <a:ext cx="530499" cy="530499"/>
          </a:xfrm>
          <a:prstGeom prst="rect">
            <a:avLst/>
          </a:prstGeom>
        </p:spPr>
      </p:pic>
      <p:pic>
        <p:nvPicPr>
          <p:cNvPr id="1078" name="圖片 1077" descr="一張含有 文字 的圖片&#10;&#10;自動產生的描述">
            <a:extLst>
              <a:ext uri="{FF2B5EF4-FFF2-40B4-BE49-F238E27FC236}">
                <a16:creationId xmlns:a16="http://schemas.microsoft.com/office/drawing/2014/main" id="{831425CD-E634-4400-B75D-33766309736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54598" r="59856" b="33808"/>
          <a:stretch/>
        </p:blipFill>
        <p:spPr>
          <a:xfrm>
            <a:off x="2485175" y="5698964"/>
            <a:ext cx="518337" cy="518337"/>
          </a:xfrm>
          <a:prstGeom prst="rect">
            <a:avLst/>
          </a:prstGeom>
        </p:spPr>
      </p:pic>
      <p:pic>
        <p:nvPicPr>
          <p:cNvPr id="1079" name="圖片 1078" descr="一張含有 文字 的圖片&#10;&#10;自動產生的描述">
            <a:extLst>
              <a:ext uri="{FF2B5EF4-FFF2-40B4-BE49-F238E27FC236}">
                <a16:creationId xmlns:a16="http://schemas.microsoft.com/office/drawing/2014/main" id="{62E3014A-6128-4DEF-8573-CA89986EC58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7" t="22050" r="-675" b="65446"/>
          <a:stretch/>
        </p:blipFill>
        <p:spPr>
          <a:xfrm>
            <a:off x="1854832" y="6913092"/>
            <a:ext cx="516194" cy="516194"/>
          </a:xfrm>
          <a:prstGeom prst="rect">
            <a:avLst/>
          </a:prstGeom>
        </p:spPr>
      </p:pic>
      <p:pic>
        <p:nvPicPr>
          <p:cNvPr id="1080" name="圖片 1079" descr="一張含有 文字 的圖片&#10;&#10;自動產生的描述">
            <a:extLst>
              <a:ext uri="{FF2B5EF4-FFF2-40B4-BE49-F238E27FC236}">
                <a16:creationId xmlns:a16="http://schemas.microsoft.com/office/drawing/2014/main" id="{EEF16E8F-B46D-4293-8FFC-4E0816275E0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8" t="54598" r="59856" b="33808"/>
          <a:stretch/>
        </p:blipFill>
        <p:spPr>
          <a:xfrm>
            <a:off x="1181281" y="5700596"/>
            <a:ext cx="518337" cy="518337"/>
          </a:xfrm>
          <a:prstGeom prst="rect">
            <a:avLst/>
          </a:prstGeom>
        </p:spPr>
      </p:pic>
      <p:pic>
        <p:nvPicPr>
          <p:cNvPr id="1081" name="圖片 1080" descr="一張含有 文字 的圖片&#10;&#10;自動產生的描述">
            <a:extLst>
              <a:ext uri="{FF2B5EF4-FFF2-40B4-BE49-F238E27FC236}">
                <a16:creationId xmlns:a16="http://schemas.microsoft.com/office/drawing/2014/main" id="{36AC6C35-3087-4DF0-A841-E4B99F3439C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6959" r="80038" b="81447"/>
          <a:stretch/>
        </p:blipFill>
        <p:spPr>
          <a:xfrm>
            <a:off x="1196679" y="6909438"/>
            <a:ext cx="527925" cy="527925"/>
          </a:xfrm>
          <a:prstGeom prst="rect">
            <a:avLst/>
          </a:prstGeom>
        </p:spPr>
      </p:pic>
      <p:pic>
        <p:nvPicPr>
          <p:cNvPr id="1082" name="圖片 1081" descr="一張含有 文字 的圖片&#10;&#10;自動產生的描述">
            <a:extLst>
              <a:ext uri="{FF2B5EF4-FFF2-40B4-BE49-F238E27FC236}">
                <a16:creationId xmlns:a16="http://schemas.microsoft.com/office/drawing/2014/main" id="{ADF8FF1B-AA5C-449B-8C2D-3B576C1B1DC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7" r="79287" b="49553"/>
          <a:stretch/>
        </p:blipFill>
        <p:spPr>
          <a:xfrm>
            <a:off x="549777" y="6313162"/>
            <a:ext cx="530912" cy="530912"/>
          </a:xfrm>
          <a:prstGeom prst="rect">
            <a:avLst/>
          </a:prstGeom>
        </p:spPr>
      </p:pic>
      <p:pic>
        <p:nvPicPr>
          <p:cNvPr id="1083" name="圖片 1082" descr="一張含有 文字 的圖片&#10;&#10;自動產生的描述">
            <a:extLst>
              <a:ext uri="{FF2B5EF4-FFF2-40B4-BE49-F238E27FC236}">
                <a16:creationId xmlns:a16="http://schemas.microsoft.com/office/drawing/2014/main" id="{74C31A95-9023-4431-8DE1-0A13339487D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6959" r="80038" b="81447"/>
          <a:stretch/>
        </p:blipFill>
        <p:spPr>
          <a:xfrm>
            <a:off x="2485175" y="6313161"/>
            <a:ext cx="518337" cy="518337"/>
          </a:xfrm>
          <a:prstGeom prst="rect">
            <a:avLst/>
          </a:prstGeom>
        </p:spPr>
      </p:pic>
      <p:pic>
        <p:nvPicPr>
          <p:cNvPr id="1084" name="圖片 1083">
            <a:extLst>
              <a:ext uri="{FF2B5EF4-FFF2-40B4-BE49-F238E27FC236}">
                <a16:creationId xmlns:a16="http://schemas.microsoft.com/office/drawing/2014/main" id="{AF791994-D4D6-4185-90F5-1F5FDDC52B1E}"/>
              </a:ext>
            </a:extLst>
          </p:cNvPr>
          <p:cNvPicPr/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3135" r="5203" b="3562"/>
          <a:stretch/>
        </p:blipFill>
        <p:spPr bwMode="auto">
          <a:xfrm>
            <a:off x="3135143" y="6293370"/>
            <a:ext cx="527101" cy="52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圖片 1084">
            <a:extLst>
              <a:ext uri="{FF2B5EF4-FFF2-40B4-BE49-F238E27FC236}">
                <a16:creationId xmlns:a16="http://schemas.microsoft.com/office/drawing/2014/main" id="{5A505E2E-97F8-43B5-8769-A05FF0F89173}"/>
              </a:ext>
            </a:extLst>
          </p:cNvPr>
          <p:cNvPicPr/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r="1180"/>
          <a:stretch/>
        </p:blipFill>
        <p:spPr bwMode="auto">
          <a:xfrm>
            <a:off x="2480424" y="6907928"/>
            <a:ext cx="519224" cy="5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圖片 1085">
            <a:extLst>
              <a:ext uri="{FF2B5EF4-FFF2-40B4-BE49-F238E27FC236}">
                <a16:creationId xmlns:a16="http://schemas.microsoft.com/office/drawing/2014/main" id="{D2E7419D-F56D-48A2-ACB7-0F11ACB9C23F}"/>
              </a:ext>
            </a:extLst>
          </p:cNvPr>
          <p:cNvPicPr/>
          <p:nvPr/>
        </p:nvPicPr>
        <p:blipFill rotWithShape="1">
          <a:blip r:embed="rId21"/>
          <a:srcRect t="3856" b="3856"/>
          <a:stretch/>
        </p:blipFill>
        <p:spPr>
          <a:xfrm>
            <a:off x="551391" y="6917454"/>
            <a:ext cx="533426" cy="533426"/>
          </a:xfrm>
          <a:prstGeom prst="rect">
            <a:avLst/>
          </a:prstGeom>
        </p:spPr>
      </p:pic>
      <p:pic>
        <p:nvPicPr>
          <p:cNvPr id="1087" name="Picture 2" descr="腳尖上的芭蕾——俄羅斯國粹- 每日頭條">
            <a:extLst>
              <a:ext uri="{FF2B5EF4-FFF2-40B4-BE49-F238E27FC236}">
                <a16:creationId xmlns:a16="http://schemas.microsoft.com/office/drawing/2014/main" id="{1E375DD1-DBB6-47A8-89F7-3039633E6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7" t="-1" r="16103" b="2882"/>
          <a:stretch/>
        </p:blipFill>
        <p:spPr bwMode="auto">
          <a:xfrm flipH="1">
            <a:off x="3132096" y="6907481"/>
            <a:ext cx="529713" cy="52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圖片 192" descr="一張含有 文字 的圖片&#10;&#10;自動產生的描述">
            <a:extLst>
              <a:ext uri="{FF2B5EF4-FFF2-40B4-BE49-F238E27FC236}">
                <a16:creationId xmlns:a16="http://schemas.microsoft.com/office/drawing/2014/main" id="{BE92C60D-CCF1-4969-A6FF-6C6BE037085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7" r="79287" b="49553"/>
          <a:stretch/>
        </p:blipFill>
        <p:spPr>
          <a:xfrm>
            <a:off x="558925" y="5698964"/>
            <a:ext cx="530912" cy="530912"/>
          </a:xfrm>
          <a:prstGeom prst="rect">
            <a:avLst/>
          </a:prstGeom>
        </p:spPr>
      </p:pic>
      <p:pic>
        <p:nvPicPr>
          <p:cNvPr id="194" name="圖片 193" descr="一張含有 文字 的圖片&#10;&#10;自動產生的描述">
            <a:extLst>
              <a:ext uri="{FF2B5EF4-FFF2-40B4-BE49-F238E27FC236}">
                <a16:creationId xmlns:a16="http://schemas.microsoft.com/office/drawing/2014/main" id="{8DA8CD78-904D-4D10-86F5-864DB1C1C3F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47" r="79287" b="49553"/>
          <a:stretch/>
        </p:blipFill>
        <p:spPr>
          <a:xfrm>
            <a:off x="1831647" y="6308974"/>
            <a:ext cx="530912" cy="530912"/>
          </a:xfrm>
          <a:prstGeom prst="rect">
            <a:avLst/>
          </a:prstGeom>
        </p:spPr>
      </p:pic>
      <p:pic>
        <p:nvPicPr>
          <p:cNvPr id="195" name="圖片 194" descr="一張含有 室內, 桌, 坐, 杯子 的圖片&#10;&#10;自動產生的描述">
            <a:extLst>
              <a:ext uri="{FF2B5EF4-FFF2-40B4-BE49-F238E27FC236}">
                <a16:creationId xmlns:a16="http://schemas.microsoft.com/office/drawing/2014/main" id="{67801769-134E-4AA9-BFFB-E50ED605E862}"/>
              </a:ext>
            </a:extLst>
          </p:cNvPr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" t="24662" r="3935" b="581"/>
          <a:stretch/>
        </p:blipFill>
        <p:spPr>
          <a:xfrm>
            <a:off x="1856131" y="5721098"/>
            <a:ext cx="500971" cy="500971"/>
          </a:xfrm>
          <a:prstGeom prst="rect">
            <a:avLst/>
          </a:prstGeom>
        </p:spPr>
      </p:pic>
      <p:pic>
        <p:nvPicPr>
          <p:cNvPr id="196" name="Picture 12" descr="CAVIAR GIAVERI貝魯迦魚子醬(白蓋)50g (預購品) | AN58 歐式廚房 ...">
            <a:extLst>
              <a:ext uri="{FF2B5EF4-FFF2-40B4-BE49-F238E27FC236}">
                <a16:creationId xmlns:a16="http://schemas.microsoft.com/office/drawing/2014/main" id="{9AC58CB7-149E-4CB3-B77A-DB971E4E5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519" y="6037578"/>
            <a:ext cx="172386" cy="17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圖片 196">
            <a:extLst>
              <a:ext uri="{FF2B5EF4-FFF2-40B4-BE49-F238E27FC236}">
                <a16:creationId xmlns:a16="http://schemas.microsoft.com/office/drawing/2014/main" id="{ACA9BE0D-5F7B-449F-8617-91B5C5ABCA5E}"/>
              </a:ext>
            </a:extLst>
          </p:cNvPr>
          <p:cNvPicPr/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5" r="8608"/>
          <a:stretch/>
        </p:blipFill>
        <p:spPr bwMode="auto">
          <a:xfrm>
            <a:off x="1087215" y="6210427"/>
            <a:ext cx="694621" cy="6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箭號: 向右 197">
            <a:extLst>
              <a:ext uri="{FF2B5EF4-FFF2-40B4-BE49-F238E27FC236}">
                <a16:creationId xmlns:a16="http://schemas.microsoft.com/office/drawing/2014/main" id="{ADD74234-B043-459B-98A8-13C2A554D81F}"/>
              </a:ext>
            </a:extLst>
          </p:cNvPr>
          <p:cNvSpPr/>
          <p:nvPr/>
        </p:nvSpPr>
        <p:spPr>
          <a:xfrm rot="10800000">
            <a:off x="4266769" y="6336796"/>
            <a:ext cx="534844" cy="498721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62110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26" y="-1"/>
            <a:ext cx="5564519" cy="9956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9" y="4669518"/>
            <a:ext cx="2328045" cy="465608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4127499" y="4472030"/>
            <a:ext cx="1" cy="83518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  <p:sp>
        <p:nvSpPr>
          <p:cNvPr id="127" name="發展軌跡…"/>
          <p:cNvSpPr txBox="1"/>
          <p:nvPr/>
        </p:nvSpPr>
        <p:spPr>
          <a:xfrm>
            <a:off x="4617626" y="4275091"/>
            <a:ext cx="6530634" cy="425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>
            <a:spAutoFit/>
          </a:bodyPr>
          <a:lstStyle/>
          <a:p>
            <a:pPr algn="l">
              <a:lnSpc>
                <a:spcPct val="130000"/>
              </a:lnSpc>
              <a:defRPr sz="4800">
                <a:solidFill>
                  <a:srgbClr val="00B2B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老虎機企劃  幸運四面佛</a:t>
            </a:r>
            <a:endParaRPr lang="en-US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 lang="en-US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主題介紹</a:t>
            </a:r>
            <a:endParaRPr lang="en-US" altLang="zh-TW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dirty="0"/>
              <a:t>- </a:t>
            </a:r>
            <a:r>
              <a:rPr lang="zh-TW" altLang="en-US" dirty="0"/>
              <a:t>遊戲規格介紹</a:t>
            </a:r>
            <a:endParaRPr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遊戲背景畫面</a:t>
            </a:r>
            <a:endParaRPr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獎圖符號</a:t>
            </a:r>
            <a:endParaRPr lang="en-US" altLang="zh-TW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dirty="0"/>
              <a:t>-</a:t>
            </a:r>
            <a:r>
              <a:rPr lang="zh-TW" altLang="en-US" dirty="0"/>
              <a:t> 玩法流程介紹</a:t>
            </a:r>
            <a:endParaRPr dirty="0"/>
          </a:p>
        </p:txBody>
      </p:sp>
      <p:sp>
        <p:nvSpPr>
          <p:cNvPr id="128" name="01"/>
          <p:cNvSpPr txBox="1"/>
          <p:nvPr/>
        </p:nvSpPr>
        <p:spPr>
          <a:xfrm>
            <a:off x="1186185" y="4446800"/>
            <a:ext cx="721351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dirty="0"/>
              <a:t>0</a:t>
            </a:r>
            <a:r>
              <a:rPr lang="en-US" altLang="zh-TW" dirty="0"/>
              <a:t>3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遊戲規格介紹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FE9730-30C7-4041-8E10-B70A239C900E}"/>
              </a:ext>
            </a:extLst>
          </p:cNvPr>
          <p:cNvSpPr txBox="1"/>
          <p:nvPr/>
        </p:nvSpPr>
        <p:spPr>
          <a:xfrm>
            <a:off x="1295099" y="3956955"/>
            <a:ext cx="2766653" cy="157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滾輪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線數</a:t>
            </a:r>
            <a:endParaRPr lang="en-US" altLang="zh-TW" sz="3200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21AB0-8D7B-48CB-8C10-C2A4E3380AB6}"/>
              </a:ext>
            </a:extLst>
          </p:cNvPr>
          <p:cNvSpPr txBox="1"/>
          <p:nvPr/>
        </p:nvSpPr>
        <p:spPr>
          <a:xfrm>
            <a:off x="3773738" y="3939755"/>
            <a:ext cx="3173209" cy="21890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en-US" altLang="zh-TW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X5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LINES</a:t>
            </a:r>
          </a:p>
          <a:p>
            <a:pPr algn="l"/>
            <a:r>
              <a:rPr lang="en-US" altLang="zh-TW" dirty="0">
                <a:latin typeface="微軟正黑體"/>
                <a:ea typeface="微軟正黑體"/>
              </a:rPr>
              <a:t>-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DD571A-EAC1-4D40-B9C5-FA8B21163697}"/>
              </a:ext>
            </a:extLst>
          </p:cNvPr>
          <p:cNvSpPr txBox="1"/>
          <p:nvPr/>
        </p:nvSpPr>
        <p:spPr>
          <a:xfrm>
            <a:off x="1295099" y="1638005"/>
            <a:ext cx="3766029" cy="20659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中文名稱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英文名稱</a:t>
            </a:r>
            <a:endParaRPr lang="en-US" altLang="zh-TW" sz="3200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編號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zh-TW" sz="3200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7C484-BA94-48BA-B502-A7A290479987}"/>
              </a:ext>
            </a:extLst>
          </p:cNvPr>
          <p:cNvSpPr txBox="1"/>
          <p:nvPr/>
        </p:nvSpPr>
        <p:spPr>
          <a:xfrm>
            <a:off x="4061752" y="1719754"/>
            <a:ext cx="4066244" cy="13888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幸運四面佛</a:t>
            </a:r>
            <a:endParaRPr kumimoji="0" lang="en-US" altLang="zh-TW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algn="l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FORTUNE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ERAWAN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SHRINE</a:t>
            </a:r>
          </a:p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cm00064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4C95AA4-4A01-4CF3-B817-19D3A1097BDE}"/>
              </a:ext>
            </a:extLst>
          </p:cNvPr>
          <p:cNvCxnSpPr>
            <a:cxnSpLocks/>
          </p:cNvCxnSpPr>
          <p:nvPr/>
        </p:nvCxnSpPr>
        <p:spPr>
          <a:xfrm>
            <a:off x="1295099" y="3457734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7779434" y="1701348"/>
            <a:ext cx="0" cy="7759093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27F5F-6DFC-47EE-9432-721D3ECE7145}"/>
              </a:ext>
            </a:extLst>
          </p:cNvPr>
          <p:cNvSpPr txBox="1"/>
          <p:nvPr/>
        </p:nvSpPr>
        <p:spPr>
          <a:xfrm>
            <a:off x="8019104" y="1630617"/>
            <a:ext cx="1477574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特色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A9C4B3C-0734-44B1-B03D-FB1684F0DA94}"/>
              </a:ext>
            </a:extLst>
          </p:cNvPr>
          <p:cNvCxnSpPr>
            <a:cxnSpLocks/>
          </p:cNvCxnSpPr>
          <p:nvPr/>
        </p:nvCxnSpPr>
        <p:spPr>
          <a:xfrm>
            <a:off x="8128000" y="5145597"/>
            <a:ext cx="7793736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8EB0F4-3EAB-4B92-B162-8D5024021CFA}"/>
              </a:ext>
            </a:extLst>
          </p:cNvPr>
          <p:cNvSpPr txBox="1"/>
          <p:nvPr/>
        </p:nvSpPr>
        <p:spPr>
          <a:xfrm>
            <a:off x="9496679" y="1661396"/>
            <a:ext cx="2989740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主遊戲特色玩法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F104D1-1144-47FA-AFDD-94ADF155669B}"/>
              </a:ext>
            </a:extLst>
          </p:cNvPr>
          <p:cNvSpPr txBox="1"/>
          <p:nvPr/>
        </p:nvSpPr>
        <p:spPr>
          <a:xfrm>
            <a:off x="8355048" y="2206327"/>
            <a:ext cx="7494139" cy="268150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1.W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為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X2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倍物件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-</a:t>
            </a:r>
          </a:p>
          <a:p>
            <a:pPr algn="l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   通過一個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X2/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通過兩個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X4/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通過三個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X8</a:t>
            </a:r>
          </a:p>
          <a:p>
            <a:pPr algn="l"/>
            <a:b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</a:b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2.W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只會出現在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1/3/5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滾輪 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  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(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且各滾輪一次只會出現一顆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W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 不會有多顆的問題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)</a:t>
            </a:r>
          </a:p>
          <a:p>
            <a:pPr algn="l"/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3.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R1/R3/R5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各出現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獲得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FS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3C98B5-9E5D-4DA3-9BF4-4A3E2B4F8728}"/>
              </a:ext>
            </a:extLst>
          </p:cNvPr>
          <p:cNvSpPr txBox="1"/>
          <p:nvPr/>
        </p:nvSpPr>
        <p:spPr>
          <a:xfrm>
            <a:off x="9496679" y="5266929"/>
            <a:ext cx="3289932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免費遊戲特色玩法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6E3AEC4-1F44-4570-992B-5084C59A127E}"/>
              </a:ext>
            </a:extLst>
          </p:cNvPr>
          <p:cNvSpPr txBox="1"/>
          <p:nvPr/>
        </p:nvSpPr>
        <p:spPr>
          <a:xfrm>
            <a:off x="1295099" y="7935221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架構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807AB1-9892-4A8A-899C-3F2C7E373B4D}"/>
              </a:ext>
            </a:extLst>
          </p:cNvPr>
          <p:cNvCxnSpPr>
            <a:cxnSpLocks/>
          </p:cNvCxnSpPr>
          <p:nvPr/>
        </p:nvCxnSpPr>
        <p:spPr>
          <a:xfrm>
            <a:off x="1295099" y="6147558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A81611-4413-4BE3-93E2-5735B6710DC2}"/>
              </a:ext>
            </a:extLst>
          </p:cNvPr>
          <p:cNvSpPr txBox="1"/>
          <p:nvPr/>
        </p:nvSpPr>
        <p:spPr>
          <a:xfrm>
            <a:off x="3773738" y="8035066"/>
            <a:ext cx="317320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主</a:t>
            </a:r>
            <a:r>
              <a:rPr kumimoji="0" lang="zh-TW" alt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遊戲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F8267C-F1E0-44EC-94BD-36762E369D80}"/>
              </a:ext>
            </a:extLst>
          </p:cNvPr>
          <p:cNvSpPr txBox="1"/>
          <p:nvPr/>
        </p:nvSpPr>
        <p:spPr>
          <a:xfrm>
            <a:off x="8369552" y="5850229"/>
            <a:ext cx="7900951" cy="465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觸發條件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:BS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R1/R3/R5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出現三個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獲得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FS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8D25A22-58C7-4E9D-80C8-74817B1E148D}"/>
              </a:ext>
            </a:extLst>
          </p:cNvPr>
          <p:cNvSpPr txBox="1"/>
          <p:nvPr/>
        </p:nvSpPr>
        <p:spPr>
          <a:xfrm>
            <a:off x="1295099" y="6644348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風格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3A22C8-9543-4031-80E0-B44B53124E83}"/>
              </a:ext>
            </a:extLst>
          </p:cNvPr>
          <p:cNvSpPr txBox="1"/>
          <p:nvPr/>
        </p:nvSpPr>
        <p:spPr>
          <a:xfrm>
            <a:off x="3769582" y="6675125"/>
            <a:ext cx="1761783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藝術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33A3DC9-D1E6-4168-BACF-E3D654A1A8C7}"/>
              </a:ext>
            </a:extLst>
          </p:cNvPr>
          <p:cNvSpPr txBox="1"/>
          <p:nvPr/>
        </p:nvSpPr>
        <p:spPr>
          <a:xfrm>
            <a:off x="8355048" y="6824514"/>
            <a:ext cx="7900951" cy="23121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FS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內一開始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X1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，得分方式與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BS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玩法相同 。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每一轉會累積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累積五個會升一階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共可能升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15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階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(X15)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  </a:t>
            </a:r>
            <a:r>
              <a:rPr lang="zh-TW" altLang="zh-TW" sz="2000" dirty="0"/>
              <a:t>升級</a:t>
            </a:r>
            <a:r>
              <a:rPr lang="zh-TW" altLang="en-US" sz="2000" dirty="0"/>
              <a:t>當盤</a:t>
            </a:r>
            <a:r>
              <a:rPr lang="zh-TW" altLang="zh-TW" sz="2000" dirty="0"/>
              <a:t>立即生效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每升一階 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WILD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的基本倍數會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92641162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遊戲背景畫面示意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7779434" y="1701348"/>
            <a:ext cx="0" cy="7759093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8" name="圖片 17" descr="一張含有 相片, 差異, 蛋糕, 許多 的圖片&#10;&#10;自動產生的描述">
            <a:extLst>
              <a:ext uri="{FF2B5EF4-FFF2-40B4-BE49-F238E27FC236}">
                <a16:creationId xmlns:a16="http://schemas.microsoft.com/office/drawing/2014/main" id="{5A185F9A-2CB2-4856-9C14-48A42BE7B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1485"/>
            <a:ext cx="7668735" cy="539383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49FE0CF-9347-47C4-BDB6-44EF2CF28719}"/>
              </a:ext>
            </a:extLst>
          </p:cNvPr>
          <p:cNvGrpSpPr/>
          <p:nvPr/>
        </p:nvGrpSpPr>
        <p:grpSpPr>
          <a:xfrm>
            <a:off x="7899159" y="2284840"/>
            <a:ext cx="8356841" cy="5390475"/>
            <a:chOff x="5341451" y="5367390"/>
            <a:chExt cx="5093294" cy="3285365"/>
          </a:xfrm>
        </p:grpSpPr>
        <p:pic>
          <p:nvPicPr>
            <p:cNvPr id="56" name="圖片 55" descr="一張含有 建築物, 街道, 城市, 水 的圖片&#10;&#10;自動產生的描述">
              <a:extLst>
                <a:ext uri="{FF2B5EF4-FFF2-40B4-BE49-F238E27FC236}">
                  <a16:creationId xmlns:a16="http://schemas.microsoft.com/office/drawing/2014/main" id="{0EC526F3-BEC1-455A-A13D-63173486D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451" y="5429281"/>
              <a:ext cx="5093294" cy="3223474"/>
            </a:xfrm>
            <a:prstGeom prst="rect">
              <a:avLst/>
            </a:prstGeom>
          </p:spPr>
        </p:pic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B87A7075-A333-40AF-9E15-A8816E8314AB}"/>
                </a:ext>
              </a:extLst>
            </p:cNvPr>
            <p:cNvGrpSpPr/>
            <p:nvPr/>
          </p:nvGrpSpPr>
          <p:grpSpPr>
            <a:xfrm>
              <a:off x="6049728" y="5367390"/>
              <a:ext cx="4041627" cy="3003004"/>
              <a:chOff x="6064496" y="5213932"/>
              <a:chExt cx="4041627" cy="3003004"/>
            </a:xfrm>
          </p:grpSpPr>
          <p:pic>
            <p:nvPicPr>
              <p:cNvPr id="58" name="圖片 57" descr="一張含有 室內, 桌, 黃色, 坐 的圖片&#10;&#10;自動產生的描述">
                <a:extLst>
                  <a:ext uri="{FF2B5EF4-FFF2-40B4-BE49-F238E27FC236}">
                    <a16:creationId xmlns:a16="http://schemas.microsoft.com/office/drawing/2014/main" id="{1DC6E39C-13ED-478B-B8AB-61DD5ED08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36" b="94379" l="10000" r="93438">
                            <a14:foregroundMark x1="89688" y1="38993" x2="93438" y2="38876"/>
                            <a14:foregroundMark x1="65000" y1="86066" x2="68281" y2="92506"/>
                            <a14:foregroundMark x1="68281" y1="92506" x2="72031" y2="943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7432" y="5213932"/>
                <a:ext cx="1105402" cy="1475021"/>
              </a:xfrm>
              <a:prstGeom prst="rect">
                <a:avLst/>
              </a:prstGeom>
            </p:spPr>
          </p:pic>
          <p:pic>
            <p:nvPicPr>
              <p:cNvPr id="59" name="圖片 58" descr="一張含有 洋裝 的圖片&#10;&#10;自動產生的描述">
                <a:extLst>
                  <a:ext uri="{FF2B5EF4-FFF2-40B4-BE49-F238E27FC236}">
                    <a16:creationId xmlns:a16="http://schemas.microsoft.com/office/drawing/2014/main" id="{FD60C2E2-758E-4B42-A026-90FA380D1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76" t="52099" r="34176" b="9175"/>
              <a:stretch/>
            </p:blipFill>
            <p:spPr>
              <a:xfrm>
                <a:off x="6895318" y="6775554"/>
                <a:ext cx="795842" cy="729472"/>
              </a:xfrm>
              <a:prstGeom prst="rect">
                <a:avLst/>
              </a:prstGeom>
            </p:spPr>
          </p:pic>
          <p:pic>
            <p:nvPicPr>
              <p:cNvPr id="60" name="圖片 59" descr="一張含有 洋裝 的圖片&#10;&#10;自動產生的描述">
                <a:extLst>
                  <a:ext uri="{FF2B5EF4-FFF2-40B4-BE49-F238E27FC236}">
                    <a16:creationId xmlns:a16="http://schemas.microsoft.com/office/drawing/2014/main" id="{3665EA39-29D5-4191-A747-E3AD7FAD86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76" t="52099" r="34176" b="9175"/>
              <a:stretch/>
            </p:blipFill>
            <p:spPr>
              <a:xfrm>
                <a:off x="8482272" y="6037781"/>
                <a:ext cx="795842" cy="729472"/>
              </a:xfrm>
              <a:prstGeom prst="rect">
                <a:avLst/>
              </a:prstGeom>
            </p:spPr>
          </p:pic>
          <p:pic>
            <p:nvPicPr>
              <p:cNvPr id="61" name="圖片 60" descr="一張含有 洋裝 的圖片&#10;&#10;自動產生的描述">
                <a:extLst>
                  <a:ext uri="{FF2B5EF4-FFF2-40B4-BE49-F238E27FC236}">
                    <a16:creationId xmlns:a16="http://schemas.microsoft.com/office/drawing/2014/main" id="{C84F9EE0-6FD8-45F3-81AE-5FCEF4992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76" t="52099" r="34176" b="9175"/>
              <a:stretch/>
            </p:blipFill>
            <p:spPr>
              <a:xfrm>
                <a:off x="8499529" y="6758138"/>
                <a:ext cx="795842" cy="729472"/>
              </a:xfrm>
              <a:prstGeom prst="rect">
                <a:avLst/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347AEC5C-FB9E-4AE8-851C-274F25E36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317" y="7501875"/>
                <a:ext cx="793286" cy="712202"/>
              </a:xfrm>
              <a:prstGeom prst="rect">
                <a:avLst/>
              </a:prstGeom>
            </p:spPr>
          </p:pic>
          <p:pic>
            <p:nvPicPr>
              <p:cNvPr id="63" name="圖片 62" descr="一張含有 桌 的圖片&#10;&#10;自動產生的描述">
                <a:extLst>
                  <a:ext uri="{FF2B5EF4-FFF2-40B4-BE49-F238E27FC236}">
                    <a16:creationId xmlns:a16="http://schemas.microsoft.com/office/drawing/2014/main" id="{FAE7377A-9F34-4449-A38E-D7DB1BA32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02" r="24505"/>
              <a:stretch/>
            </p:blipFill>
            <p:spPr>
              <a:xfrm>
                <a:off x="8686907" y="7517619"/>
                <a:ext cx="421085" cy="690609"/>
              </a:xfrm>
              <a:prstGeom prst="rect">
                <a:avLst/>
              </a:prstGeom>
            </p:spPr>
          </p:pic>
          <p:pic>
            <p:nvPicPr>
              <p:cNvPr id="64" name="圖片 63" descr="一張含有 洋裝 的圖片&#10;&#10;自動產生的描述">
                <a:extLst>
                  <a:ext uri="{FF2B5EF4-FFF2-40B4-BE49-F238E27FC236}">
                    <a16:creationId xmlns:a16="http://schemas.microsoft.com/office/drawing/2014/main" id="{1F976128-18C4-4D8F-8AA4-A7AE279F9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76" t="52099" r="34176" b="9175"/>
              <a:stretch/>
            </p:blipFill>
            <p:spPr>
              <a:xfrm>
                <a:off x="6890751" y="6041933"/>
                <a:ext cx="795842" cy="729472"/>
              </a:xfrm>
              <a:prstGeom prst="rect">
                <a:avLst/>
              </a:prstGeom>
            </p:spPr>
          </p:pic>
          <p:pic>
            <p:nvPicPr>
              <p:cNvPr id="65" name="圖片 64" descr="一張含有 桌, 室內, 坐, 花 的圖片&#10;&#10;自動產生的描述">
                <a:extLst>
                  <a:ext uri="{FF2B5EF4-FFF2-40B4-BE49-F238E27FC236}">
                    <a16:creationId xmlns:a16="http://schemas.microsoft.com/office/drawing/2014/main" id="{04C9D647-AAD7-42FF-9A04-1D0CA23B5D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0" r="9781"/>
              <a:stretch/>
            </p:blipFill>
            <p:spPr>
              <a:xfrm>
                <a:off x="6066885" y="6047070"/>
                <a:ext cx="826044" cy="729471"/>
              </a:xfrm>
              <a:prstGeom prst="rect">
                <a:avLst/>
              </a:prstGeom>
            </p:spPr>
          </p:pic>
          <p:pic>
            <p:nvPicPr>
              <p:cNvPr id="66" name="圖片 65" descr="一張含有 桌, 室內, 坐, 花 的圖片&#10;&#10;自動產生的描述">
                <a:extLst>
                  <a:ext uri="{FF2B5EF4-FFF2-40B4-BE49-F238E27FC236}">
                    <a16:creationId xmlns:a16="http://schemas.microsoft.com/office/drawing/2014/main" id="{44DCE72F-D692-4042-AB14-853A274ABB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0" r="9781"/>
              <a:stretch/>
            </p:blipFill>
            <p:spPr>
              <a:xfrm>
                <a:off x="7686028" y="6037376"/>
                <a:ext cx="826044" cy="729471"/>
              </a:xfrm>
              <a:prstGeom prst="rect">
                <a:avLst/>
              </a:prstGeom>
            </p:spPr>
          </p:pic>
          <p:pic>
            <p:nvPicPr>
              <p:cNvPr id="67" name="圖片 66" descr="一張含有 桌, 室內, 坐, 花 的圖片&#10;&#10;自動產生的描述">
                <a:extLst>
                  <a:ext uri="{FF2B5EF4-FFF2-40B4-BE49-F238E27FC236}">
                    <a16:creationId xmlns:a16="http://schemas.microsoft.com/office/drawing/2014/main" id="{C20C377A-356A-4FF4-8136-E14318BDC1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0" r="9781"/>
              <a:stretch/>
            </p:blipFill>
            <p:spPr>
              <a:xfrm>
                <a:off x="9279891" y="6028464"/>
                <a:ext cx="826044" cy="729471"/>
              </a:xfrm>
              <a:prstGeom prst="rect">
                <a:avLst/>
              </a:prstGeom>
            </p:spPr>
          </p:pic>
          <p:pic>
            <p:nvPicPr>
              <p:cNvPr id="68" name="圖片 67" descr="一張含有 桌, 室內, 坐, 花 的圖片&#10;&#10;自動產生的描述">
                <a:extLst>
                  <a:ext uri="{FF2B5EF4-FFF2-40B4-BE49-F238E27FC236}">
                    <a16:creationId xmlns:a16="http://schemas.microsoft.com/office/drawing/2014/main" id="{6F7A90E2-4823-4015-99DB-7E8DF696EC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0" r="9781"/>
              <a:stretch/>
            </p:blipFill>
            <p:spPr>
              <a:xfrm>
                <a:off x="9280079" y="6757807"/>
                <a:ext cx="826044" cy="729471"/>
              </a:xfrm>
              <a:prstGeom prst="rect">
                <a:avLst/>
              </a:prstGeom>
            </p:spPr>
          </p:pic>
          <p:pic>
            <p:nvPicPr>
              <p:cNvPr id="69" name="圖片 68" descr="一張含有 桌, 室內, 坐, 花 的圖片&#10;&#10;自動產生的描述">
                <a:extLst>
                  <a:ext uri="{FF2B5EF4-FFF2-40B4-BE49-F238E27FC236}">
                    <a16:creationId xmlns:a16="http://schemas.microsoft.com/office/drawing/2014/main" id="{8A6E4D80-3034-4A75-A96A-B682291BB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0" r="9781"/>
              <a:stretch/>
            </p:blipFill>
            <p:spPr>
              <a:xfrm>
                <a:off x="9279891" y="7487465"/>
                <a:ext cx="826044" cy="729471"/>
              </a:xfrm>
              <a:prstGeom prst="rect">
                <a:avLst/>
              </a:prstGeom>
            </p:spPr>
          </p:pic>
          <p:pic>
            <p:nvPicPr>
              <p:cNvPr id="70" name="圖片 69" descr="一張含有 桌, 室內, 坐, 花 的圖片&#10;&#10;自動產生的描述">
                <a:extLst>
                  <a:ext uri="{FF2B5EF4-FFF2-40B4-BE49-F238E27FC236}">
                    <a16:creationId xmlns:a16="http://schemas.microsoft.com/office/drawing/2014/main" id="{E9E1AF1E-2E99-476C-A244-86754669AA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0" r="9781"/>
              <a:stretch/>
            </p:blipFill>
            <p:spPr>
              <a:xfrm>
                <a:off x="7675849" y="6753990"/>
                <a:ext cx="826044" cy="729471"/>
              </a:xfrm>
              <a:prstGeom prst="rect">
                <a:avLst/>
              </a:prstGeom>
            </p:spPr>
          </p:pic>
          <p:pic>
            <p:nvPicPr>
              <p:cNvPr id="71" name="圖片 70" descr="一張含有 桌, 室內, 坐, 花 的圖片&#10;&#10;自動產生的描述">
                <a:extLst>
                  <a:ext uri="{FF2B5EF4-FFF2-40B4-BE49-F238E27FC236}">
                    <a16:creationId xmlns:a16="http://schemas.microsoft.com/office/drawing/2014/main" id="{1936EAB8-22C1-42D7-BFC9-83D71A44E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0" r="9781"/>
              <a:stretch/>
            </p:blipFill>
            <p:spPr>
              <a:xfrm>
                <a:off x="7703518" y="7483389"/>
                <a:ext cx="826044" cy="729471"/>
              </a:xfrm>
              <a:prstGeom prst="rect">
                <a:avLst/>
              </a:prstGeom>
            </p:spPr>
          </p:pic>
          <p:pic>
            <p:nvPicPr>
              <p:cNvPr id="72" name="圖片 71" descr="一張含有 桌, 室內, 坐, 花 的圖片&#10;&#10;自動產生的描述">
                <a:extLst>
                  <a:ext uri="{FF2B5EF4-FFF2-40B4-BE49-F238E27FC236}">
                    <a16:creationId xmlns:a16="http://schemas.microsoft.com/office/drawing/2014/main" id="{14B40B44-F18C-4B26-BFD0-800B6CAB17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0" r="9781"/>
              <a:stretch/>
            </p:blipFill>
            <p:spPr>
              <a:xfrm>
                <a:off x="6079411" y="6775662"/>
                <a:ext cx="826044" cy="729471"/>
              </a:xfrm>
              <a:prstGeom prst="rect">
                <a:avLst/>
              </a:prstGeom>
            </p:spPr>
          </p:pic>
          <p:pic>
            <p:nvPicPr>
              <p:cNvPr id="73" name="圖片 72" descr="一張含有 桌, 室內, 坐, 花 的圖片&#10;&#10;自動產生的描述">
                <a:extLst>
                  <a:ext uri="{FF2B5EF4-FFF2-40B4-BE49-F238E27FC236}">
                    <a16:creationId xmlns:a16="http://schemas.microsoft.com/office/drawing/2014/main" id="{7B0F924D-18DC-410E-B4FB-4BA61CB5BE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0" r="9781"/>
              <a:stretch/>
            </p:blipFill>
            <p:spPr>
              <a:xfrm>
                <a:off x="6064496" y="7480714"/>
                <a:ext cx="826044" cy="729471"/>
              </a:xfrm>
              <a:prstGeom prst="rect">
                <a:avLst/>
              </a:prstGeom>
            </p:spPr>
          </p:pic>
        </p:grp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C6DAFBA7-3609-4772-9DE7-A323139D7BD9}"/>
                </a:ext>
              </a:extLst>
            </p:cNvPr>
            <p:cNvSpPr txBox="1"/>
            <p:nvPr/>
          </p:nvSpPr>
          <p:spPr>
            <a:xfrm>
              <a:off x="8933008" y="5737677"/>
              <a:ext cx="1166758" cy="3424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7625" tIns="47625" rIns="47625" bIns="47625" numCol="1" spcCol="38100" rtlCol="0" anchor="ctr">
              <a:spAutoFit/>
            </a:bodyPr>
            <a:lstStyle/>
            <a:p>
              <a:pPr marL="0" marR="0" indent="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1600" dirty="0">
                  <a:highlight>
                    <a:srgbClr val="00FFFF"/>
                  </a:highlight>
                </a:rPr>
                <a:t>免費遊戲  </a:t>
              </a:r>
              <a:r>
                <a:rPr kumimoji="0" lang="en-US" altLang="zh-TW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highlight>
                    <a:srgbClr val="00FFFF"/>
                  </a:highlight>
                  <a:uFillTx/>
                  <a:latin typeface="+mn-lt"/>
                  <a:ea typeface="+mn-ea"/>
                  <a:cs typeface="+mn-cs"/>
                  <a:sym typeface="Helvetica Light"/>
                </a:rPr>
                <a:t>8</a:t>
              </a:r>
              <a:endPara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4" name="發展軌跡…">
            <a:extLst>
              <a:ext uri="{FF2B5EF4-FFF2-40B4-BE49-F238E27FC236}">
                <a16:creationId xmlns:a16="http://schemas.microsoft.com/office/drawing/2014/main" id="{2295F8D2-E1C8-429A-AAEF-CED23E936629}"/>
              </a:ext>
            </a:extLst>
          </p:cNvPr>
          <p:cNvSpPr txBox="1"/>
          <p:nvPr/>
        </p:nvSpPr>
        <p:spPr>
          <a:xfrm>
            <a:off x="2560408" y="1664218"/>
            <a:ext cx="3106568" cy="5886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200" dirty="0"/>
              <a:t>主遊戲遊戲畫面</a:t>
            </a:r>
            <a:endParaRPr lang="en-US" altLang="zh-TW" sz="3200" dirty="0"/>
          </a:p>
        </p:txBody>
      </p:sp>
      <p:sp>
        <p:nvSpPr>
          <p:cNvPr id="85" name="發展軌跡…">
            <a:extLst>
              <a:ext uri="{FF2B5EF4-FFF2-40B4-BE49-F238E27FC236}">
                <a16:creationId xmlns:a16="http://schemas.microsoft.com/office/drawing/2014/main" id="{5ECBE8F0-82AD-44DC-AF86-2D6D524907B1}"/>
              </a:ext>
            </a:extLst>
          </p:cNvPr>
          <p:cNvSpPr txBox="1"/>
          <p:nvPr/>
        </p:nvSpPr>
        <p:spPr>
          <a:xfrm>
            <a:off x="10440121" y="1755647"/>
            <a:ext cx="3490783" cy="5886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200" dirty="0"/>
              <a:t>免費遊戲遊戲畫面</a:t>
            </a:r>
            <a:endParaRPr lang="en-US" altLang="zh-TW" sz="3200" dirty="0"/>
          </a:p>
        </p:txBody>
      </p:sp>
      <p:sp>
        <p:nvSpPr>
          <p:cNvPr id="38" name="發展軌跡…">
            <a:extLst>
              <a:ext uri="{FF2B5EF4-FFF2-40B4-BE49-F238E27FC236}">
                <a16:creationId xmlns:a16="http://schemas.microsoft.com/office/drawing/2014/main" id="{AF9E26CB-F9E3-473C-A660-5C1F75F16482}"/>
              </a:ext>
            </a:extLst>
          </p:cNvPr>
          <p:cNvSpPr txBox="1"/>
          <p:nvPr/>
        </p:nvSpPr>
        <p:spPr>
          <a:xfrm>
            <a:off x="2293050" y="7806055"/>
            <a:ext cx="3697498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800" dirty="0"/>
              <a:t>背景為白天泰國特色建築物風景</a:t>
            </a:r>
            <a:endParaRPr lang="en-US" altLang="zh-TW" sz="1800" dirty="0"/>
          </a:p>
        </p:txBody>
      </p:sp>
      <p:sp>
        <p:nvSpPr>
          <p:cNvPr id="39" name="發展軌跡…">
            <a:extLst>
              <a:ext uri="{FF2B5EF4-FFF2-40B4-BE49-F238E27FC236}">
                <a16:creationId xmlns:a16="http://schemas.microsoft.com/office/drawing/2014/main" id="{7218C556-A90D-4C58-8F22-924BC2CA7FD8}"/>
              </a:ext>
            </a:extLst>
          </p:cNvPr>
          <p:cNvSpPr txBox="1"/>
          <p:nvPr/>
        </p:nvSpPr>
        <p:spPr>
          <a:xfrm>
            <a:off x="9738934" y="7806055"/>
            <a:ext cx="8918603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800" dirty="0"/>
              <a:t>背景為夜晚再燈火通明的四面佛廟宇及周遭風景</a:t>
            </a:r>
            <a:endParaRPr lang="en-US" altLang="zh-TW" sz="1800" dirty="0"/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84657DBA-FED8-4E5A-9D39-214FF1F42D3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8970" y="3096389"/>
            <a:ext cx="1286888" cy="4023432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80C653BC-3478-493B-9537-3630A84448D4}"/>
              </a:ext>
            </a:extLst>
          </p:cNvPr>
          <p:cNvGrpSpPr/>
          <p:nvPr/>
        </p:nvGrpSpPr>
        <p:grpSpPr>
          <a:xfrm>
            <a:off x="8963206" y="2805360"/>
            <a:ext cx="3075805" cy="846365"/>
            <a:chOff x="837866" y="4856513"/>
            <a:chExt cx="7095938" cy="1842847"/>
          </a:xfrm>
        </p:grpSpPr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F1041C83-37D4-4009-9C8E-B5CB2F0508AB}"/>
                </a:ext>
              </a:extLst>
            </p:cNvPr>
            <p:cNvSpPr/>
            <p:nvPr/>
          </p:nvSpPr>
          <p:spPr>
            <a:xfrm>
              <a:off x="837866" y="4856513"/>
              <a:ext cx="7061949" cy="1734869"/>
            </a:xfrm>
            <a:prstGeom prst="roundRect">
              <a:avLst/>
            </a:prstGeom>
            <a:blipFill rotWithShape="1">
              <a:blip r:embed="rId12"/>
              <a:srcRect/>
              <a:tile tx="0" ty="0" sx="100000" sy="100000" flip="none" algn="tl"/>
            </a:blip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7625" tIns="47625" rIns="47625" bIns="47625" numCol="1" spcCol="38100" rtlCol="0" anchor="ctr">
              <a:spAutoFit/>
            </a:bodyPr>
            <a:lstStyle/>
            <a:p>
              <a:pPr marL="0" marR="0" indent="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43" name="圖片 42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F62B88E5-D79D-4808-A910-EE55E3778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45080" y="4936277"/>
              <a:ext cx="1663215" cy="1613571"/>
            </a:xfrm>
            <a:prstGeom prst="rect">
              <a:avLst/>
            </a:prstGeom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853DDC03-F289-4B59-8997-16AB7C35E63B}"/>
                </a:ext>
              </a:extLst>
            </p:cNvPr>
            <p:cNvSpPr txBox="1"/>
            <p:nvPr/>
          </p:nvSpPr>
          <p:spPr>
            <a:xfrm>
              <a:off x="1209058" y="5856192"/>
              <a:ext cx="1100016" cy="54449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7625" tIns="47625" rIns="47625" bIns="47625" numCol="1" spcCol="38100" rtlCol="0" anchor="ctr">
              <a:spAutoFit/>
            </a:bodyPr>
            <a:lstStyle/>
            <a:p>
              <a:pPr marL="0" marR="0" indent="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0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X2</a:t>
              </a:r>
              <a:endParaRPr kumimoji="0" lang="zh-TW" altLang="en-US" sz="1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45" name="圖片 44" descr="一張含有 花, 植物, 花瓶, 桌 的圖片&#10;&#10;自動產生的描述">
              <a:extLst>
                <a:ext uri="{FF2B5EF4-FFF2-40B4-BE49-F238E27FC236}">
                  <a16:creationId xmlns:a16="http://schemas.microsoft.com/office/drawing/2014/main" id="{128AE9FF-61AA-499A-8159-B8AB126C0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5" t="22639" r="25198" b="12207"/>
            <a:stretch/>
          </p:blipFill>
          <p:spPr>
            <a:xfrm>
              <a:off x="2573278" y="5477165"/>
              <a:ext cx="1100016" cy="1193043"/>
            </a:xfrm>
            <a:prstGeom prst="rect">
              <a:avLst/>
            </a:prstGeom>
          </p:spPr>
        </p:pic>
        <p:pic>
          <p:nvPicPr>
            <p:cNvPr id="46" name="圖片 45" descr="一張含有 花, 植物, 花瓶, 桌 的圖片&#10;&#10;自動產生的描述">
              <a:extLst>
                <a:ext uri="{FF2B5EF4-FFF2-40B4-BE49-F238E27FC236}">
                  <a16:creationId xmlns:a16="http://schemas.microsoft.com/office/drawing/2014/main" id="{A8FB839C-0C67-4731-9EFD-548E063E0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5" t="22639" r="25198" b="12207"/>
            <a:stretch/>
          </p:blipFill>
          <p:spPr>
            <a:xfrm>
              <a:off x="3607141" y="5506317"/>
              <a:ext cx="1100016" cy="1193043"/>
            </a:xfrm>
            <a:prstGeom prst="rect">
              <a:avLst/>
            </a:prstGeom>
          </p:spPr>
        </p:pic>
        <p:pic>
          <p:nvPicPr>
            <p:cNvPr id="47" name="圖片 46" descr="一張含有 花, 植物, 花瓶, 桌 的圖片&#10;&#10;自動產生的描述">
              <a:extLst>
                <a:ext uri="{FF2B5EF4-FFF2-40B4-BE49-F238E27FC236}">
                  <a16:creationId xmlns:a16="http://schemas.microsoft.com/office/drawing/2014/main" id="{F7745424-075B-41E4-920E-AB46F34E9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9155" b="81278" l="30255" r="698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5" t="22639" r="25198" b="12207"/>
            <a:stretch/>
          </p:blipFill>
          <p:spPr>
            <a:xfrm>
              <a:off x="4675545" y="5496554"/>
              <a:ext cx="1100016" cy="1193043"/>
            </a:xfrm>
            <a:prstGeom prst="rect">
              <a:avLst/>
            </a:prstGeom>
          </p:spPr>
        </p:pic>
        <p:pic>
          <p:nvPicPr>
            <p:cNvPr id="48" name="圖片 47" descr="一張含有 花, 植物, 花瓶, 桌 的圖片&#10;&#10;自動產生的描述">
              <a:extLst>
                <a:ext uri="{FF2B5EF4-FFF2-40B4-BE49-F238E27FC236}">
                  <a16:creationId xmlns:a16="http://schemas.microsoft.com/office/drawing/2014/main" id="{CD990EBC-3239-4DE5-9F37-C8572C343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5" t="22639" r="25198" b="12207"/>
            <a:stretch/>
          </p:blipFill>
          <p:spPr>
            <a:xfrm>
              <a:off x="4668699" y="5477165"/>
              <a:ext cx="1100016" cy="1193043"/>
            </a:xfrm>
            <a:prstGeom prst="rect">
              <a:avLst/>
            </a:prstGeom>
          </p:spPr>
        </p:pic>
        <p:pic>
          <p:nvPicPr>
            <p:cNvPr id="49" name="圖片 48" descr="一張含有 花, 植物, 花瓶, 桌 的圖片&#10;&#10;自動產生的描述">
              <a:extLst>
                <a:ext uri="{FF2B5EF4-FFF2-40B4-BE49-F238E27FC236}">
                  <a16:creationId xmlns:a16="http://schemas.microsoft.com/office/drawing/2014/main" id="{19345EAE-A5E1-44B6-83F4-EF7D983E1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5" t="22639" r="25198" b="12207"/>
            <a:stretch/>
          </p:blipFill>
          <p:spPr>
            <a:xfrm>
              <a:off x="5730257" y="5448013"/>
              <a:ext cx="1100016" cy="1193043"/>
            </a:xfrm>
            <a:prstGeom prst="rect">
              <a:avLst/>
            </a:prstGeom>
          </p:spPr>
        </p:pic>
        <p:pic>
          <p:nvPicPr>
            <p:cNvPr id="50" name="圖片 49" descr="一張含有 花, 植物, 花瓶, 桌 的圖片&#10;&#10;自動產生的描述">
              <a:extLst>
                <a:ext uri="{FF2B5EF4-FFF2-40B4-BE49-F238E27FC236}">
                  <a16:creationId xmlns:a16="http://schemas.microsoft.com/office/drawing/2014/main" id="{EFE2401A-9457-4F24-B22E-2059CB428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5" t="22639" r="25198" b="12207"/>
            <a:stretch/>
          </p:blipFill>
          <p:spPr>
            <a:xfrm>
              <a:off x="6833788" y="5477165"/>
              <a:ext cx="1100016" cy="1193043"/>
            </a:xfrm>
            <a:prstGeom prst="rect">
              <a:avLst/>
            </a:prstGeom>
          </p:spPr>
        </p:pic>
        <p:pic>
          <p:nvPicPr>
            <p:cNvPr id="51" name="圖片 50" descr="一張含有 花, 植物, 花瓶, 桌 的圖片&#10;&#10;自動產生的描述">
              <a:extLst>
                <a:ext uri="{FF2B5EF4-FFF2-40B4-BE49-F238E27FC236}">
                  <a16:creationId xmlns:a16="http://schemas.microsoft.com/office/drawing/2014/main" id="{FF559BBD-0D5A-46D8-97AE-08F76B83E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9155" b="81278" l="30255" r="698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05" t="22639" r="25198" b="12207"/>
            <a:stretch/>
          </p:blipFill>
          <p:spPr>
            <a:xfrm>
              <a:off x="6833788" y="5498616"/>
              <a:ext cx="1100016" cy="1193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3428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26" y="-1"/>
            <a:ext cx="5564519" cy="9956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9" y="4669518"/>
            <a:ext cx="2328045" cy="465608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4127499" y="4472030"/>
            <a:ext cx="1" cy="83518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  <p:sp>
        <p:nvSpPr>
          <p:cNvPr id="127" name="發展軌跡…"/>
          <p:cNvSpPr txBox="1"/>
          <p:nvPr/>
        </p:nvSpPr>
        <p:spPr>
          <a:xfrm>
            <a:off x="4617626" y="4275091"/>
            <a:ext cx="5915081" cy="425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>
            <a:spAutoFit/>
          </a:bodyPr>
          <a:lstStyle/>
          <a:p>
            <a:pPr algn="l">
              <a:lnSpc>
                <a:spcPct val="130000"/>
              </a:lnSpc>
              <a:defRPr sz="4800">
                <a:solidFill>
                  <a:srgbClr val="00B2B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老虎機企劃  骰豹蹦迪</a:t>
            </a:r>
            <a:endParaRPr lang="en-US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 lang="en-US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- </a:t>
            </a:r>
            <a:r>
              <a:rPr lang="zh-TW" altLang="en-US"/>
              <a:t>主題介紹</a:t>
            </a:r>
            <a:endParaRPr lang="en-US" altLang="zh-TW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/>
              <a:t>- </a:t>
            </a:r>
            <a:r>
              <a:rPr lang="zh-TW" altLang="en-US"/>
              <a:t>遊戲規格介紹</a:t>
            </a:r>
            <a:endParaRPr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- </a:t>
            </a:r>
            <a:r>
              <a:rPr lang="zh-TW" altLang="en-US"/>
              <a:t>遊戲背景畫面</a:t>
            </a:r>
            <a:endParaRPr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- </a:t>
            </a:r>
            <a:r>
              <a:rPr lang="zh-TW" altLang="en-US"/>
              <a:t>獎圖符號</a:t>
            </a:r>
            <a:endParaRPr lang="en-US" altLang="zh-TW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/>
              <a:t>-</a:t>
            </a:r>
            <a:r>
              <a:rPr lang="zh-TW" altLang="en-US"/>
              <a:t> 玩法流程介紹</a:t>
            </a:r>
            <a:endParaRPr/>
          </a:p>
        </p:txBody>
      </p:sp>
      <p:sp>
        <p:nvSpPr>
          <p:cNvPr id="128" name="01"/>
          <p:cNvSpPr txBox="1"/>
          <p:nvPr/>
        </p:nvSpPr>
        <p:spPr>
          <a:xfrm>
            <a:off x="1151509" y="4512988"/>
            <a:ext cx="790703" cy="7024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t>01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339D9D4-58F2-434A-B9C7-C1083FD339E2}"/>
              </a:ext>
            </a:extLst>
          </p:cNvPr>
          <p:cNvSpPr/>
          <p:nvPr/>
        </p:nvSpPr>
        <p:spPr>
          <a:xfrm>
            <a:off x="7977959" y="46552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 </a:t>
            </a:r>
            <a:endParaRPr lang="zh-TW" alt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69"/>
          <a:ext cx="15263526" cy="83800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8470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3372786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7583056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092361">
                <a:tc>
                  <a:txBody>
                    <a:bodyPr/>
                    <a:lstStyle/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ＢＳ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百搭兼具特色符號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ＢＳ內出現的百搭符號</a:t>
                      </a:r>
                      <a:endParaRPr lang="en-US" altLang="zh-TW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四面佛整身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+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小屋簷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(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有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wild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字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)</a:t>
                      </a:r>
                      <a:endParaRPr lang="zh-TW" altLang="zh-TW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037314">
                <a:tc>
                  <a:txBody>
                    <a:bodyPr/>
                    <a:lstStyle/>
                    <a:p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Ｗ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ＦＳ</a:t>
                      </a:r>
                      <a:endParaRPr kumimoji="0" lang="en-US" altLang="zh-TW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百搭兼具</a:t>
                      </a:r>
                      <a:endParaRPr kumimoji="0" lang="en-US" altLang="zh-TW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累積符號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ＦＳ內出現的百搭符號</a:t>
                      </a:r>
                      <a:endParaRPr lang="en-US" altLang="zh-TW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萬壽菊 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+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金色貢盆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(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有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wild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字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)</a:t>
                      </a:r>
                      <a:endParaRPr kumimoji="0" lang="zh-TW" alt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870502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Ｐ１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四面佛神首一面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(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樂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 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金色</a:t>
                      </a:r>
                      <a:endParaRPr lang="en-US" altLang="zh-TW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要有框</a:t>
                      </a:r>
                      <a:endParaRPr kumimoji="0" lang="zh-TW" alt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837295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Ｐ２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四面佛神首二面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(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喜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  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紅色</a:t>
                      </a:r>
                      <a:endParaRPr lang="en-US" altLang="zh-TW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0000"/>
                        </a:highlight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要有框</a:t>
                      </a:r>
                      <a:endParaRPr kumimoji="0" lang="zh-TW" alt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0000"/>
                        </a:highlight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3" name="圖片 2" descr="一張含有 建築物, 室外, 食物, 商店 的圖片&#10;&#10;自動產生的描述">
            <a:extLst>
              <a:ext uri="{FF2B5EF4-FFF2-40B4-BE49-F238E27FC236}">
                <a16:creationId xmlns:a16="http://schemas.microsoft.com/office/drawing/2014/main" id="{968E11C5-6B1C-4064-97B7-31031058F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48" y="1708046"/>
            <a:ext cx="1490063" cy="1986751"/>
          </a:xfrm>
          <a:prstGeom prst="rect">
            <a:avLst/>
          </a:prstGeom>
        </p:spPr>
      </p:pic>
      <p:pic>
        <p:nvPicPr>
          <p:cNvPr id="5" name="圖片 4" descr="一張含有 桌, 室內, 坐, 花 的圖片&#10;&#10;自動產生的描述">
            <a:extLst>
              <a:ext uri="{FF2B5EF4-FFF2-40B4-BE49-F238E27FC236}">
                <a16:creationId xmlns:a16="http://schemas.microsoft.com/office/drawing/2014/main" id="{FDE0A29D-CE41-4A3B-A430-949CE735F9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r="9781"/>
          <a:stretch/>
        </p:blipFill>
        <p:spPr>
          <a:xfrm>
            <a:off x="1027134" y="3940507"/>
            <a:ext cx="2091847" cy="1796880"/>
          </a:xfrm>
          <a:prstGeom prst="rect">
            <a:avLst/>
          </a:prstGeom>
        </p:spPr>
      </p:pic>
      <p:pic>
        <p:nvPicPr>
          <p:cNvPr id="7" name="圖片 6" descr="一張含有 洋裝 的圖片&#10;&#10;自動產生的描述">
            <a:extLst>
              <a:ext uri="{FF2B5EF4-FFF2-40B4-BE49-F238E27FC236}">
                <a16:creationId xmlns:a16="http://schemas.microsoft.com/office/drawing/2014/main" id="{5821B90C-E66E-4ED8-9D89-C29E379993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8" t="30466" r="31618"/>
          <a:stretch/>
        </p:blipFill>
        <p:spPr>
          <a:xfrm>
            <a:off x="1552941" y="5983097"/>
            <a:ext cx="1097202" cy="1554462"/>
          </a:xfrm>
          <a:prstGeom prst="rect">
            <a:avLst/>
          </a:prstGeom>
        </p:spPr>
      </p:pic>
      <p:pic>
        <p:nvPicPr>
          <p:cNvPr id="14" name="圖片 13" descr="一張含有 洋裝 的圖片&#10;&#10;自動產生的描述">
            <a:extLst>
              <a:ext uri="{FF2B5EF4-FFF2-40B4-BE49-F238E27FC236}">
                <a16:creationId xmlns:a16="http://schemas.microsoft.com/office/drawing/2014/main" id="{90B379D9-C546-471D-8F88-F5A69D08B4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8" t="30466" r="31618"/>
          <a:stretch/>
        </p:blipFill>
        <p:spPr>
          <a:xfrm>
            <a:off x="1584478" y="7796284"/>
            <a:ext cx="1097202" cy="1554462"/>
          </a:xfrm>
          <a:prstGeom prst="rect">
            <a:avLst/>
          </a:prstGeom>
        </p:spPr>
      </p:pic>
      <p:pic>
        <p:nvPicPr>
          <p:cNvPr id="4" name="圖片 3" descr="一張含有 畫畫 的圖片&#10;&#10;自動產生的描述">
            <a:extLst>
              <a:ext uri="{FF2B5EF4-FFF2-40B4-BE49-F238E27FC236}">
                <a16:creationId xmlns:a16="http://schemas.microsoft.com/office/drawing/2014/main" id="{A3B8438C-AFB8-4A5A-AF15-D41E606E18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71" y="2765691"/>
            <a:ext cx="1466801" cy="1100101"/>
          </a:xfrm>
          <a:prstGeom prst="rect">
            <a:avLst/>
          </a:prstGeom>
        </p:spPr>
      </p:pic>
      <p:pic>
        <p:nvPicPr>
          <p:cNvPr id="15" name="圖片 14" descr="一張含有 畫畫 的圖片&#10;&#10;自動產生的描述">
            <a:extLst>
              <a:ext uri="{FF2B5EF4-FFF2-40B4-BE49-F238E27FC236}">
                <a16:creationId xmlns:a16="http://schemas.microsoft.com/office/drawing/2014/main" id="{34A6A463-E3F2-4708-AFBA-F46DD0F08B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14" y="4804006"/>
            <a:ext cx="1466801" cy="11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1904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69"/>
          <a:ext cx="15263526" cy="83800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8470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3372786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7583056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092361">
                <a:tc>
                  <a:txBody>
                    <a:bodyPr/>
                    <a:lstStyle/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Ｐ３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四面佛神首三面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(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慈祥近乎無表情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 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highlight>
                            <a:srgbClr val="0000FF"/>
                          </a:highlight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藍色</a:t>
                      </a:r>
                      <a:endParaRPr lang="en-US" altLang="zh-TW" sz="24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highlight>
                          <a:srgbClr val="0000FF"/>
                        </a:highlight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highlight>
                            <a:srgbClr val="0000FF"/>
                          </a:highlight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要有框</a:t>
                      </a:r>
                      <a:endParaRPr lang="zh-TW" altLang="zh-TW" sz="2400" b="0" i="0" u="none" strike="noStrike" cap="none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highlight>
                          <a:srgbClr val="0000FF"/>
                        </a:highlight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037314">
                <a:tc>
                  <a:txBody>
                    <a:bodyPr/>
                    <a:lstStyle/>
                    <a:p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Ｐ４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四面佛神首四面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(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慈祥近乎無表情</a:t>
                      </a:r>
                      <a:r>
                        <a:rPr lang="en-US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 </a:t>
                      </a: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綠色</a:t>
                      </a:r>
                      <a:endParaRPr lang="en-US" altLang="zh-TW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FF00"/>
                        </a:highlight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00FF00"/>
                          </a:highlight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要有框</a:t>
                      </a:r>
                      <a:endParaRPr lang="zh-TW" altLang="zh-TW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FF00"/>
                        </a:highlight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870502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Ａ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法輪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837295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Ｋ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海螺</a:t>
                      </a:r>
                      <a:endParaRPr kumimoji="0" lang="zh-TW" altLang="en-US" sz="3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8" name="圖片 7" descr="一張含有 洋裝 的圖片&#10;&#10;自動產生的描述">
            <a:extLst>
              <a:ext uri="{FF2B5EF4-FFF2-40B4-BE49-F238E27FC236}">
                <a16:creationId xmlns:a16="http://schemas.microsoft.com/office/drawing/2014/main" id="{EC3230F3-639E-4CA1-A629-E3458D70D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8" t="30466" r="31618"/>
          <a:stretch/>
        </p:blipFill>
        <p:spPr>
          <a:xfrm>
            <a:off x="1496263" y="1875170"/>
            <a:ext cx="1097202" cy="1554462"/>
          </a:xfrm>
          <a:prstGeom prst="rect">
            <a:avLst/>
          </a:prstGeom>
        </p:spPr>
      </p:pic>
      <p:pic>
        <p:nvPicPr>
          <p:cNvPr id="9" name="圖片 8" descr="一張含有 洋裝 的圖片&#10;&#10;自動產生的描述">
            <a:extLst>
              <a:ext uri="{FF2B5EF4-FFF2-40B4-BE49-F238E27FC236}">
                <a16:creationId xmlns:a16="http://schemas.microsoft.com/office/drawing/2014/main" id="{E87CC901-D896-45F2-8847-7B74401D6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8" t="30466" r="31618"/>
          <a:stretch/>
        </p:blipFill>
        <p:spPr>
          <a:xfrm>
            <a:off x="1496263" y="4086475"/>
            <a:ext cx="1097202" cy="1554462"/>
          </a:xfrm>
          <a:prstGeom prst="rect">
            <a:avLst/>
          </a:prstGeom>
        </p:spPr>
      </p:pic>
      <p:pic>
        <p:nvPicPr>
          <p:cNvPr id="3" name="圖片 2" descr="一張含有 窗戶, 建築物, 鏡 的圖片&#10;&#10;自動產生的描述">
            <a:extLst>
              <a:ext uri="{FF2B5EF4-FFF2-40B4-BE49-F238E27FC236}">
                <a16:creationId xmlns:a16="http://schemas.microsoft.com/office/drawing/2014/main" id="{A293C553-4960-4458-9C62-8B76851CAA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91" y="6038009"/>
            <a:ext cx="1567543" cy="14734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1DCF67-E2AD-419D-9305-55F78A791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3" y="7901612"/>
            <a:ext cx="2311358" cy="147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9272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69"/>
          <a:ext cx="15263526" cy="84132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8470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3372786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7583056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092361">
                <a:tc>
                  <a:txBody>
                    <a:bodyPr/>
                    <a:lstStyle/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zh-TW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權杖</a:t>
                      </a:r>
                      <a:endParaRPr lang="zh-TW" altLang="en-US" sz="28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037314">
                <a:tc>
                  <a:txBody>
                    <a:bodyPr/>
                    <a:lstStyle/>
                    <a:p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Ｊ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寶瓶</a:t>
                      </a:r>
                      <a:endParaRPr kumimoji="0" lang="zh-TW" altLang="en-US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870502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１０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佛珠</a:t>
                      </a:r>
                      <a:r>
                        <a:rPr lang="zh-TW" altLang="en-US" sz="2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串</a:t>
                      </a:r>
                      <a:endParaRPr kumimoji="0" lang="zh-TW" altLang="en-US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870502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佛珠一顆</a:t>
                      </a: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報倍數用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464014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3" name="圖片 2" descr="一張含有 滑雪, 桌, 雪, 坐 的圖片&#10;&#10;自動產生的描述">
            <a:extLst>
              <a:ext uri="{FF2B5EF4-FFF2-40B4-BE49-F238E27FC236}">
                <a16:creationId xmlns:a16="http://schemas.microsoft.com/office/drawing/2014/main" id="{335280F3-E551-4C62-9A73-707F11A71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3" r="7595"/>
          <a:stretch/>
        </p:blipFill>
        <p:spPr>
          <a:xfrm>
            <a:off x="1487802" y="1874971"/>
            <a:ext cx="1135477" cy="1770554"/>
          </a:xfrm>
          <a:prstGeom prst="rect">
            <a:avLst/>
          </a:prstGeom>
        </p:spPr>
      </p:pic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0D91CFB1-2CC0-4035-A8F1-7406D777E2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2" r="24505"/>
          <a:stretch/>
        </p:blipFill>
        <p:spPr>
          <a:xfrm>
            <a:off x="1548494" y="4001568"/>
            <a:ext cx="948129" cy="1770555"/>
          </a:xfrm>
          <a:prstGeom prst="rect">
            <a:avLst/>
          </a:prstGeom>
        </p:spPr>
      </p:pic>
      <p:pic>
        <p:nvPicPr>
          <p:cNvPr id="7" name="圖片 6" descr="一張含有 配件, 甜甜圈, 盒子, 巧克力 的圖片&#10;&#10;自動產生的描述">
            <a:extLst>
              <a:ext uri="{FF2B5EF4-FFF2-40B4-BE49-F238E27FC236}">
                <a16:creationId xmlns:a16="http://schemas.microsoft.com/office/drawing/2014/main" id="{1A85FA5F-6E91-450E-AE89-F4306488D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91" y="6078591"/>
            <a:ext cx="1475698" cy="1475698"/>
          </a:xfrm>
          <a:prstGeom prst="rect">
            <a:avLst/>
          </a:prstGeom>
        </p:spPr>
      </p:pic>
      <p:pic>
        <p:nvPicPr>
          <p:cNvPr id="15" name="圖片 14" descr="一張含有 綠色, 坐, 運動, 碗 的圖片&#10;&#10;自動產生的描述">
            <a:extLst>
              <a:ext uri="{FF2B5EF4-FFF2-40B4-BE49-F238E27FC236}">
                <a16:creationId xmlns:a16="http://schemas.microsoft.com/office/drawing/2014/main" id="{7787F0B9-94E9-4F7E-A276-6716A84B01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286" b="76571" l="6857" r="47143">
                        <a14:foregroundMark x1="20286" y1="36571" x2="31143" y2="36857"/>
                        <a14:foregroundMark x1="31143" y1="36857" x2="22286" y2="35714"/>
                        <a14:foregroundMark x1="26571" y1="34857" x2="32000" y2="37714"/>
                        <a14:foregroundMark x1="44000" y1="48857" x2="44857" y2="60857"/>
                        <a14:foregroundMark x1="44857" y1="48000" x2="47143" y2="58857"/>
                        <a14:foregroundMark x1="10857" y1="50000" x2="9143" y2="60000"/>
                        <a14:foregroundMark x1="19143" y1="70857" x2="30286" y2="74571"/>
                        <a14:foregroundMark x1="30286" y1="74571" x2="32857" y2="72571"/>
                        <a14:foregroundMark x1="19714" y1="74571" x2="28286" y2="74571"/>
                        <a14:foregroundMark x1="22286" y1="74571" x2="30571" y2="75714"/>
                        <a14:foregroundMark x1="9429" y1="48000" x2="8000" y2="59429"/>
                        <a14:foregroundMark x1="8000" y1="59429" x2="8857" y2="60571"/>
                        <a14:foregroundMark x1="24000" y1="74571" x2="28571" y2="76857"/>
                        <a14:foregroundMark x1="8857" y1="50000" x2="6857" y2="5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3" t="30985" r="50000" b="20043"/>
          <a:stretch/>
        </p:blipFill>
        <p:spPr>
          <a:xfrm>
            <a:off x="1487802" y="8087619"/>
            <a:ext cx="1289235" cy="134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6268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69"/>
          <a:ext cx="15263526" cy="6154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2740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2578516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2647099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6135171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510412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5644247">
                <a:tc>
                  <a:txBody>
                    <a:bodyPr/>
                    <a:lstStyle/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FS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內左邊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等級顯示</a:t>
                      </a:r>
                    </a:p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一條</a:t>
                      </a:r>
                      <a:r>
                        <a:rPr lang="en-US" altLang="zh-TW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UI</a:t>
                      </a:r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上會有</a:t>
                      </a:r>
                      <a:r>
                        <a:rPr lang="en-US" altLang="zh-TW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7</a:t>
                      </a:r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格 萬雛菊</a:t>
                      </a:r>
                      <a:endParaRPr lang="en-US" altLang="zh-TW" sz="28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800" b="0" u="sng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菊花左下方有數字顯示朵數</a:t>
                      </a:r>
                      <a:endParaRPr lang="en-US" altLang="zh-TW" sz="2800" b="0" u="sng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800" u="sng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右邊中間顯示等級</a:t>
                      </a:r>
                      <a:endParaRPr lang="en-US" altLang="zh-TW" sz="2800" u="sng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如到</a:t>
                      </a:r>
                      <a:r>
                        <a:rPr lang="en-US" altLang="zh-TW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30</a:t>
                      </a:r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朵 會再往上顯示更高的朵數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特殊</a:t>
            </a:r>
            <a:r>
              <a:rPr lang="en-US" altLang="zh-TW" dirty="0"/>
              <a:t>BANNER</a:t>
            </a:r>
            <a:r>
              <a:rPr lang="zh-TW" altLang="en-US" dirty="0"/>
              <a:t>符號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3" name="圖片 2" descr="一張含有 花, 食物, 彩色 的圖片&#10;&#10;自動產生的描述">
            <a:extLst>
              <a:ext uri="{FF2B5EF4-FFF2-40B4-BE49-F238E27FC236}">
                <a16:creationId xmlns:a16="http://schemas.microsoft.com/office/drawing/2014/main" id="{58352745-50CA-45F6-A4F5-E2A72DC56C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3" y="1988113"/>
            <a:ext cx="1699691" cy="5063862"/>
          </a:xfrm>
          <a:prstGeom prst="rect">
            <a:avLst/>
          </a:prstGeom>
        </p:spPr>
      </p:pic>
      <p:pic>
        <p:nvPicPr>
          <p:cNvPr id="5" name="圖片 4" descr="一張含有 建築物, 門, 簾 的圖片&#10;&#10;自動產生的描述">
            <a:extLst>
              <a:ext uri="{FF2B5EF4-FFF2-40B4-BE49-F238E27FC236}">
                <a16:creationId xmlns:a16="http://schemas.microsoft.com/office/drawing/2014/main" id="{9DE750D5-3CDD-42F9-B482-294840BCD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74" y="4317922"/>
            <a:ext cx="2701238" cy="275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67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70"/>
          <a:ext cx="15263526" cy="29264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276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1352811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5446239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262173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530257">
                <a:tc>
                  <a:txBody>
                    <a:bodyPr/>
                    <a:lstStyle/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蒐集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FS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內上方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蒐集狀態</a:t>
                      </a:r>
                    </a:p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左邊是</a:t>
                      </a:r>
                      <a:r>
                        <a:rPr lang="en-US" altLang="zh-TW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</a:t>
                      </a:r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 物件</a:t>
                      </a:r>
                      <a:endParaRPr lang="en-US" altLang="zh-TW" sz="28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en-US" altLang="zh-TW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</a:t>
                      </a:r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物件上有目前即時倍率</a:t>
                      </a:r>
                      <a:endParaRPr lang="en-US" altLang="zh-TW" sz="28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右邊是菊花的壓黑圖</a:t>
                      </a:r>
                      <a:endParaRPr lang="en-US" altLang="zh-TW" sz="28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如有蒐集到會亮一顆</a:t>
                      </a:r>
                      <a:endParaRPr lang="en-US" altLang="zh-TW" sz="28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特殊</a:t>
            </a:r>
            <a:r>
              <a:rPr lang="en-US" altLang="zh-TW" dirty="0"/>
              <a:t>BANNER</a:t>
            </a:r>
            <a:r>
              <a:rPr lang="zh-TW" altLang="en-US" dirty="0"/>
              <a:t>符號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288380C4-B159-4A31-83B3-A4E878039674}"/>
              </a:ext>
            </a:extLst>
          </p:cNvPr>
          <p:cNvSpPr/>
          <p:nvPr/>
        </p:nvSpPr>
        <p:spPr>
          <a:xfrm>
            <a:off x="688475" y="2219498"/>
            <a:ext cx="5237921" cy="1363392"/>
          </a:xfrm>
          <a:prstGeom prst="round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2" name="圖片 51" descr="一張含有 桌, 室內, 坐, 花 的圖片&#10;&#10;自動產生的描述">
            <a:extLst>
              <a:ext uri="{FF2B5EF4-FFF2-40B4-BE49-F238E27FC236}">
                <a16:creationId xmlns:a16="http://schemas.microsoft.com/office/drawing/2014/main" id="{1039C412-29D2-463D-B25D-E5FF0FCBE0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r="9781"/>
          <a:stretch/>
        </p:blipFill>
        <p:spPr>
          <a:xfrm>
            <a:off x="767997" y="2282183"/>
            <a:ext cx="1233624" cy="1268067"/>
          </a:xfrm>
          <a:prstGeom prst="rect">
            <a:avLst/>
          </a:prstGeom>
        </p:spPr>
      </p:pic>
      <p:sp>
        <p:nvSpPr>
          <p:cNvPr id="53" name="文字方塊 52">
            <a:extLst>
              <a:ext uri="{FF2B5EF4-FFF2-40B4-BE49-F238E27FC236}">
                <a16:creationId xmlns:a16="http://schemas.microsoft.com/office/drawing/2014/main" id="{7CBAEC92-A0E5-4899-B38E-7C986DE401DD}"/>
              </a:ext>
            </a:extLst>
          </p:cNvPr>
          <p:cNvSpPr txBox="1"/>
          <p:nvPr/>
        </p:nvSpPr>
        <p:spPr>
          <a:xfrm>
            <a:off x="963792" y="2832428"/>
            <a:ext cx="815894" cy="77328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X1</a:t>
            </a:r>
            <a:endParaRPr kumimoji="0" lang="zh-TW" altLang="en-US" sz="4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4" name="圖片 53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DD4E28AE-4C81-479B-8CD0-CADF7290F3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1975648" y="2707253"/>
            <a:ext cx="815893" cy="937584"/>
          </a:xfrm>
          <a:prstGeom prst="rect">
            <a:avLst/>
          </a:prstGeom>
        </p:spPr>
      </p:pic>
      <p:pic>
        <p:nvPicPr>
          <p:cNvPr id="55" name="圖片 54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C42DAEE0-3116-4FEA-B752-F68271E21E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2742475" y="2730163"/>
            <a:ext cx="815893" cy="937584"/>
          </a:xfrm>
          <a:prstGeom prst="rect">
            <a:avLst/>
          </a:prstGeom>
        </p:spPr>
      </p:pic>
      <p:pic>
        <p:nvPicPr>
          <p:cNvPr id="56" name="圖片 55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7BC6238A-4C37-4BA9-856D-435AAE3295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155" b="81278" l="30255" r="69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3534921" y="2722491"/>
            <a:ext cx="815893" cy="937584"/>
          </a:xfrm>
          <a:prstGeom prst="rect">
            <a:avLst/>
          </a:prstGeom>
        </p:spPr>
      </p:pic>
      <p:pic>
        <p:nvPicPr>
          <p:cNvPr id="16" name="圖片 15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2F6068E5-1276-4AFE-A4F4-3E7A655C4E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3529844" y="2707253"/>
            <a:ext cx="815893" cy="937584"/>
          </a:xfrm>
          <a:prstGeom prst="rect">
            <a:avLst/>
          </a:prstGeom>
        </p:spPr>
      </p:pic>
      <p:pic>
        <p:nvPicPr>
          <p:cNvPr id="17" name="圖片 16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793FC584-FC2F-4EE2-B5B3-112A967A25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4317212" y="2684344"/>
            <a:ext cx="815893" cy="937584"/>
          </a:xfrm>
          <a:prstGeom prst="rect">
            <a:avLst/>
          </a:prstGeom>
        </p:spPr>
      </p:pic>
      <p:pic>
        <p:nvPicPr>
          <p:cNvPr id="18" name="圖片 17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00116320-74ED-4849-85B6-BCAD9F9A99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5135713" y="2707253"/>
            <a:ext cx="815893" cy="937584"/>
          </a:xfrm>
          <a:prstGeom prst="rect">
            <a:avLst/>
          </a:prstGeom>
        </p:spPr>
      </p:pic>
      <p:pic>
        <p:nvPicPr>
          <p:cNvPr id="15" name="圖片 14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1DB88C19-73D4-4C1C-B95D-8D24DAEDAC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155" b="81278" l="30255" r="69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5123108" y="2739029"/>
            <a:ext cx="815893" cy="9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79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主遊戲特殊玩法流程介紹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41" name="箭號: 向右 140">
            <a:extLst>
              <a:ext uri="{FF2B5EF4-FFF2-40B4-BE49-F238E27FC236}">
                <a16:creationId xmlns:a16="http://schemas.microsoft.com/office/drawing/2014/main" id="{40C24A0F-EE09-4067-9155-AB5B79A0FB05}"/>
              </a:ext>
            </a:extLst>
          </p:cNvPr>
          <p:cNvSpPr/>
          <p:nvPr/>
        </p:nvSpPr>
        <p:spPr>
          <a:xfrm>
            <a:off x="5295571" y="3270717"/>
            <a:ext cx="376549" cy="403957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圖片 2" descr="一張含有 室外, 建築物, 大, 正面 的圖片&#10;&#10;自動產生的描述">
            <a:extLst>
              <a:ext uri="{FF2B5EF4-FFF2-40B4-BE49-F238E27FC236}">
                <a16:creationId xmlns:a16="http://schemas.microsoft.com/office/drawing/2014/main" id="{E14498C0-6ACA-4743-B7A7-AAF4EFA19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1" y="1843554"/>
            <a:ext cx="4679808" cy="3252467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3D18467B-5872-467D-A7CA-F5E32E77F122}"/>
              </a:ext>
            </a:extLst>
          </p:cNvPr>
          <p:cNvGrpSpPr/>
          <p:nvPr/>
        </p:nvGrpSpPr>
        <p:grpSpPr>
          <a:xfrm>
            <a:off x="762272" y="2378957"/>
            <a:ext cx="3969237" cy="2181659"/>
            <a:chOff x="4036100" y="1256454"/>
            <a:chExt cx="8937265" cy="4912294"/>
          </a:xfrm>
        </p:grpSpPr>
        <p:pic>
          <p:nvPicPr>
            <p:cNvPr id="144" name="圖片 143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2BA374E4-9A3E-4DAD-B282-FD079C351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052" y="1264474"/>
              <a:ext cx="1791945" cy="1642501"/>
            </a:xfrm>
            <a:prstGeom prst="rect">
              <a:avLst/>
            </a:prstGeom>
          </p:spPr>
        </p:pic>
        <p:pic>
          <p:nvPicPr>
            <p:cNvPr id="146" name="圖片 145" descr="一張含有 洋裝 的圖片&#10;&#10;自動產生的描述">
              <a:extLst>
                <a:ext uri="{FF2B5EF4-FFF2-40B4-BE49-F238E27FC236}">
                  <a16:creationId xmlns:a16="http://schemas.microsoft.com/office/drawing/2014/main" id="{DAA5C9FA-DD3F-4FA7-B68D-8A2A681B2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805586" y="2917648"/>
              <a:ext cx="1791945" cy="1642502"/>
            </a:xfrm>
            <a:prstGeom prst="rect">
              <a:avLst/>
            </a:prstGeom>
          </p:spPr>
        </p:pic>
        <p:pic>
          <p:nvPicPr>
            <p:cNvPr id="148" name="圖片 147" descr="一張含有 洋裝 的圖片&#10;&#10;自動產生的描述">
              <a:extLst>
                <a:ext uri="{FF2B5EF4-FFF2-40B4-BE49-F238E27FC236}">
                  <a16:creationId xmlns:a16="http://schemas.microsoft.com/office/drawing/2014/main" id="{ABE3DD25-2D0E-43FD-BEF1-39B4AE46E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50620" y="1256454"/>
              <a:ext cx="1791945" cy="1642502"/>
            </a:xfrm>
            <a:prstGeom prst="rect">
              <a:avLst/>
            </a:prstGeom>
          </p:spPr>
        </p:pic>
        <p:pic>
          <p:nvPicPr>
            <p:cNvPr id="149" name="圖片 148" descr="一張含有 洋裝 的圖片&#10;&#10;自動產生的描述">
              <a:extLst>
                <a:ext uri="{FF2B5EF4-FFF2-40B4-BE49-F238E27FC236}">
                  <a16:creationId xmlns:a16="http://schemas.microsoft.com/office/drawing/2014/main" id="{B795F9B3-C34C-46E0-88DB-FA70706A0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11181420" y="2865483"/>
              <a:ext cx="1791945" cy="1642502"/>
            </a:xfrm>
            <a:prstGeom prst="rect">
              <a:avLst/>
            </a:prstGeom>
          </p:spPr>
        </p:pic>
        <p:pic>
          <p:nvPicPr>
            <p:cNvPr id="150" name="圖片 149" descr="一張含有 洋裝 的圖片&#10;&#10;自動產生的描述">
              <a:extLst>
                <a:ext uri="{FF2B5EF4-FFF2-40B4-BE49-F238E27FC236}">
                  <a16:creationId xmlns:a16="http://schemas.microsoft.com/office/drawing/2014/main" id="{3CD9CF8A-34C0-4CBE-A979-4733C4E5B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89476" y="2878434"/>
              <a:ext cx="1791945" cy="1642502"/>
            </a:xfrm>
            <a:prstGeom prst="rect">
              <a:avLst/>
            </a:prstGeom>
          </p:spPr>
        </p:pic>
        <p:pic>
          <p:nvPicPr>
            <p:cNvPr id="151" name="圖片 150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D4ABBE6E-1302-4899-8B8A-6B9B460B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24" y="2905892"/>
              <a:ext cx="1791945" cy="1608107"/>
            </a:xfrm>
            <a:prstGeom prst="rect">
              <a:avLst/>
            </a:prstGeom>
          </p:spPr>
        </p:pic>
        <p:pic>
          <p:nvPicPr>
            <p:cNvPr id="152" name="圖片 151">
              <a:extLst>
                <a:ext uri="{FF2B5EF4-FFF2-40B4-BE49-F238E27FC236}">
                  <a16:creationId xmlns:a16="http://schemas.microsoft.com/office/drawing/2014/main" id="{61BD2D49-A42A-4F6F-9F65-06BCF823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85" y="4553055"/>
              <a:ext cx="1786190" cy="1603617"/>
            </a:xfrm>
            <a:prstGeom prst="rect">
              <a:avLst/>
            </a:prstGeom>
          </p:spPr>
        </p:pic>
        <p:pic>
          <p:nvPicPr>
            <p:cNvPr id="153" name="圖片 152" descr="一張含有 滑雪, 桌, 雪, 坐 的圖片&#10;&#10;自動產生的描述">
              <a:extLst>
                <a:ext uri="{FF2B5EF4-FFF2-40B4-BE49-F238E27FC236}">
                  <a16:creationId xmlns:a16="http://schemas.microsoft.com/office/drawing/2014/main" id="{A221A41A-4DD7-4B83-BD2E-3AB432EDE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r="7595"/>
            <a:stretch/>
          </p:blipFill>
          <p:spPr>
            <a:xfrm>
              <a:off x="7591774" y="4520936"/>
              <a:ext cx="1791945" cy="1642174"/>
            </a:xfrm>
            <a:prstGeom prst="rect">
              <a:avLst/>
            </a:prstGeom>
          </p:spPr>
        </p:pic>
        <p:pic>
          <p:nvPicPr>
            <p:cNvPr id="154" name="圖片 153" descr="一張含有 桌 的圖片&#10;&#10;自動產生的描述">
              <a:extLst>
                <a:ext uri="{FF2B5EF4-FFF2-40B4-BE49-F238E27FC236}">
                  <a16:creationId xmlns:a16="http://schemas.microsoft.com/office/drawing/2014/main" id="{84E187BB-0864-41E0-81A6-46D1C31AC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9811383" y="4588506"/>
              <a:ext cx="948129" cy="1554997"/>
            </a:xfrm>
            <a:prstGeom prst="rect">
              <a:avLst/>
            </a:prstGeom>
          </p:spPr>
        </p:pic>
        <p:pic>
          <p:nvPicPr>
            <p:cNvPr id="155" name="圖片 154" descr="一張含有 配件, 甜甜圈, 盒子, 巧克力 的圖片&#10;&#10;自動產生的描述">
              <a:extLst>
                <a:ext uri="{FF2B5EF4-FFF2-40B4-BE49-F238E27FC236}">
                  <a16:creationId xmlns:a16="http://schemas.microsoft.com/office/drawing/2014/main" id="{14C7B7F2-E28C-4B6F-BFB2-29F1BF43D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175" y="4520936"/>
              <a:ext cx="1786189" cy="1647812"/>
            </a:xfrm>
            <a:prstGeom prst="rect">
              <a:avLst/>
            </a:prstGeom>
          </p:spPr>
        </p:pic>
        <p:pic>
          <p:nvPicPr>
            <p:cNvPr id="156" name="圖片 155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E8150D5C-39F5-4FE1-B184-061115B37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00" y="1264624"/>
              <a:ext cx="1791945" cy="1642501"/>
            </a:xfrm>
            <a:prstGeom prst="rect">
              <a:avLst/>
            </a:prstGeom>
          </p:spPr>
        </p:pic>
        <p:pic>
          <p:nvPicPr>
            <p:cNvPr id="157" name="圖片 156" descr="一張含有 洋裝 的圖片&#10;&#10;自動產生的描述">
              <a:extLst>
                <a:ext uri="{FF2B5EF4-FFF2-40B4-BE49-F238E27FC236}">
                  <a16:creationId xmlns:a16="http://schemas.microsoft.com/office/drawing/2014/main" id="{CB3C8B9D-86D8-4DB0-A2C5-D7A606356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767100" y="1265803"/>
              <a:ext cx="1791945" cy="1642502"/>
            </a:xfrm>
            <a:prstGeom prst="rect">
              <a:avLst/>
            </a:prstGeom>
          </p:spPr>
        </p:pic>
        <p:pic>
          <p:nvPicPr>
            <p:cNvPr id="160" name="圖片 159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33086379-4570-44F3-92BB-3D252408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559" y="4537969"/>
              <a:ext cx="1791945" cy="1608107"/>
            </a:xfrm>
            <a:prstGeom prst="rect">
              <a:avLst/>
            </a:prstGeom>
          </p:spPr>
        </p:pic>
        <p:pic>
          <p:nvPicPr>
            <p:cNvPr id="161" name="圖片 160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4140AA8F-91F7-4BBF-B173-3DC097F9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0071" y="1275147"/>
              <a:ext cx="1791945" cy="1642501"/>
            </a:xfrm>
            <a:prstGeom prst="rect">
              <a:avLst/>
            </a:prstGeom>
          </p:spPr>
        </p:pic>
        <p:pic>
          <p:nvPicPr>
            <p:cNvPr id="162" name="圖片 161" descr="一張含有 桌 的圖片&#10;&#10;自動產生的描述">
              <a:extLst>
                <a:ext uri="{FF2B5EF4-FFF2-40B4-BE49-F238E27FC236}">
                  <a16:creationId xmlns:a16="http://schemas.microsoft.com/office/drawing/2014/main" id="{0931A746-1CCF-4AC1-B644-0A4F86269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4480466" y="2941655"/>
              <a:ext cx="948129" cy="1554997"/>
            </a:xfrm>
            <a:prstGeom prst="rect">
              <a:avLst/>
            </a:prstGeom>
          </p:spPr>
        </p:pic>
      </p:grpSp>
      <p:pic>
        <p:nvPicPr>
          <p:cNvPr id="163" name="圖片 162" descr="一張含有 室外, 建築物, 大, 正面 的圖片&#10;&#10;自動產生的描述">
            <a:extLst>
              <a:ext uri="{FF2B5EF4-FFF2-40B4-BE49-F238E27FC236}">
                <a16:creationId xmlns:a16="http://schemas.microsoft.com/office/drawing/2014/main" id="{28545263-83CA-49BA-BA65-379F387A67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394" y="1839154"/>
            <a:ext cx="4679808" cy="3252467"/>
          </a:xfrm>
          <a:prstGeom prst="rect">
            <a:avLst/>
          </a:prstGeom>
        </p:spPr>
      </p:pic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3E7B57F3-D71F-444D-8B32-2D6A07ABED06}"/>
              </a:ext>
            </a:extLst>
          </p:cNvPr>
          <p:cNvGrpSpPr/>
          <p:nvPr/>
        </p:nvGrpSpPr>
        <p:grpSpPr>
          <a:xfrm>
            <a:off x="6035225" y="2374557"/>
            <a:ext cx="3969237" cy="2181659"/>
            <a:chOff x="4036100" y="1256454"/>
            <a:chExt cx="8937265" cy="4912294"/>
          </a:xfrm>
        </p:grpSpPr>
        <p:pic>
          <p:nvPicPr>
            <p:cNvPr id="165" name="圖片 164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05C8170F-2FB2-4658-8324-DB022BE23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052" y="1264474"/>
              <a:ext cx="1791945" cy="1642501"/>
            </a:xfrm>
            <a:prstGeom prst="rect">
              <a:avLst/>
            </a:prstGeom>
          </p:spPr>
        </p:pic>
        <p:pic>
          <p:nvPicPr>
            <p:cNvPr id="166" name="圖片 165" descr="一張含有 洋裝 的圖片&#10;&#10;自動產生的描述">
              <a:extLst>
                <a:ext uri="{FF2B5EF4-FFF2-40B4-BE49-F238E27FC236}">
                  <a16:creationId xmlns:a16="http://schemas.microsoft.com/office/drawing/2014/main" id="{54F8C689-2682-427B-9279-73DC6203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805586" y="2917648"/>
              <a:ext cx="1791945" cy="1642502"/>
            </a:xfrm>
            <a:prstGeom prst="rect">
              <a:avLst/>
            </a:prstGeom>
          </p:spPr>
        </p:pic>
        <p:pic>
          <p:nvPicPr>
            <p:cNvPr id="167" name="圖片 166" descr="一張含有 洋裝 的圖片&#10;&#10;自動產生的描述">
              <a:extLst>
                <a:ext uri="{FF2B5EF4-FFF2-40B4-BE49-F238E27FC236}">
                  <a16:creationId xmlns:a16="http://schemas.microsoft.com/office/drawing/2014/main" id="{35DB1911-DE8F-4108-BFE7-78AC6E3F6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50620" y="1256454"/>
              <a:ext cx="1791945" cy="1642502"/>
            </a:xfrm>
            <a:prstGeom prst="rect">
              <a:avLst/>
            </a:prstGeom>
          </p:spPr>
        </p:pic>
        <p:pic>
          <p:nvPicPr>
            <p:cNvPr id="168" name="圖片 167" descr="一張含有 洋裝 的圖片&#10;&#10;自動產生的描述">
              <a:extLst>
                <a:ext uri="{FF2B5EF4-FFF2-40B4-BE49-F238E27FC236}">
                  <a16:creationId xmlns:a16="http://schemas.microsoft.com/office/drawing/2014/main" id="{9E70F5DC-9C5E-4A09-BC8B-3645EB550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11181420" y="2865483"/>
              <a:ext cx="1791945" cy="1642502"/>
            </a:xfrm>
            <a:prstGeom prst="rect">
              <a:avLst/>
            </a:prstGeom>
          </p:spPr>
        </p:pic>
        <p:pic>
          <p:nvPicPr>
            <p:cNvPr id="169" name="圖片 168" descr="一張含有 洋裝 的圖片&#10;&#10;自動產生的描述">
              <a:extLst>
                <a:ext uri="{FF2B5EF4-FFF2-40B4-BE49-F238E27FC236}">
                  <a16:creationId xmlns:a16="http://schemas.microsoft.com/office/drawing/2014/main" id="{42A5BD0A-6959-42BD-8AB7-8E9443E5D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89476" y="2878434"/>
              <a:ext cx="1791945" cy="1642502"/>
            </a:xfrm>
            <a:prstGeom prst="rect">
              <a:avLst/>
            </a:prstGeom>
          </p:spPr>
        </p:pic>
        <p:pic>
          <p:nvPicPr>
            <p:cNvPr id="170" name="圖片 169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39B5F3DF-52AE-481C-A038-EDA3B25E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24" y="2905892"/>
              <a:ext cx="1791945" cy="1608107"/>
            </a:xfrm>
            <a:prstGeom prst="rect">
              <a:avLst/>
            </a:prstGeom>
          </p:spPr>
        </p:pic>
        <p:pic>
          <p:nvPicPr>
            <p:cNvPr id="171" name="圖片 170">
              <a:extLst>
                <a:ext uri="{FF2B5EF4-FFF2-40B4-BE49-F238E27FC236}">
                  <a16:creationId xmlns:a16="http://schemas.microsoft.com/office/drawing/2014/main" id="{E310F641-304B-456B-AA00-A70A35019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85" y="4553055"/>
              <a:ext cx="1786190" cy="1603617"/>
            </a:xfrm>
            <a:prstGeom prst="rect">
              <a:avLst/>
            </a:prstGeom>
          </p:spPr>
        </p:pic>
        <p:pic>
          <p:nvPicPr>
            <p:cNvPr id="172" name="圖片 171" descr="一張含有 滑雪, 桌, 雪, 坐 的圖片&#10;&#10;自動產生的描述">
              <a:extLst>
                <a:ext uri="{FF2B5EF4-FFF2-40B4-BE49-F238E27FC236}">
                  <a16:creationId xmlns:a16="http://schemas.microsoft.com/office/drawing/2014/main" id="{557EF74A-6301-4A74-8A6A-B7218F0D8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r="7595"/>
            <a:stretch/>
          </p:blipFill>
          <p:spPr>
            <a:xfrm>
              <a:off x="7591774" y="4520936"/>
              <a:ext cx="1791945" cy="1642174"/>
            </a:xfrm>
            <a:prstGeom prst="rect">
              <a:avLst/>
            </a:prstGeom>
          </p:spPr>
        </p:pic>
        <p:pic>
          <p:nvPicPr>
            <p:cNvPr id="173" name="圖片 172" descr="一張含有 桌 的圖片&#10;&#10;自動產生的描述">
              <a:extLst>
                <a:ext uri="{FF2B5EF4-FFF2-40B4-BE49-F238E27FC236}">
                  <a16:creationId xmlns:a16="http://schemas.microsoft.com/office/drawing/2014/main" id="{BD9B2189-9B1A-47D1-8059-97081B83C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9811383" y="4588506"/>
              <a:ext cx="948129" cy="1554997"/>
            </a:xfrm>
            <a:prstGeom prst="rect">
              <a:avLst/>
            </a:prstGeom>
          </p:spPr>
        </p:pic>
        <p:pic>
          <p:nvPicPr>
            <p:cNvPr id="174" name="圖片 173" descr="一張含有 配件, 甜甜圈, 盒子, 巧克力 的圖片&#10;&#10;自動產生的描述">
              <a:extLst>
                <a:ext uri="{FF2B5EF4-FFF2-40B4-BE49-F238E27FC236}">
                  <a16:creationId xmlns:a16="http://schemas.microsoft.com/office/drawing/2014/main" id="{A09439B3-5385-4501-A34A-AEB098D57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175" y="4520936"/>
              <a:ext cx="1786189" cy="1647812"/>
            </a:xfrm>
            <a:prstGeom prst="rect">
              <a:avLst/>
            </a:prstGeom>
          </p:spPr>
        </p:pic>
        <p:pic>
          <p:nvPicPr>
            <p:cNvPr id="175" name="圖片 174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AD9804A5-FDBD-42FF-9D9F-977C5B06D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00" y="1264624"/>
              <a:ext cx="1791945" cy="1642501"/>
            </a:xfrm>
            <a:prstGeom prst="rect">
              <a:avLst/>
            </a:prstGeom>
          </p:spPr>
        </p:pic>
        <p:pic>
          <p:nvPicPr>
            <p:cNvPr id="176" name="圖片 175" descr="一張含有 洋裝 的圖片&#10;&#10;自動產生的描述">
              <a:extLst>
                <a:ext uri="{FF2B5EF4-FFF2-40B4-BE49-F238E27FC236}">
                  <a16:creationId xmlns:a16="http://schemas.microsoft.com/office/drawing/2014/main" id="{83D3A613-4449-49F7-8B4A-17537D51D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767100" y="1265803"/>
              <a:ext cx="1791945" cy="1642502"/>
            </a:xfrm>
            <a:prstGeom prst="rect">
              <a:avLst/>
            </a:prstGeom>
          </p:spPr>
        </p:pic>
        <p:pic>
          <p:nvPicPr>
            <p:cNvPr id="177" name="圖片 176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E1AEB9EE-E0C4-45E7-A2C4-40B7A6D1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559" y="4537969"/>
              <a:ext cx="1791945" cy="1608107"/>
            </a:xfrm>
            <a:prstGeom prst="rect">
              <a:avLst/>
            </a:prstGeom>
          </p:spPr>
        </p:pic>
        <p:pic>
          <p:nvPicPr>
            <p:cNvPr id="178" name="圖片 177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CA06C590-887C-4AE4-A493-288BA49D2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0071" y="1275147"/>
              <a:ext cx="1791945" cy="1642501"/>
            </a:xfrm>
            <a:prstGeom prst="rect">
              <a:avLst/>
            </a:prstGeom>
          </p:spPr>
        </p:pic>
        <p:pic>
          <p:nvPicPr>
            <p:cNvPr id="179" name="圖片 178" descr="一張含有 桌 的圖片&#10;&#10;自動產生的描述">
              <a:extLst>
                <a:ext uri="{FF2B5EF4-FFF2-40B4-BE49-F238E27FC236}">
                  <a16:creationId xmlns:a16="http://schemas.microsoft.com/office/drawing/2014/main" id="{2233DDC9-DABC-4349-B023-172A6764A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4480466" y="2941655"/>
              <a:ext cx="948129" cy="1554997"/>
            </a:xfrm>
            <a:prstGeom prst="rect">
              <a:avLst/>
            </a:prstGeom>
          </p:spPr>
        </p:pic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C9F7CA0-AC1E-43C3-9A2C-E8C148A4C431}"/>
              </a:ext>
            </a:extLst>
          </p:cNvPr>
          <p:cNvCxnSpPr>
            <a:cxnSpLocks/>
          </p:cNvCxnSpPr>
          <p:nvPr/>
        </p:nvCxnSpPr>
        <p:spPr>
          <a:xfrm>
            <a:off x="6035225" y="2790561"/>
            <a:ext cx="3946431" cy="4674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圖片 13" descr="一張含有 綠色, 坐, 運動, 碗 的圖片&#10;&#10;自動產生的描述">
            <a:extLst>
              <a:ext uri="{FF2B5EF4-FFF2-40B4-BE49-F238E27FC236}">
                <a16:creationId xmlns:a16="http://schemas.microsoft.com/office/drawing/2014/main" id="{1C875500-17BD-4405-8CAB-97C55CEADEC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286" b="76571" l="6857" r="47143">
                        <a14:foregroundMark x1="20286" y1="36571" x2="31143" y2="36857"/>
                        <a14:foregroundMark x1="31143" y1="36857" x2="22286" y2="35714"/>
                        <a14:foregroundMark x1="26571" y1="34857" x2="32000" y2="37714"/>
                        <a14:foregroundMark x1="44000" y1="48857" x2="44857" y2="60857"/>
                        <a14:foregroundMark x1="44857" y1="48000" x2="47143" y2="58857"/>
                        <a14:foregroundMark x1="10857" y1="50000" x2="9143" y2="60000"/>
                        <a14:foregroundMark x1="19143" y1="70857" x2="30286" y2="74571"/>
                        <a14:foregroundMark x1="30286" y1="74571" x2="32857" y2="72571"/>
                        <a14:foregroundMark x1="19714" y1="74571" x2="28286" y2="74571"/>
                        <a14:foregroundMark x1="22286" y1="74571" x2="30571" y2="75714"/>
                        <a14:foregroundMark x1="9429" y1="48000" x2="8000" y2="59429"/>
                        <a14:foregroundMark x1="8000" y1="59429" x2="8857" y2="60571"/>
                        <a14:foregroundMark x1="24000" y1="74571" x2="28571" y2="76857"/>
                        <a14:foregroundMark x1="8857" y1="50000" x2="6857" y2="5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3" t="30985" r="50000" b="20043"/>
          <a:stretch/>
        </p:blipFill>
        <p:spPr>
          <a:xfrm>
            <a:off x="6148780" y="2462184"/>
            <a:ext cx="514761" cy="537994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0D3A3E41-22E5-4D48-B4FB-10F56602B5FA}"/>
              </a:ext>
            </a:extLst>
          </p:cNvPr>
          <p:cNvSpPr/>
          <p:nvPr/>
        </p:nvSpPr>
        <p:spPr>
          <a:xfrm>
            <a:off x="6071508" y="2516421"/>
            <a:ext cx="723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accent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X2</a:t>
            </a:r>
            <a:endParaRPr lang="zh-TW" altLang="en-US" sz="2400" b="1" dirty="0">
              <a:solidFill>
                <a:schemeClr val="accent3"/>
              </a:solidFill>
              <a:latin typeface="Adobe Gothic Std B" panose="020B0800000000000000" pitchFamily="34" charset="-128"/>
            </a:endParaRPr>
          </a:p>
        </p:txBody>
      </p:sp>
      <p:pic>
        <p:nvPicPr>
          <p:cNvPr id="180" name="圖片 179" descr="一張含有 室外, 建築物, 大, 正面 的圖片&#10;&#10;自動產生的描述">
            <a:extLst>
              <a:ext uri="{FF2B5EF4-FFF2-40B4-BE49-F238E27FC236}">
                <a16:creationId xmlns:a16="http://schemas.microsoft.com/office/drawing/2014/main" id="{1D80E52E-BBF1-45D0-92B2-060EBB3CD9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711" y="1839154"/>
            <a:ext cx="4679808" cy="3252467"/>
          </a:xfrm>
          <a:prstGeom prst="rect">
            <a:avLst/>
          </a:prstGeom>
        </p:spPr>
      </p:pic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50779A71-A5A9-42A5-A84A-ACB4822D1A10}"/>
              </a:ext>
            </a:extLst>
          </p:cNvPr>
          <p:cNvGrpSpPr/>
          <p:nvPr/>
        </p:nvGrpSpPr>
        <p:grpSpPr>
          <a:xfrm>
            <a:off x="11236542" y="2374557"/>
            <a:ext cx="3969237" cy="2181659"/>
            <a:chOff x="4036100" y="1256454"/>
            <a:chExt cx="8937265" cy="4912294"/>
          </a:xfrm>
        </p:grpSpPr>
        <p:pic>
          <p:nvPicPr>
            <p:cNvPr id="182" name="圖片 181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1DE60DF8-34F8-4E34-8A83-1B1E4AB7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052" y="1264474"/>
              <a:ext cx="1791945" cy="1642501"/>
            </a:xfrm>
            <a:prstGeom prst="rect">
              <a:avLst/>
            </a:prstGeom>
          </p:spPr>
        </p:pic>
        <p:pic>
          <p:nvPicPr>
            <p:cNvPr id="183" name="圖片 182" descr="一張含有 洋裝 的圖片&#10;&#10;自動產生的描述">
              <a:extLst>
                <a:ext uri="{FF2B5EF4-FFF2-40B4-BE49-F238E27FC236}">
                  <a16:creationId xmlns:a16="http://schemas.microsoft.com/office/drawing/2014/main" id="{19F3D16D-45BE-4238-8E47-BEC2DA25A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805586" y="2917648"/>
              <a:ext cx="1791945" cy="1642502"/>
            </a:xfrm>
            <a:prstGeom prst="rect">
              <a:avLst/>
            </a:prstGeom>
          </p:spPr>
        </p:pic>
        <p:pic>
          <p:nvPicPr>
            <p:cNvPr id="184" name="圖片 183" descr="一張含有 洋裝 的圖片&#10;&#10;自動產生的描述">
              <a:extLst>
                <a:ext uri="{FF2B5EF4-FFF2-40B4-BE49-F238E27FC236}">
                  <a16:creationId xmlns:a16="http://schemas.microsoft.com/office/drawing/2014/main" id="{90E79C6D-DFBF-44A9-9BF9-D94BB0030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50620" y="1256454"/>
              <a:ext cx="1791945" cy="1642502"/>
            </a:xfrm>
            <a:prstGeom prst="rect">
              <a:avLst/>
            </a:prstGeom>
          </p:spPr>
        </p:pic>
        <p:pic>
          <p:nvPicPr>
            <p:cNvPr id="185" name="圖片 184" descr="一張含有 洋裝 的圖片&#10;&#10;自動產生的描述">
              <a:extLst>
                <a:ext uri="{FF2B5EF4-FFF2-40B4-BE49-F238E27FC236}">
                  <a16:creationId xmlns:a16="http://schemas.microsoft.com/office/drawing/2014/main" id="{F5069071-3659-4D40-BC33-C4F80D062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11181420" y="2865483"/>
              <a:ext cx="1791945" cy="1642502"/>
            </a:xfrm>
            <a:prstGeom prst="rect">
              <a:avLst/>
            </a:prstGeom>
          </p:spPr>
        </p:pic>
        <p:pic>
          <p:nvPicPr>
            <p:cNvPr id="186" name="圖片 185" descr="一張含有 洋裝 的圖片&#10;&#10;自動產生的描述">
              <a:extLst>
                <a:ext uri="{FF2B5EF4-FFF2-40B4-BE49-F238E27FC236}">
                  <a16:creationId xmlns:a16="http://schemas.microsoft.com/office/drawing/2014/main" id="{9F5C6B67-9360-42C8-84D0-2BF17C480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89476" y="2878434"/>
              <a:ext cx="1791945" cy="1642502"/>
            </a:xfrm>
            <a:prstGeom prst="rect">
              <a:avLst/>
            </a:prstGeom>
          </p:spPr>
        </p:pic>
        <p:pic>
          <p:nvPicPr>
            <p:cNvPr id="187" name="圖片 186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3082D9FD-6DB8-4B3B-8ADD-C40831EC7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24" y="2905892"/>
              <a:ext cx="1791945" cy="1608107"/>
            </a:xfrm>
            <a:prstGeom prst="rect">
              <a:avLst/>
            </a:prstGeom>
          </p:spPr>
        </p:pic>
        <p:pic>
          <p:nvPicPr>
            <p:cNvPr id="188" name="圖片 187">
              <a:extLst>
                <a:ext uri="{FF2B5EF4-FFF2-40B4-BE49-F238E27FC236}">
                  <a16:creationId xmlns:a16="http://schemas.microsoft.com/office/drawing/2014/main" id="{9EFC66DA-A9D8-45FC-9241-2CF28117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85" y="4553055"/>
              <a:ext cx="1786190" cy="1603617"/>
            </a:xfrm>
            <a:prstGeom prst="rect">
              <a:avLst/>
            </a:prstGeom>
          </p:spPr>
        </p:pic>
        <p:pic>
          <p:nvPicPr>
            <p:cNvPr id="189" name="圖片 188" descr="一張含有 滑雪, 桌, 雪, 坐 的圖片&#10;&#10;自動產生的描述">
              <a:extLst>
                <a:ext uri="{FF2B5EF4-FFF2-40B4-BE49-F238E27FC236}">
                  <a16:creationId xmlns:a16="http://schemas.microsoft.com/office/drawing/2014/main" id="{1B943DAD-6F82-423B-BA9A-04B942D8BD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r="7595"/>
            <a:stretch/>
          </p:blipFill>
          <p:spPr>
            <a:xfrm>
              <a:off x="7591774" y="4520936"/>
              <a:ext cx="1791945" cy="1642174"/>
            </a:xfrm>
            <a:prstGeom prst="rect">
              <a:avLst/>
            </a:prstGeom>
          </p:spPr>
        </p:pic>
        <p:pic>
          <p:nvPicPr>
            <p:cNvPr id="190" name="圖片 189" descr="一張含有 桌 的圖片&#10;&#10;自動產生的描述">
              <a:extLst>
                <a:ext uri="{FF2B5EF4-FFF2-40B4-BE49-F238E27FC236}">
                  <a16:creationId xmlns:a16="http://schemas.microsoft.com/office/drawing/2014/main" id="{CD953B22-F33D-40A7-95FF-1A0D68B3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9811383" y="4588506"/>
              <a:ext cx="948129" cy="1554997"/>
            </a:xfrm>
            <a:prstGeom prst="rect">
              <a:avLst/>
            </a:prstGeom>
          </p:spPr>
        </p:pic>
        <p:pic>
          <p:nvPicPr>
            <p:cNvPr id="191" name="圖片 190" descr="一張含有 配件, 甜甜圈, 盒子, 巧克力 的圖片&#10;&#10;自動產生的描述">
              <a:extLst>
                <a:ext uri="{FF2B5EF4-FFF2-40B4-BE49-F238E27FC236}">
                  <a16:creationId xmlns:a16="http://schemas.microsoft.com/office/drawing/2014/main" id="{2DECEC71-C9EA-474B-9F7B-240FEFA2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175" y="4520936"/>
              <a:ext cx="1786189" cy="1647812"/>
            </a:xfrm>
            <a:prstGeom prst="rect">
              <a:avLst/>
            </a:prstGeom>
          </p:spPr>
        </p:pic>
        <p:pic>
          <p:nvPicPr>
            <p:cNvPr id="192" name="圖片 191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C59A8C91-39EA-4497-8877-3208E8C38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00" y="1264624"/>
              <a:ext cx="1791945" cy="1642501"/>
            </a:xfrm>
            <a:prstGeom prst="rect">
              <a:avLst/>
            </a:prstGeom>
          </p:spPr>
        </p:pic>
        <p:pic>
          <p:nvPicPr>
            <p:cNvPr id="193" name="圖片 192" descr="一張含有 洋裝 的圖片&#10;&#10;自動產生的描述">
              <a:extLst>
                <a:ext uri="{FF2B5EF4-FFF2-40B4-BE49-F238E27FC236}">
                  <a16:creationId xmlns:a16="http://schemas.microsoft.com/office/drawing/2014/main" id="{7521FFAC-7C74-4BB3-8853-7504080C22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767100" y="1265803"/>
              <a:ext cx="1791945" cy="1642502"/>
            </a:xfrm>
            <a:prstGeom prst="rect">
              <a:avLst/>
            </a:prstGeom>
          </p:spPr>
        </p:pic>
        <p:pic>
          <p:nvPicPr>
            <p:cNvPr id="194" name="圖片 193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E5DC06F1-9FEF-4E02-809C-5F2BF905B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559" y="4537969"/>
              <a:ext cx="1791945" cy="1608107"/>
            </a:xfrm>
            <a:prstGeom prst="rect">
              <a:avLst/>
            </a:prstGeom>
          </p:spPr>
        </p:pic>
        <p:pic>
          <p:nvPicPr>
            <p:cNvPr id="195" name="圖片 194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900C5FA5-B127-4FBC-8FFB-310A843A4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0071" y="1275147"/>
              <a:ext cx="1791945" cy="1642501"/>
            </a:xfrm>
            <a:prstGeom prst="rect">
              <a:avLst/>
            </a:prstGeom>
          </p:spPr>
        </p:pic>
        <p:pic>
          <p:nvPicPr>
            <p:cNvPr id="196" name="圖片 195" descr="一張含有 桌 的圖片&#10;&#10;自動產生的描述">
              <a:extLst>
                <a:ext uri="{FF2B5EF4-FFF2-40B4-BE49-F238E27FC236}">
                  <a16:creationId xmlns:a16="http://schemas.microsoft.com/office/drawing/2014/main" id="{B049A830-1775-45BE-B156-29779ACB1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4480466" y="2941655"/>
              <a:ext cx="948129" cy="1554997"/>
            </a:xfrm>
            <a:prstGeom prst="rect">
              <a:avLst/>
            </a:prstGeom>
          </p:spPr>
        </p:pic>
      </p:grp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0A90A72E-98F9-48C9-8D02-05ACB801BD9E}"/>
              </a:ext>
            </a:extLst>
          </p:cNvPr>
          <p:cNvCxnSpPr>
            <a:cxnSpLocks/>
          </p:cNvCxnSpPr>
          <p:nvPr/>
        </p:nvCxnSpPr>
        <p:spPr>
          <a:xfrm>
            <a:off x="11236542" y="2790561"/>
            <a:ext cx="3946431" cy="4674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8" name="圖片 197" descr="一張含有 綠色, 坐, 運動, 碗 的圖片&#10;&#10;自動產生的描述">
            <a:extLst>
              <a:ext uri="{FF2B5EF4-FFF2-40B4-BE49-F238E27FC236}">
                <a16:creationId xmlns:a16="http://schemas.microsoft.com/office/drawing/2014/main" id="{9BB897AE-F915-40BB-B52B-89F623DFF9A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286" b="76571" l="6857" r="47143">
                        <a14:foregroundMark x1="20286" y1="36571" x2="31143" y2="36857"/>
                        <a14:foregroundMark x1="31143" y1="36857" x2="22286" y2="35714"/>
                        <a14:foregroundMark x1="26571" y1="34857" x2="32000" y2="37714"/>
                        <a14:foregroundMark x1="44000" y1="48857" x2="44857" y2="60857"/>
                        <a14:foregroundMark x1="44857" y1="48000" x2="47143" y2="58857"/>
                        <a14:foregroundMark x1="10857" y1="50000" x2="9143" y2="60000"/>
                        <a14:foregroundMark x1="19143" y1="70857" x2="30286" y2="74571"/>
                        <a14:foregroundMark x1="30286" y1="74571" x2="32857" y2="72571"/>
                        <a14:foregroundMark x1="19714" y1="74571" x2="28286" y2="74571"/>
                        <a14:foregroundMark x1="22286" y1="74571" x2="30571" y2="75714"/>
                        <a14:foregroundMark x1="9429" y1="48000" x2="8000" y2="59429"/>
                        <a14:foregroundMark x1="8000" y1="59429" x2="8857" y2="60571"/>
                        <a14:foregroundMark x1="24000" y1="74571" x2="28571" y2="76857"/>
                        <a14:foregroundMark x1="8857" y1="50000" x2="6857" y2="5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3" t="30985" r="50000" b="20043"/>
          <a:stretch/>
        </p:blipFill>
        <p:spPr>
          <a:xfrm>
            <a:off x="12976792" y="2523504"/>
            <a:ext cx="514761" cy="537994"/>
          </a:xfrm>
          <a:prstGeom prst="rect">
            <a:avLst/>
          </a:prstGeom>
        </p:spPr>
      </p:pic>
      <p:sp>
        <p:nvSpPr>
          <p:cNvPr id="199" name="矩形 198">
            <a:extLst>
              <a:ext uri="{FF2B5EF4-FFF2-40B4-BE49-F238E27FC236}">
                <a16:creationId xmlns:a16="http://schemas.microsoft.com/office/drawing/2014/main" id="{EB0A7AEF-BCF6-46D8-9C05-ABCC2F33558D}"/>
              </a:ext>
            </a:extLst>
          </p:cNvPr>
          <p:cNvSpPr/>
          <p:nvPr/>
        </p:nvSpPr>
        <p:spPr>
          <a:xfrm>
            <a:off x="12872536" y="2569200"/>
            <a:ext cx="723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accent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X4</a:t>
            </a:r>
            <a:endParaRPr lang="zh-TW" altLang="en-US" sz="2400" b="1" dirty="0">
              <a:solidFill>
                <a:schemeClr val="accent3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200" name="箭號: 向右 199">
            <a:extLst>
              <a:ext uri="{FF2B5EF4-FFF2-40B4-BE49-F238E27FC236}">
                <a16:creationId xmlns:a16="http://schemas.microsoft.com/office/drawing/2014/main" id="{48A532E6-696E-4C3E-B7B2-8B950B9CF121}"/>
              </a:ext>
            </a:extLst>
          </p:cNvPr>
          <p:cNvSpPr/>
          <p:nvPr/>
        </p:nvSpPr>
        <p:spPr>
          <a:xfrm>
            <a:off x="10531207" y="3279487"/>
            <a:ext cx="376549" cy="403957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01" name="圖片 200" descr="一張含有 室外, 建築物, 大, 正面 的圖片&#10;&#10;自動產生的描述">
            <a:extLst>
              <a:ext uri="{FF2B5EF4-FFF2-40B4-BE49-F238E27FC236}">
                <a16:creationId xmlns:a16="http://schemas.microsoft.com/office/drawing/2014/main" id="{7FFC1FB2-EBC9-4A54-9901-47618CCC86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328" y="5642928"/>
            <a:ext cx="4679808" cy="3252467"/>
          </a:xfrm>
          <a:prstGeom prst="rect">
            <a:avLst/>
          </a:prstGeom>
        </p:spPr>
      </p:pic>
      <p:grpSp>
        <p:nvGrpSpPr>
          <p:cNvPr id="202" name="群組 201">
            <a:extLst>
              <a:ext uri="{FF2B5EF4-FFF2-40B4-BE49-F238E27FC236}">
                <a16:creationId xmlns:a16="http://schemas.microsoft.com/office/drawing/2014/main" id="{463F4356-BA5D-4D09-9A46-FA5C46E474AB}"/>
              </a:ext>
            </a:extLst>
          </p:cNvPr>
          <p:cNvGrpSpPr/>
          <p:nvPr/>
        </p:nvGrpSpPr>
        <p:grpSpPr>
          <a:xfrm>
            <a:off x="11226159" y="6178331"/>
            <a:ext cx="3969237" cy="2181659"/>
            <a:chOff x="4036100" y="1256454"/>
            <a:chExt cx="8937265" cy="4912294"/>
          </a:xfrm>
        </p:grpSpPr>
        <p:pic>
          <p:nvPicPr>
            <p:cNvPr id="203" name="圖片 202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09527245-4D5B-43D0-9AD1-7B3C1033C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052" y="1264474"/>
              <a:ext cx="1791945" cy="1642501"/>
            </a:xfrm>
            <a:prstGeom prst="rect">
              <a:avLst/>
            </a:prstGeom>
          </p:spPr>
        </p:pic>
        <p:pic>
          <p:nvPicPr>
            <p:cNvPr id="204" name="圖片 203" descr="一張含有 洋裝 的圖片&#10;&#10;自動產生的描述">
              <a:extLst>
                <a:ext uri="{FF2B5EF4-FFF2-40B4-BE49-F238E27FC236}">
                  <a16:creationId xmlns:a16="http://schemas.microsoft.com/office/drawing/2014/main" id="{5BA220F5-3991-4C4A-99F2-E118A6385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805586" y="2917648"/>
              <a:ext cx="1791945" cy="1642502"/>
            </a:xfrm>
            <a:prstGeom prst="rect">
              <a:avLst/>
            </a:prstGeom>
          </p:spPr>
        </p:pic>
        <p:pic>
          <p:nvPicPr>
            <p:cNvPr id="205" name="圖片 204" descr="一張含有 洋裝 的圖片&#10;&#10;自動產生的描述">
              <a:extLst>
                <a:ext uri="{FF2B5EF4-FFF2-40B4-BE49-F238E27FC236}">
                  <a16:creationId xmlns:a16="http://schemas.microsoft.com/office/drawing/2014/main" id="{910FEF7A-C6AD-4DD3-A801-27EB93D76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50620" y="1256454"/>
              <a:ext cx="1791945" cy="1642502"/>
            </a:xfrm>
            <a:prstGeom prst="rect">
              <a:avLst/>
            </a:prstGeom>
          </p:spPr>
        </p:pic>
        <p:pic>
          <p:nvPicPr>
            <p:cNvPr id="206" name="圖片 205" descr="一張含有 洋裝 的圖片&#10;&#10;自動產生的描述">
              <a:extLst>
                <a:ext uri="{FF2B5EF4-FFF2-40B4-BE49-F238E27FC236}">
                  <a16:creationId xmlns:a16="http://schemas.microsoft.com/office/drawing/2014/main" id="{0981F3CD-61F6-402E-9191-A891B029B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11181420" y="2865483"/>
              <a:ext cx="1791945" cy="1642502"/>
            </a:xfrm>
            <a:prstGeom prst="rect">
              <a:avLst/>
            </a:prstGeom>
          </p:spPr>
        </p:pic>
        <p:pic>
          <p:nvPicPr>
            <p:cNvPr id="207" name="圖片 206" descr="一張含有 洋裝 的圖片&#10;&#10;自動產生的描述">
              <a:extLst>
                <a:ext uri="{FF2B5EF4-FFF2-40B4-BE49-F238E27FC236}">
                  <a16:creationId xmlns:a16="http://schemas.microsoft.com/office/drawing/2014/main" id="{51F3B98E-F8CF-4EBB-A471-FFAA0EBA5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89476" y="2878434"/>
              <a:ext cx="1791945" cy="1642502"/>
            </a:xfrm>
            <a:prstGeom prst="rect">
              <a:avLst/>
            </a:prstGeom>
          </p:spPr>
        </p:pic>
        <p:pic>
          <p:nvPicPr>
            <p:cNvPr id="208" name="圖片 207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8E4894CF-541C-4B58-9598-9D37C8467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24" y="2905892"/>
              <a:ext cx="1791945" cy="1608107"/>
            </a:xfrm>
            <a:prstGeom prst="rect">
              <a:avLst/>
            </a:prstGeom>
          </p:spPr>
        </p:pic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E62673B2-8A11-4742-90B3-B3544B859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85" y="4553055"/>
              <a:ext cx="1786190" cy="1603617"/>
            </a:xfrm>
            <a:prstGeom prst="rect">
              <a:avLst/>
            </a:prstGeom>
          </p:spPr>
        </p:pic>
        <p:pic>
          <p:nvPicPr>
            <p:cNvPr id="210" name="圖片 209" descr="一張含有 滑雪, 桌, 雪, 坐 的圖片&#10;&#10;自動產生的描述">
              <a:extLst>
                <a:ext uri="{FF2B5EF4-FFF2-40B4-BE49-F238E27FC236}">
                  <a16:creationId xmlns:a16="http://schemas.microsoft.com/office/drawing/2014/main" id="{B4D02BC0-FF76-4B68-918A-E48D1A15C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r="7595"/>
            <a:stretch/>
          </p:blipFill>
          <p:spPr>
            <a:xfrm>
              <a:off x="7591774" y="4520936"/>
              <a:ext cx="1791945" cy="1642174"/>
            </a:xfrm>
            <a:prstGeom prst="rect">
              <a:avLst/>
            </a:prstGeom>
          </p:spPr>
        </p:pic>
        <p:pic>
          <p:nvPicPr>
            <p:cNvPr id="211" name="圖片 210" descr="一張含有 桌 的圖片&#10;&#10;自動產生的描述">
              <a:extLst>
                <a:ext uri="{FF2B5EF4-FFF2-40B4-BE49-F238E27FC236}">
                  <a16:creationId xmlns:a16="http://schemas.microsoft.com/office/drawing/2014/main" id="{BEB48DEA-0052-4ADC-AA04-808360529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9811383" y="4588506"/>
              <a:ext cx="948129" cy="1554997"/>
            </a:xfrm>
            <a:prstGeom prst="rect">
              <a:avLst/>
            </a:prstGeom>
          </p:spPr>
        </p:pic>
        <p:pic>
          <p:nvPicPr>
            <p:cNvPr id="212" name="圖片 211" descr="一張含有 配件, 甜甜圈, 盒子, 巧克力 的圖片&#10;&#10;自動產生的描述">
              <a:extLst>
                <a:ext uri="{FF2B5EF4-FFF2-40B4-BE49-F238E27FC236}">
                  <a16:creationId xmlns:a16="http://schemas.microsoft.com/office/drawing/2014/main" id="{C100B49A-95A5-4A65-8E80-DC020F9B9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175" y="4520936"/>
              <a:ext cx="1786189" cy="1647812"/>
            </a:xfrm>
            <a:prstGeom prst="rect">
              <a:avLst/>
            </a:prstGeom>
          </p:spPr>
        </p:pic>
        <p:pic>
          <p:nvPicPr>
            <p:cNvPr id="213" name="圖片 212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B7C5E057-032F-4D35-9794-56F8F0159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00" y="1264624"/>
              <a:ext cx="1791945" cy="1642501"/>
            </a:xfrm>
            <a:prstGeom prst="rect">
              <a:avLst/>
            </a:prstGeom>
          </p:spPr>
        </p:pic>
        <p:pic>
          <p:nvPicPr>
            <p:cNvPr id="214" name="圖片 213" descr="一張含有 洋裝 的圖片&#10;&#10;自動產生的描述">
              <a:extLst>
                <a:ext uri="{FF2B5EF4-FFF2-40B4-BE49-F238E27FC236}">
                  <a16:creationId xmlns:a16="http://schemas.microsoft.com/office/drawing/2014/main" id="{9AC9CA21-22E0-4211-A97E-E27F2C85B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767100" y="1265803"/>
              <a:ext cx="1791945" cy="1642502"/>
            </a:xfrm>
            <a:prstGeom prst="rect">
              <a:avLst/>
            </a:prstGeom>
          </p:spPr>
        </p:pic>
        <p:pic>
          <p:nvPicPr>
            <p:cNvPr id="215" name="圖片 214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BFCC9043-6E87-4E02-A88E-750812287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559" y="4537969"/>
              <a:ext cx="1791945" cy="1608107"/>
            </a:xfrm>
            <a:prstGeom prst="rect">
              <a:avLst/>
            </a:prstGeom>
          </p:spPr>
        </p:pic>
        <p:pic>
          <p:nvPicPr>
            <p:cNvPr id="216" name="圖片 215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59FCBB45-6259-4FE2-BEDE-80747A3E3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0071" y="1275147"/>
              <a:ext cx="1791945" cy="1642501"/>
            </a:xfrm>
            <a:prstGeom prst="rect">
              <a:avLst/>
            </a:prstGeom>
          </p:spPr>
        </p:pic>
        <p:pic>
          <p:nvPicPr>
            <p:cNvPr id="217" name="圖片 216" descr="一張含有 桌 的圖片&#10;&#10;自動產生的描述">
              <a:extLst>
                <a:ext uri="{FF2B5EF4-FFF2-40B4-BE49-F238E27FC236}">
                  <a16:creationId xmlns:a16="http://schemas.microsoft.com/office/drawing/2014/main" id="{C1D839F1-81EC-4187-9FF6-66C89F499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4480466" y="2941655"/>
              <a:ext cx="948129" cy="1554997"/>
            </a:xfrm>
            <a:prstGeom prst="rect">
              <a:avLst/>
            </a:prstGeom>
          </p:spPr>
        </p:pic>
      </p:grpSp>
      <p:cxnSp>
        <p:nvCxnSpPr>
          <p:cNvPr id="218" name="直線接點 217">
            <a:extLst>
              <a:ext uri="{FF2B5EF4-FFF2-40B4-BE49-F238E27FC236}">
                <a16:creationId xmlns:a16="http://schemas.microsoft.com/office/drawing/2014/main" id="{91541225-A054-4551-B0AD-1D6918E58BD1}"/>
              </a:ext>
            </a:extLst>
          </p:cNvPr>
          <p:cNvCxnSpPr>
            <a:cxnSpLocks/>
          </p:cNvCxnSpPr>
          <p:nvPr/>
        </p:nvCxnSpPr>
        <p:spPr>
          <a:xfrm>
            <a:off x="11226159" y="6594335"/>
            <a:ext cx="3946431" cy="4674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19" name="圖片 218" descr="一張含有 綠色, 坐, 運動, 碗 的圖片&#10;&#10;自動產生的描述">
            <a:extLst>
              <a:ext uri="{FF2B5EF4-FFF2-40B4-BE49-F238E27FC236}">
                <a16:creationId xmlns:a16="http://schemas.microsoft.com/office/drawing/2014/main" id="{BD2D204C-7710-421C-9B82-330BA48238B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286" b="76571" l="6857" r="47143">
                        <a14:foregroundMark x1="20286" y1="36571" x2="31143" y2="36857"/>
                        <a14:foregroundMark x1="31143" y1="36857" x2="22286" y2="35714"/>
                        <a14:foregroundMark x1="26571" y1="34857" x2="32000" y2="37714"/>
                        <a14:foregroundMark x1="44000" y1="48857" x2="44857" y2="60857"/>
                        <a14:foregroundMark x1="44857" y1="48000" x2="47143" y2="58857"/>
                        <a14:foregroundMark x1="10857" y1="50000" x2="9143" y2="60000"/>
                        <a14:foregroundMark x1="19143" y1="70857" x2="30286" y2="74571"/>
                        <a14:foregroundMark x1="30286" y1="74571" x2="32857" y2="72571"/>
                        <a14:foregroundMark x1="19714" y1="74571" x2="28286" y2="74571"/>
                        <a14:foregroundMark x1="22286" y1="74571" x2="30571" y2="75714"/>
                        <a14:foregroundMark x1="9429" y1="48000" x2="8000" y2="59429"/>
                        <a14:foregroundMark x1="8000" y1="59429" x2="8857" y2="60571"/>
                        <a14:foregroundMark x1="24000" y1="74571" x2="28571" y2="76857"/>
                        <a14:foregroundMark x1="8857" y1="50000" x2="6857" y2="5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3" t="30985" r="50000" b="20043"/>
          <a:stretch/>
        </p:blipFill>
        <p:spPr>
          <a:xfrm>
            <a:off x="14530325" y="6327675"/>
            <a:ext cx="514761" cy="537994"/>
          </a:xfrm>
          <a:prstGeom prst="rect">
            <a:avLst/>
          </a:prstGeom>
        </p:spPr>
      </p:pic>
      <p:sp>
        <p:nvSpPr>
          <p:cNvPr id="220" name="矩形 219">
            <a:extLst>
              <a:ext uri="{FF2B5EF4-FFF2-40B4-BE49-F238E27FC236}">
                <a16:creationId xmlns:a16="http://schemas.microsoft.com/office/drawing/2014/main" id="{AD95D1BE-7133-464E-AEC0-A4D4FAB02528}"/>
              </a:ext>
            </a:extLst>
          </p:cNvPr>
          <p:cNvSpPr/>
          <p:nvPr/>
        </p:nvSpPr>
        <p:spPr>
          <a:xfrm>
            <a:off x="14435837" y="6363502"/>
            <a:ext cx="723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accent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X8</a:t>
            </a:r>
            <a:endParaRPr lang="zh-TW" altLang="en-US" sz="2400" b="1" dirty="0">
              <a:solidFill>
                <a:schemeClr val="accent3"/>
              </a:solidFill>
              <a:latin typeface="Adobe Gothic Std B" panose="020B0800000000000000" pitchFamily="34" charset="-128"/>
            </a:endParaRPr>
          </a:p>
        </p:txBody>
      </p:sp>
      <p:pic>
        <p:nvPicPr>
          <p:cNvPr id="221" name="圖片 220" descr="一張含有 室外, 建築物, 大, 正面 的圖片&#10;&#10;自動產生的描述">
            <a:extLst>
              <a:ext uri="{FF2B5EF4-FFF2-40B4-BE49-F238E27FC236}">
                <a16:creationId xmlns:a16="http://schemas.microsoft.com/office/drawing/2014/main" id="{A8F3613C-BDFF-4C58-954B-A7CA9342F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192" y="5635326"/>
            <a:ext cx="4679808" cy="3252467"/>
          </a:xfrm>
          <a:prstGeom prst="rect">
            <a:avLst/>
          </a:prstGeom>
        </p:spPr>
      </p:pic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CF8727CD-76CD-47C1-BA58-C0C5A487FCF3}"/>
              </a:ext>
            </a:extLst>
          </p:cNvPr>
          <p:cNvGrpSpPr/>
          <p:nvPr/>
        </p:nvGrpSpPr>
        <p:grpSpPr>
          <a:xfrm>
            <a:off x="6028023" y="6170729"/>
            <a:ext cx="3969237" cy="2181659"/>
            <a:chOff x="4036100" y="1256454"/>
            <a:chExt cx="8937265" cy="4912294"/>
          </a:xfrm>
        </p:grpSpPr>
        <p:pic>
          <p:nvPicPr>
            <p:cNvPr id="223" name="圖片 222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378F7849-92E6-4EA0-BC04-38F76B414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052" y="1264474"/>
              <a:ext cx="1791945" cy="1642501"/>
            </a:xfrm>
            <a:prstGeom prst="rect">
              <a:avLst/>
            </a:prstGeom>
          </p:spPr>
        </p:pic>
        <p:pic>
          <p:nvPicPr>
            <p:cNvPr id="224" name="圖片 223" descr="一張含有 洋裝 的圖片&#10;&#10;自動產生的描述">
              <a:extLst>
                <a:ext uri="{FF2B5EF4-FFF2-40B4-BE49-F238E27FC236}">
                  <a16:creationId xmlns:a16="http://schemas.microsoft.com/office/drawing/2014/main" id="{8400BA87-DA1B-487B-A13C-C468EE87E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805586" y="2917648"/>
              <a:ext cx="1791945" cy="1642502"/>
            </a:xfrm>
            <a:prstGeom prst="rect">
              <a:avLst/>
            </a:prstGeom>
          </p:spPr>
        </p:pic>
        <p:pic>
          <p:nvPicPr>
            <p:cNvPr id="225" name="圖片 224" descr="一張含有 洋裝 的圖片&#10;&#10;自動產生的描述">
              <a:extLst>
                <a:ext uri="{FF2B5EF4-FFF2-40B4-BE49-F238E27FC236}">
                  <a16:creationId xmlns:a16="http://schemas.microsoft.com/office/drawing/2014/main" id="{9DCB05B3-A4D5-432D-8CF7-817307020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50620" y="1256454"/>
              <a:ext cx="1791945" cy="1642502"/>
            </a:xfrm>
            <a:prstGeom prst="rect">
              <a:avLst/>
            </a:prstGeom>
          </p:spPr>
        </p:pic>
        <p:pic>
          <p:nvPicPr>
            <p:cNvPr id="226" name="圖片 225" descr="一張含有 洋裝 的圖片&#10;&#10;自動產生的描述">
              <a:extLst>
                <a:ext uri="{FF2B5EF4-FFF2-40B4-BE49-F238E27FC236}">
                  <a16:creationId xmlns:a16="http://schemas.microsoft.com/office/drawing/2014/main" id="{324EA360-E04F-4013-8CDD-4F4AE238E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11181420" y="2865483"/>
              <a:ext cx="1791945" cy="1642502"/>
            </a:xfrm>
            <a:prstGeom prst="rect">
              <a:avLst/>
            </a:prstGeom>
          </p:spPr>
        </p:pic>
        <p:pic>
          <p:nvPicPr>
            <p:cNvPr id="227" name="圖片 226" descr="一張含有 洋裝 的圖片&#10;&#10;自動產生的描述">
              <a:extLst>
                <a:ext uri="{FF2B5EF4-FFF2-40B4-BE49-F238E27FC236}">
                  <a16:creationId xmlns:a16="http://schemas.microsoft.com/office/drawing/2014/main" id="{9C75E4A0-B97A-4581-93CD-255C10E1B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89476" y="2878434"/>
              <a:ext cx="1791945" cy="1642502"/>
            </a:xfrm>
            <a:prstGeom prst="rect">
              <a:avLst/>
            </a:prstGeom>
          </p:spPr>
        </p:pic>
        <p:pic>
          <p:nvPicPr>
            <p:cNvPr id="228" name="圖片 227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E7EC7E4E-C66D-45D9-AC91-F1B8D4565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24" y="2905892"/>
              <a:ext cx="1791945" cy="1608107"/>
            </a:xfrm>
            <a:prstGeom prst="rect">
              <a:avLst/>
            </a:prstGeom>
          </p:spPr>
        </p:pic>
        <p:pic>
          <p:nvPicPr>
            <p:cNvPr id="229" name="圖片 228">
              <a:extLst>
                <a:ext uri="{FF2B5EF4-FFF2-40B4-BE49-F238E27FC236}">
                  <a16:creationId xmlns:a16="http://schemas.microsoft.com/office/drawing/2014/main" id="{6C107F85-F451-4A15-A19D-41C54B3DD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85" y="4553055"/>
              <a:ext cx="1786190" cy="1603617"/>
            </a:xfrm>
            <a:prstGeom prst="rect">
              <a:avLst/>
            </a:prstGeom>
          </p:spPr>
        </p:pic>
        <p:pic>
          <p:nvPicPr>
            <p:cNvPr id="230" name="圖片 229" descr="一張含有 滑雪, 桌, 雪, 坐 的圖片&#10;&#10;自動產生的描述">
              <a:extLst>
                <a:ext uri="{FF2B5EF4-FFF2-40B4-BE49-F238E27FC236}">
                  <a16:creationId xmlns:a16="http://schemas.microsoft.com/office/drawing/2014/main" id="{4BB24D40-816A-4AB4-ACB2-AEC8409E2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r="7595"/>
            <a:stretch/>
          </p:blipFill>
          <p:spPr>
            <a:xfrm>
              <a:off x="7591774" y="4520936"/>
              <a:ext cx="1791945" cy="1642174"/>
            </a:xfrm>
            <a:prstGeom prst="rect">
              <a:avLst/>
            </a:prstGeom>
          </p:spPr>
        </p:pic>
        <p:pic>
          <p:nvPicPr>
            <p:cNvPr id="231" name="圖片 230" descr="一張含有 桌 的圖片&#10;&#10;自動產生的描述">
              <a:extLst>
                <a:ext uri="{FF2B5EF4-FFF2-40B4-BE49-F238E27FC236}">
                  <a16:creationId xmlns:a16="http://schemas.microsoft.com/office/drawing/2014/main" id="{9FDBAA14-E0F5-40A8-AF3C-7E8BFEBC7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9811383" y="4588506"/>
              <a:ext cx="948129" cy="1554997"/>
            </a:xfrm>
            <a:prstGeom prst="rect">
              <a:avLst/>
            </a:prstGeom>
          </p:spPr>
        </p:pic>
        <p:pic>
          <p:nvPicPr>
            <p:cNvPr id="232" name="圖片 231" descr="一張含有 配件, 甜甜圈, 盒子, 巧克力 的圖片&#10;&#10;自動產生的描述">
              <a:extLst>
                <a:ext uri="{FF2B5EF4-FFF2-40B4-BE49-F238E27FC236}">
                  <a16:creationId xmlns:a16="http://schemas.microsoft.com/office/drawing/2014/main" id="{3C31343A-49FC-40C5-8A35-10B3E6177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175" y="4520936"/>
              <a:ext cx="1786189" cy="1647812"/>
            </a:xfrm>
            <a:prstGeom prst="rect">
              <a:avLst/>
            </a:prstGeom>
          </p:spPr>
        </p:pic>
        <p:pic>
          <p:nvPicPr>
            <p:cNvPr id="233" name="圖片 232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ED3E477E-E7D1-405E-9CB0-767691A1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00" y="1264624"/>
              <a:ext cx="1791945" cy="1642501"/>
            </a:xfrm>
            <a:prstGeom prst="rect">
              <a:avLst/>
            </a:prstGeom>
          </p:spPr>
        </p:pic>
        <p:pic>
          <p:nvPicPr>
            <p:cNvPr id="234" name="圖片 233" descr="一張含有 洋裝 的圖片&#10;&#10;自動產生的描述">
              <a:extLst>
                <a:ext uri="{FF2B5EF4-FFF2-40B4-BE49-F238E27FC236}">
                  <a16:creationId xmlns:a16="http://schemas.microsoft.com/office/drawing/2014/main" id="{0F910E66-2191-496F-ADB9-554B72C9A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767100" y="1265803"/>
              <a:ext cx="1791945" cy="1642502"/>
            </a:xfrm>
            <a:prstGeom prst="rect">
              <a:avLst/>
            </a:prstGeom>
          </p:spPr>
        </p:pic>
        <p:pic>
          <p:nvPicPr>
            <p:cNvPr id="235" name="圖片 234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FBC67E8A-3F63-4F2D-A0D9-62FBDD684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559" y="4537969"/>
              <a:ext cx="1791945" cy="1608107"/>
            </a:xfrm>
            <a:prstGeom prst="rect">
              <a:avLst/>
            </a:prstGeom>
          </p:spPr>
        </p:pic>
        <p:pic>
          <p:nvPicPr>
            <p:cNvPr id="236" name="圖片 235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E93C97AE-730A-4EB3-8EDC-F3C971976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0071" y="1275147"/>
              <a:ext cx="1791945" cy="1642501"/>
            </a:xfrm>
            <a:prstGeom prst="rect">
              <a:avLst/>
            </a:prstGeom>
          </p:spPr>
        </p:pic>
        <p:pic>
          <p:nvPicPr>
            <p:cNvPr id="237" name="圖片 236" descr="一張含有 桌 的圖片&#10;&#10;自動產生的描述">
              <a:extLst>
                <a:ext uri="{FF2B5EF4-FFF2-40B4-BE49-F238E27FC236}">
                  <a16:creationId xmlns:a16="http://schemas.microsoft.com/office/drawing/2014/main" id="{39C13A9E-F649-4E77-80F4-5C8DC3F82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4480466" y="2941655"/>
              <a:ext cx="948129" cy="1554997"/>
            </a:xfrm>
            <a:prstGeom prst="rect">
              <a:avLst/>
            </a:prstGeom>
          </p:spPr>
        </p:pic>
      </p:grpSp>
      <p:cxnSp>
        <p:nvCxnSpPr>
          <p:cNvPr id="238" name="直線接點 237">
            <a:extLst>
              <a:ext uri="{FF2B5EF4-FFF2-40B4-BE49-F238E27FC236}">
                <a16:creationId xmlns:a16="http://schemas.microsoft.com/office/drawing/2014/main" id="{2B12A4B3-15DC-4580-B014-2FB6F22737F1}"/>
              </a:ext>
            </a:extLst>
          </p:cNvPr>
          <p:cNvCxnSpPr>
            <a:cxnSpLocks/>
          </p:cNvCxnSpPr>
          <p:nvPr/>
        </p:nvCxnSpPr>
        <p:spPr>
          <a:xfrm>
            <a:off x="6028023" y="6586733"/>
            <a:ext cx="3946431" cy="4674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39" name="圖片 238" descr="一張含有 綠色, 坐, 運動, 碗 的圖片&#10;&#10;自動產生的描述">
            <a:extLst>
              <a:ext uri="{FF2B5EF4-FFF2-40B4-BE49-F238E27FC236}">
                <a16:creationId xmlns:a16="http://schemas.microsoft.com/office/drawing/2014/main" id="{79E45633-8B56-4BF4-81A2-237319891F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286" b="76571" l="6857" r="47143">
                        <a14:foregroundMark x1="20286" y1="36571" x2="31143" y2="36857"/>
                        <a14:foregroundMark x1="31143" y1="36857" x2="22286" y2="35714"/>
                        <a14:foregroundMark x1="26571" y1="34857" x2="32000" y2="37714"/>
                        <a14:foregroundMark x1="44000" y1="48857" x2="44857" y2="60857"/>
                        <a14:foregroundMark x1="44857" y1="48000" x2="47143" y2="58857"/>
                        <a14:foregroundMark x1="10857" y1="50000" x2="9143" y2="60000"/>
                        <a14:foregroundMark x1="19143" y1="70857" x2="30286" y2="74571"/>
                        <a14:foregroundMark x1="30286" y1="74571" x2="32857" y2="72571"/>
                        <a14:foregroundMark x1="19714" y1="74571" x2="28286" y2="74571"/>
                        <a14:foregroundMark x1="22286" y1="74571" x2="30571" y2="75714"/>
                        <a14:foregroundMark x1="9429" y1="48000" x2="8000" y2="59429"/>
                        <a14:foregroundMark x1="8000" y1="59429" x2="8857" y2="60571"/>
                        <a14:foregroundMark x1="24000" y1="74571" x2="28571" y2="76857"/>
                        <a14:foregroundMark x1="8857" y1="50000" x2="6857" y2="5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3" t="30985" r="50000" b="20043"/>
          <a:stretch/>
        </p:blipFill>
        <p:spPr>
          <a:xfrm>
            <a:off x="9931441" y="6282371"/>
            <a:ext cx="514761" cy="537994"/>
          </a:xfrm>
          <a:prstGeom prst="rect">
            <a:avLst/>
          </a:prstGeom>
        </p:spPr>
      </p:pic>
      <p:sp>
        <p:nvSpPr>
          <p:cNvPr id="240" name="矩形 239">
            <a:extLst>
              <a:ext uri="{FF2B5EF4-FFF2-40B4-BE49-F238E27FC236}">
                <a16:creationId xmlns:a16="http://schemas.microsoft.com/office/drawing/2014/main" id="{2E0B0B7E-C4D4-43B5-AB86-18E1F26B1CC1}"/>
              </a:ext>
            </a:extLst>
          </p:cNvPr>
          <p:cNvSpPr/>
          <p:nvPr/>
        </p:nvSpPr>
        <p:spPr>
          <a:xfrm>
            <a:off x="9838284" y="6331135"/>
            <a:ext cx="7232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accent3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X8</a:t>
            </a:r>
            <a:endParaRPr lang="zh-TW" altLang="en-US" sz="2400" b="1" dirty="0">
              <a:solidFill>
                <a:schemeClr val="accent3"/>
              </a:solidFill>
              <a:latin typeface="Adobe Gothic Std B" panose="020B0800000000000000" pitchFamily="34" charset="-128"/>
            </a:endParaRPr>
          </a:p>
        </p:txBody>
      </p:sp>
      <p:cxnSp>
        <p:nvCxnSpPr>
          <p:cNvPr id="241" name="直線接點 240">
            <a:extLst>
              <a:ext uri="{FF2B5EF4-FFF2-40B4-BE49-F238E27FC236}">
                <a16:creationId xmlns:a16="http://schemas.microsoft.com/office/drawing/2014/main" id="{FF578EF7-18AD-4698-BB26-26582EEE3510}"/>
              </a:ext>
            </a:extLst>
          </p:cNvPr>
          <p:cNvCxnSpPr>
            <a:cxnSpLocks/>
          </p:cNvCxnSpPr>
          <p:nvPr/>
        </p:nvCxnSpPr>
        <p:spPr>
          <a:xfrm>
            <a:off x="774266" y="2766657"/>
            <a:ext cx="3946431" cy="4674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2" name="圖片 241" descr="一張含有 綠色, 坐, 運動, 碗 的圖片&#10;&#10;自動產生的描述">
            <a:extLst>
              <a:ext uri="{FF2B5EF4-FFF2-40B4-BE49-F238E27FC236}">
                <a16:creationId xmlns:a16="http://schemas.microsoft.com/office/drawing/2014/main" id="{430217AB-D1DE-4FE6-9D0A-BD09B8270A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286" b="76571" l="6857" r="47143">
                        <a14:foregroundMark x1="20286" y1="36571" x2="31143" y2="36857"/>
                        <a14:foregroundMark x1="31143" y1="36857" x2="22286" y2="35714"/>
                        <a14:foregroundMark x1="26571" y1="34857" x2="32000" y2="37714"/>
                        <a14:foregroundMark x1="44000" y1="48857" x2="44857" y2="60857"/>
                        <a14:foregroundMark x1="44857" y1="48000" x2="47143" y2="58857"/>
                        <a14:foregroundMark x1="10857" y1="50000" x2="9143" y2="60000"/>
                        <a14:foregroundMark x1="19143" y1="70857" x2="30286" y2="74571"/>
                        <a14:foregroundMark x1="30286" y1="74571" x2="32857" y2="72571"/>
                        <a14:foregroundMark x1="19714" y1="74571" x2="28286" y2="74571"/>
                        <a14:foregroundMark x1="22286" y1="74571" x2="30571" y2="75714"/>
                        <a14:foregroundMark x1="9429" y1="48000" x2="8000" y2="59429"/>
                        <a14:foregroundMark x1="8000" y1="59429" x2="8857" y2="60571"/>
                        <a14:foregroundMark x1="24000" y1="74571" x2="28571" y2="76857"/>
                        <a14:foregroundMark x1="8857" y1="50000" x2="6857" y2="5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3" t="30985" r="50000" b="20043"/>
          <a:stretch/>
        </p:blipFill>
        <p:spPr>
          <a:xfrm>
            <a:off x="259259" y="2497660"/>
            <a:ext cx="514761" cy="537994"/>
          </a:xfrm>
          <a:prstGeom prst="rect">
            <a:avLst/>
          </a:prstGeom>
        </p:spPr>
      </p:pic>
      <p:sp>
        <p:nvSpPr>
          <p:cNvPr id="243" name="箭號: 向右 242">
            <a:extLst>
              <a:ext uri="{FF2B5EF4-FFF2-40B4-BE49-F238E27FC236}">
                <a16:creationId xmlns:a16="http://schemas.microsoft.com/office/drawing/2014/main" id="{BFF5EA98-1D1A-486F-8C9E-1D05218E9ECF}"/>
              </a:ext>
            </a:extLst>
          </p:cNvPr>
          <p:cNvSpPr/>
          <p:nvPr/>
        </p:nvSpPr>
        <p:spPr>
          <a:xfrm rot="5400000">
            <a:off x="13045897" y="5201516"/>
            <a:ext cx="376549" cy="403957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4" name="箭號: 向右 243">
            <a:extLst>
              <a:ext uri="{FF2B5EF4-FFF2-40B4-BE49-F238E27FC236}">
                <a16:creationId xmlns:a16="http://schemas.microsoft.com/office/drawing/2014/main" id="{66B1394E-552A-43D0-BD8D-65F544D1A88F}"/>
              </a:ext>
            </a:extLst>
          </p:cNvPr>
          <p:cNvSpPr/>
          <p:nvPr/>
        </p:nvSpPr>
        <p:spPr>
          <a:xfrm rot="10800000">
            <a:off x="10477858" y="7199724"/>
            <a:ext cx="376549" cy="403957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5" name="文字方塊 244">
            <a:extLst>
              <a:ext uri="{FF2B5EF4-FFF2-40B4-BE49-F238E27FC236}">
                <a16:creationId xmlns:a16="http://schemas.microsoft.com/office/drawing/2014/main" id="{A4A8B51D-2C6E-474B-B5D8-3646131FB632}"/>
              </a:ext>
            </a:extLst>
          </p:cNvPr>
          <p:cNvSpPr txBox="1"/>
          <p:nvPr/>
        </p:nvSpPr>
        <p:spPr>
          <a:xfrm flipH="1">
            <a:off x="12421388" y="1887437"/>
            <a:ext cx="1801170" cy="465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highlight>
                  <a:srgbClr val="808080"/>
                </a:highlight>
                <a:uFillTx/>
                <a:latin typeface="Meiryo UI" panose="020B0604030504040204" pitchFamily="34" charset="-128"/>
                <a:ea typeface=".蘋方-繁" panose="020B0800000000000000"/>
                <a:cs typeface="Meiryo UI" panose="020B0604030504040204" pitchFamily="34" charset="-128"/>
                <a:sym typeface="Helvetica Light"/>
              </a:rPr>
              <a:t>四面佛</a:t>
            </a:r>
          </a:p>
        </p:txBody>
      </p:sp>
      <p:sp>
        <p:nvSpPr>
          <p:cNvPr id="246" name="文字方塊 245">
            <a:extLst>
              <a:ext uri="{FF2B5EF4-FFF2-40B4-BE49-F238E27FC236}">
                <a16:creationId xmlns:a16="http://schemas.microsoft.com/office/drawing/2014/main" id="{19EAD31A-8922-4EA4-A86C-D81A9DDEFA22}"/>
              </a:ext>
            </a:extLst>
          </p:cNvPr>
          <p:cNvSpPr txBox="1"/>
          <p:nvPr/>
        </p:nvSpPr>
        <p:spPr>
          <a:xfrm flipH="1">
            <a:off x="7190109" y="1887437"/>
            <a:ext cx="1801170" cy="465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highlight>
                  <a:srgbClr val="808080"/>
                </a:highlight>
                <a:uFillTx/>
                <a:latin typeface="Meiryo UI" panose="020B0604030504040204" pitchFamily="34" charset="-128"/>
                <a:ea typeface=".蘋方-繁" panose="020B0800000000000000"/>
                <a:cs typeface="Meiryo UI" panose="020B0604030504040204" pitchFamily="34" charset="-128"/>
                <a:sym typeface="Helvetica Light"/>
              </a:rPr>
              <a:t>四面佛</a:t>
            </a:r>
          </a:p>
        </p:txBody>
      </p:sp>
      <p:sp>
        <p:nvSpPr>
          <p:cNvPr id="247" name="文字方塊 246">
            <a:extLst>
              <a:ext uri="{FF2B5EF4-FFF2-40B4-BE49-F238E27FC236}">
                <a16:creationId xmlns:a16="http://schemas.microsoft.com/office/drawing/2014/main" id="{1497AFD5-5394-4D35-8AA6-9C3CC705690E}"/>
              </a:ext>
            </a:extLst>
          </p:cNvPr>
          <p:cNvSpPr txBox="1"/>
          <p:nvPr/>
        </p:nvSpPr>
        <p:spPr>
          <a:xfrm flipH="1">
            <a:off x="1958830" y="1887437"/>
            <a:ext cx="1801170" cy="465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highlight>
                  <a:srgbClr val="808080"/>
                </a:highlight>
                <a:uFillTx/>
                <a:latin typeface="Meiryo UI" panose="020B0604030504040204" pitchFamily="34" charset="-128"/>
                <a:ea typeface=".蘋方-繁" panose="020B0800000000000000"/>
                <a:cs typeface="Meiryo UI" panose="020B0604030504040204" pitchFamily="34" charset="-128"/>
                <a:sym typeface="Helvetica Light"/>
              </a:rPr>
              <a:t>四面佛</a:t>
            </a:r>
          </a:p>
        </p:txBody>
      </p:sp>
      <p:sp>
        <p:nvSpPr>
          <p:cNvPr id="248" name="文字方塊 247">
            <a:extLst>
              <a:ext uri="{FF2B5EF4-FFF2-40B4-BE49-F238E27FC236}">
                <a16:creationId xmlns:a16="http://schemas.microsoft.com/office/drawing/2014/main" id="{221B202A-FDC3-480E-A962-A415886634AE}"/>
              </a:ext>
            </a:extLst>
          </p:cNvPr>
          <p:cNvSpPr txBox="1"/>
          <p:nvPr/>
        </p:nvSpPr>
        <p:spPr>
          <a:xfrm flipH="1">
            <a:off x="7190109" y="5682244"/>
            <a:ext cx="1801170" cy="465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highlight>
                  <a:srgbClr val="808080"/>
                </a:highlight>
                <a:uFillTx/>
                <a:latin typeface="Meiryo UI" panose="020B0604030504040204" pitchFamily="34" charset="-128"/>
                <a:ea typeface=".蘋方-繁" panose="020B0800000000000000"/>
                <a:cs typeface="Meiryo UI" panose="020B0604030504040204" pitchFamily="34" charset="-128"/>
                <a:sym typeface="Helvetica Light"/>
              </a:rPr>
              <a:t>四面佛</a:t>
            </a:r>
          </a:p>
        </p:txBody>
      </p:sp>
      <p:sp>
        <p:nvSpPr>
          <p:cNvPr id="249" name="文字方塊 248">
            <a:extLst>
              <a:ext uri="{FF2B5EF4-FFF2-40B4-BE49-F238E27FC236}">
                <a16:creationId xmlns:a16="http://schemas.microsoft.com/office/drawing/2014/main" id="{3AC657E2-86D0-4940-8553-24FD4718E643}"/>
              </a:ext>
            </a:extLst>
          </p:cNvPr>
          <p:cNvSpPr txBox="1"/>
          <p:nvPr/>
        </p:nvSpPr>
        <p:spPr>
          <a:xfrm flipH="1">
            <a:off x="12377694" y="5705687"/>
            <a:ext cx="1801170" cy="465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highlight>
                  <a:srgbClr val="808080"/>
                </a:highlight>
                <a:uFillTx/>
                <a:latin typeface="Meiryo UI" panose="020B0604030504040204" pitchFamily="34" charset="-128"/>
                <a:ea typeface=".蘋方-繁" panose="020B0800000000000000"/>
                <a:cs typeface="Meiryo UI" panose="020B0604030504040204" pitchFamily="34" charset="-128"/>
                <a:sym typeface="Helvetica Light"/>
              </a:rPr>
              <a:t>四面佛</a:t>
            </a:r>
          </a:p>
        </p:txBody>
      </p:sp>
      <p:pic>
        <p:nvPicPr>
          <p:cNvPr id="250" name="圖片 249" descr="一張含有 坐, 桌, 黑暗, 黑色 的圖片&#10;&#10;自動產生的描述">
            <a:extLst>
              <a:ext uri="{FF2B5EF4-FFF2-40B4-BE49-F238E27FC236}">
                <a16:creationId xmlns:a16="http://schemas.microsoft.com/office/drawing/2014/main" id="{1361F329-0D79-499A-9EBF-E5068117039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" y="1826847"/>
            <a:ext cx="590209" cy="589737"/>
          </a:xfrm>
          <a:prstGeom prst="rect">
            <a:avLst/>
          </a:prstGeom>
        </p:spPr>
      </p:pic>
      <p:pic>
        <p:nvPicPr>
          <p:cNvPr id="251" name="圖片 250" descr="一張含有 坐, 桌, 黑暗, 黑色 的圖片&#10;&#10;自動產生的描述">
            <a:extLst>
              <a:ext uri="{FF2B5EF4-FFF2-40B4-BE49-F238E27FC236}">
                <a16:creationId xmlns:a16="http://schemas.microsoft.com/office/drawing/2014/main" id="{8046BFA3-64C8-4DEE-AA61-83EAD59A6A1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09" y="1805168"/>
            <a:ext cx="590209" cy="589737"/>
          </a:xfrm>
          <a:prstGeom prst="rect">
            <a:avLst/>
          </a:prstGeom>
        </p:spPr>
      </p:pic>
      <p:pic>
        <p:nvPicPr>
          <p:cNvPr id="252" name="圖片 251" descr="一張含有 坐, 桌, 黑暗, 黑色 的圖片&#10;&#10;自動產生的描述">
            <a:extLst>
              <a:ext uri="{FF2B5EF4-FFF2-40B4-BE49-F238E27FC236}">
                <a16:creationId xmlns:a16="http://schemas.microsoft.com/office/drawing/2014/main" id="{40E83F00-37E0-414B-814E-E8C5DEBEF3A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28" y="1820804"/>
            <a:ext cx="590209" cy="589737"/>
          </a:xfrm>
          <a:prstGeom prst="rect">
            <a:avLst/>
          </a:prstGeom>
        </p:spPr>
      </p:pic>
      <p:pic>
        <p:nvPicPr>
          <p:cNvPr id="253" name="圖片 252" descr="一張含有 坐, 桌, 黑暗, 黑色 的圖片&#10;&#10;自動產生的描述">
            <a:extLst>
              <a:ext uri="{FF2B5EF4-FFF2-40B4-BE49-F238E27FC236}">
                <a16:creationId xmlns:a16="http://schemas.microsoft.com/office/drawing/2014/main" id="{C347AAFD-197B-4D75-85CB-A9C0E8B28DB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131" y="5608826"/>
            <a:ext cx="590209" cy="589737"/>
          </a:xfrm>
          <a:prstGeom prst="rect">
            <a:avLst/>
          </a:prstGeom>
        </p:spPr>
      </p:pic>
      <p:pic>
        <p:nvPicPr>
          <p:cNvPr id="254" name="圖片 253" descr="一張含有 坐, 桌, 黑暗, 黑色 的圖片&#10;&#10;自動產生的描述">
            <a:extLst>
              <a:ext uri="{FF2B5EF4-FFF2-40B4-BE49-F238E27FC236}">
                <a16:creationId xmlns:a16="http://schemas.microsoft.com/office/drawing/2014/main" id="{3C3CD789-C36C-4B63-A351-11DAF6729BA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95" y="5608826"/>
            <a:ext cx="590209" cy="58973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2116C11-BE31-41E8-8D16-62D73447E4F2}"/>
              </a:ext>
            </a:extLst>
          </p:cNvPr>
          <p:cNvSpPr/>
          <p:nvPr/>
        </p:nvSpPr>
        <p:spPr>
          <a:xfrm>
            <a:off x="8991279" y="4654383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000" dirty="0">
                <a:highlight>
                  <a:srgbClr val="DADF00"/>
                </a:highlight>
              </a:rPr>
              <a:t>在經過Ｗ時佛珠上倍數要變大</a:t>
            </a:r>
            <a:endParaRPr lang="zh-TW" altLang="en-US" sz="2000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3BFEB56-82F1-4C6C-887A-DCDEBEC7F510}"/>
              </a:ext>
            </a:extLst>
          </p:cNvPr>
          <p:cNvSpPr/>
          <p:nvPr/>
        </p:nvSpPr>
        <p:spPr>
          <a:xfrm>
            <a:off x="11474715" y="9030688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000" dirty="0">
                <a:highlight>
                  <a:srgbClr val="DADF00"/>
                </a:highlight>
              </a:rPr>
              <a:t>在經過Ｗ時佛珠上倍數要變大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E6BD6B-3A1E-422D-B59D-AFDA735D27AA}"/>
              </a:ext>
            </a:extLst>
          </p:cNvPr>
          <p:cNvSpPr/>
          <p:nvPr/>
        </p:nvSpPr>
        <p:spPr>
          <a:xfrm>
            <a:off x="6702049" y="9015001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800" dirty="0">
                <a:highlight>
                  <a:srgbClr val="DADF00"/>
                </a:highlight>
              </a:rPr>
              <a:t>到右邊後停止固定</a:t>
            </a:r>
            <a:r>
              <a:rPr lang="en-US" altLang="zh-TW" sz="1800" dirty="0">
                <a:highlight>
                  <a:srgbClr val="DADF00"/>
                </a:highlight>
              </a:rPr>
              <a:t>1</a:t>
            </a:r>
            <a:r>
              <a:rPr lang="zh-TW" altLang="en-US" sz="1800" dirty="0">
                <a:highlight>
                  <a:srgbClr val="DADF00"/>
                </a:highlight>
              </a:rPr>
              <a:t>秒後消失</a:t>
            </a:r>
            <a:endParaRPr lang="zh-TW" altLang="en-US" sz="1800" dirty="0"/>
          </a:p>
        </p:txBody>
      </p:sp>
      <p:pic>
        <p:nvPicPr>
          <p:cNvPr id="124" name="圖片 123" descr="一張含有 室外, 建築物, 大, 正面 的圖片&#10;&#10;自動產生的描述">
            <a:extLst>
              <a:ext uri="{FF2B5EF4-FFF2-40B4-BE49-F238E27FC236}">
                <a16:creationId xmlns:a16="http://schemas.microsoft.com/office/drawing/2014/main" id="{9D2ECCD9-7748-4AF7-AC9E-9B150A663F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2" y="5654035"/>
            <a:ext cx="4679808" cy="3252467"/>
          </a:xfrm>
          <a:prstGeom prst="rect">
            <a:avLst/>
          </a:prstGeom>
        </p:spPr>
      </p:pic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14B582DF-6134-4684-BC33-6E8DF4215B77}"/>
              </a:ext>
            </a:extLst>
          </p:cNvPr>
          <p:cNvGrpSpPr/>
          <p:nvPr/>
        </p:nvGrpSpPr>
        <p:grpSpPr>
          <a:xfrm>
            <a:off x="782433" y="6189438"/>
            <a:ext cx="3969237" cy="2181659"/>
            <a:chOff x="4036100" y="1256454"/>
            <a:chExt cx="8937265" cy="4912294"/>
          </a:xfrm>
        </p:grpSpPr>
        <p:pic>
          <p:nvPicPr>
            <p:cNvPr id="126" name="圖片 125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12E937E2-415E-4659-A9E2-A3B53F989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052" y="1264474"/>
              <a:ext cx="1791945" cy="1642501"/>
            </a:xfrm>
            <a:prstGeom prst="rect">
              <a:avLst/>
            </a:prstGeom>
          </p:spPr>
        </p:pic>
        <p:pic>
          <p:nvPicPr>
            <p:cNvPr id="127" name="圖片 126" descr="一張含有 洋裝 的圖片&#10;&#10;自動產生的描述">
              <a:extLst>
                <a:ext uri="{FF2B5EF4-FFF2-40B4-BE49-F238E27FC236}">
                  <a16:creationId xmlns:a16="http://schemas.microsoft.com/office/drawing/2014/main" id="{FABC87BC-EBB0-474C-94E1-5B7919772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805586" y="2917648"/>
              <a:ext cx="1791945" cy="1642502"/>
            </a:xfrm>
            <a:prstGeom prst="rect">
              <a:avLst/>
            </a:prstGeom>
          </p:spPr>
        </p:pic>
        <p:pic>
          <p:nvPicPr>
            <p:cNvPr id="128" name="圖片 127" descr="一張含有 洋裝 的圖片&#10;&#10;自動產生的描述">
              <a:extLst>
                <a:ext uri="{FF2B5EF4-FFF2-40B4-BE49-F238E27FC236}">
                  <a16:creationId xmlns:a16="http://schemas.microsoft.com/office/drawing/2014/main" id="{5660115A-A5BA-4DD7-99AB-20671CDBC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50620" y="1256454"/>
              <a:ext cx="1791945" cy="1642502"/>
            </a:xfrm>
            <a:prstGeom prst="rect">
              <a:avLst/>
            </a:prstGeom>
          </p:spPr>
        </p:pic>
        <p:pic>
          <p:nvPicPr>
            <p:cNvPr id="129" name="圖片 128" descr="一張含有 洋裝 的圖片&#10;&#10;自動產生的描述">
              <a:extLst>
                <a:ext uri="{FF2B5EF4-FFF2-40B4-BE49-F238E27FC236}">
                  <a16:creationId xmlns:a16="http://schemas.microsoft.com/office/drawing/2014/main" id="{0895E207-EDF8-415D-9402-57F1A4A51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11181420" y="2865483"/>
              <a:ext cx="1791945" cy="1642502"/>
            </a:xfrm>
            <a:prstGeom prst="rect">
              <a:avLst/>
            </a:prstGeom>
          </p:spPr>
        </p:pic>
        <p:pic>
          <p:nvPicPr>
            <p:cNvPr id="130" name="圖片 129" descr="一張含有 洋裝 的圖片&#10;&#10;自動產生的描述">
              <a:extLst>
                <a:ext uri="{FF2B5EF4-FFF2-40B4-BE49-F238E27FC236}">
                  <a16:creationId xmlns:a16="http://schemas.microsoft.com/office/drawing/2014/main" id="{BD478949-C92F-43FD-A4D5-E38A607E7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389476" y="2878434"/>
              <a:ext cx="1791945" cy="1642502"/>
            </a:xfrm>
            <a:prstGeom prst="rect">
              <a:avLst/>
            </a:prstGeom>
          </p:spPr>
        </p:pic>
        <p:pic>
          <p:nvPicPr>
            <p:cNvPr id="135" name="圖片 134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EBF7FD4D-3C6F-450B-B255-72886FCF1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2524" y="2905892"/>
              <a:ext cx="1791945" cy="1608107"/>
            </a:xfrm>
            <a:prstGeom prst="rect">
              <a:avLst/>
            </a:prstGeom>
          </p:spPr>
        </p:pic>
        <p:pic>
          <p:nvPicPr>
            <p:cNvPr id="136" name="圖片 135">
              <a:extLst>
                <a:ext uri="{FF2B5EF4-FFF2-40B4-BE49-F238E27FC236}">
                  <a16:creationId xmlns:a16="http://schemas.microsoft.com/office/drawing/2014/main" id="{7D2942E3-F797-4C55-9A69-D0D50DAF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85" y="4553055"/>
              <a:ext cx="1786190" cy="1603617"/>
            </a:xfrm>
            <a:prstGeom prst="rect">
              <a:avLst/>
            </a:prstGeom>
          </p:spPr>
        </p:pic>
        <p:pic>
          <p:nvPicPr>
            <p:cNvPr id="137" name="圖片 136" descr="一張含有 滑雪, 桌, 雪, 坐 的圖片&#10;&#10;自動產生的描述">
              <a:extLst>
                <a:ext uri="{FF2B5EF4-FFF2-40B4-BE49-F238E27FC236}">
                  <a16:creationId xmlns:a16="http://schemas.microsoft.com/office/drawing/2014/main" id="{F286CF87-F48E-44FF-B8B9-609E54067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r="7595"/>
            <a:stretch/>
          </p:blipFill>
          <p:spPr>
            <a:xfrm>
              <a:off x="7591774" y="4520936"/>
              <a:ext cx="1791945" cy="1642174"/>
            </a:xfrm>
            <a:prstGeom prst="rect">
              <a:avLst/>
            </a:prstGeom>
          </p:spPr>
        </p:pic>
        <p:pic>
          <p:nvPicPr>
            <p:cNvPr id="138" name="圖片 137" descr="一張含有 桌 的圖片&#10;&#10;自動產生的描述">
              <a:extLst>
                <a:ext uri="{FF2B5EF4-FFF2-40B4-BE49-F238E27FC236}">
                  <a16:creationId xmlns:a16="http://schemas.microsoft.com/office/drawing/2014/main" id="{8EB6BEB1-EB15-4F97-81DE-850FBDF5B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9811383" y="4588506"/>
              <a:ext cx="948129" cy="1554997"/>
            </a:xfrm>
            <a:prstGeom prst="rect">
              <a:avLst/>
            </a:prstGeom>
          </p:spPr>
        </p:pic>
        <p:pic>
          <p:nvPicPr>
            <p:cNvPr id="139" name="圖片 138" descr="一張含有 配件, 甜甜圈, 盒子, 巧克力 的圖片&#10;&#10;自動產生的描述">
              <a:extLst>
                <a:ext uri="{FF2B5EF4-FFF2-40B4-BE49-F238E27FC236}">
                  <a16:creationId xmlns:a16="http://schemas.microsoft.com/office/drawing/2014/main" id="{58A9ABA9-9608-4FEC-97F0-541C283A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175" y="4520936"/>
              <a:ext cx="1786189" cy="1647812"/>
            </a:xfrm>
            <a:prstGeom prst="rect">
              <a:avLst/>
            </a:prstGeom>
          </p:spPr>
        </p:pic>
        <p:pic>
          <p:nvPicPr>
            <p:cNvPr id="140" name="圖片 139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8DE75098-130B-4C7A-AC07-3E0F67F7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00" y="1264624"/>
              <a:ext cx="1791945" cy="1642501"/>
            </a:xfrm>
            <a:prstGeom prst="rect">
              <a:avLst/>
            </a:prstGeom>
          </p:spPr>
        </p:pic>
        <p:pic>
          <p:nvPicPr>
            <p:cNvPr id="142" name="圖片 141" descr="一張含有 洋裝 的圖片&#10;&#10;自動產生的描述">
              <a:extLst>
                <a:ext uri="{FF2B5EF4-FFF2-40B4-BE49-F238E27FC236}">
                  <a16:creationId xmlns:a16="http://schemas.microsoft.com/office/drawing/2014/main" id="{23F48DE7-934A-46B3-8722-865476A71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5767100" y="1265803"/>
              <a:ext cx="1791945" cy="1642502"/>
            </a:xfrm>
            <a:prstGeom prst="rect">
              <a:avLst/>
            </a:prstGeom>
          </p:spPr>
        </p:pic>
        <p:pic>
          <p:nvPicPr>
            <p:cNvPr id="143" name="圖片 142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3C8EFC48-0AE7-4B63-810E-FCB566DBB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559" y="4537969"/>
              <a:ext cx="1791945" cy="1608107"/>
            </a:xfrm>
            <a:prstGeom prst="rect">
              <a:avLst/>
            </a:prstGeom>
          </p:spPr>
        </p:pic>
        <p:pic>
          <p:nvPicPr>
            <p:cNvPr id="145" name="圖片 144" descr="一張含有 建築物, 室外, 食物, 商店 的圖片&#10;&#10;自動產生的描述">
              <a:extLst>
                <a:ext uri="{FF2B5EF4-FFF2-40B4-BE49-F238E27FC236}">
                  <a16:creationId xmlns:a16="http://schemas.microsoft.com/office/drawing/2014/main" id="{908195E1-68BD-4C35-B52F-BF6C42BA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0071" y="1275147"/>
              <a:ext cx="1791945" cy="1642501"/>
            </a:xfrm>
            <a:prstGeom prst="rect">
              <a:avLst/>
            </a:prstGeom>
          </p:spPr>
        </p:pic>
        <p:pic>
          <p:nvPicPr>
            <p:cNvPr id="147" name="圖片 146" descr="一張含有 桌 的圖片&#10;&#10;自動產生的描述">
              <a:extLst>
                <a:ext uri="{FF2B5EF4-FFF2-40B4-BE49-F238E27FC236}">
                  <a16:creationId xmlns:a16="http://schemas.microsoft.com/office/drawing/2014/main" id="{FE26786C-7858-43AB-8F00-883A650DA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4480466" y="2941655"/>
              <a:ext cx="948129" cy="1554997"/>
            </a:xfrm>
            <a:prstGeom prst="rect">
              <a:avLst/>
            </a:prstGeom>
          </p:spPr>
        </p:pic>
      </p:grp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746766FA-0B39-4F5F-8808-C4FD9E11EC28}"/>
              </a:ext>
            </a:extLst>
          </p:cNvPr>
          <p:cNvCxnSpPr>
            <a:cxnSpLocks/>
          </p:cNvCxnSpPr>
          <p:nvPr/>
        </p:nvCxnSpPr>
        <p:spPr>
          <a:xfrm>
            <a:off x="782433" y="6605442"/>
            <a:ext cx="3946431" cy="4674"/>
          </a:xfrm>
          <a:prstGeom prst="line">
            <a:avLst/>
          </a:prstGeom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5" name="文字方塊 254">
            <a:extLst>
              <a:ext uri="{FF2B5EF4-FFF2-40B4-BE49-F238E27FC236}">
                <a16:creationId xmlns:a16="http://schemas.microsoft.com/office/drawing/2014/main" id="{76A0065F-D818-4468-A409-FAC957B79C81}"/>
              </a:ext>
            </a:extLst>
          </p:cNvPr>
          <p:cNvSpPr txBox="1"/>
          <p:nvPr/>
        </p:nvSpPr>
        <p:spPr>
          <a:xfrm flipH="1">
            <a:off x="1944519" y="5700953"/>
            <a:ext cx="1801170" cy="465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highlight>
                  <a:srgbClr val="808080"/>
                </a:highlight>
                <a:uFillTx/>
                <a:latin typeface="Meiryo UI" panose="020B0604030504040204" pitchFamily="34" charset="-128"/>
                <a:ea typeface=".蘋方-繁" panose="020B0800000000000000"/>
                <a:cs typeface="Meiryo UI" panose="020B0604030504040204" pitchFamily="34" charset="-128"/>
                <a:sym typeface="Helvetica Light"/>
              </a:rPr>
              <a:t>四面佛</a:t>
            </a:r>
          </a:p>
        </p:txBody>
      </p:sp>
      <p:pic>
        <p:nvPicPr>
          <p:cNvPr id="256" name="圖片 255" descr="一張含有 坐, 桌, 黑暗, 黑色 的圖片&#10;&#10;自動產生的描述">
            <a:extLst>
              <a:ext uri="{FF2B5EF4-FFF2-40B4-BE49-F238E27FC236}">
                <a16:creationId xmlns:a16="http://schemas.microsoft.com/office/drawing/2014/main" id="{B2C28F37-8704-415F-BAC3-A88EBC128AB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5" y="5627535"/>
            <a:ext cx="590209" cy="589737"/>
          </a:xfrm>
          <a:prstGeom prst="rect">
            <a:avLst/>
          </a:prstGeom>
        </p:spPr>
      </p:pic>
      <p:sp>
        <p:nvSpPr>
          <p:cNvPr id="257" name="矩形 256">
            <a:extLst>
              <a:ext uri="{FF2B5EF4-FFF2-40B4-BE49-F238E27FC236}">
                <a16:creationId xmlns:a16="http://schemas.microsoft.com/office/drawing/2014/main" id="{F3C0F13C-8C9A-453D-938C-D61B504C13B2}"/>
              </a:ext>
            </a:extLst>
          </p:cNvPr>
          <p:cNvSpPr/>
          <p:nvPr/>
        </p:nvSpPr>
        <p:spPr>
          <a:xfrm>
            <a:off x="2530340" y="897614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highlight>
                  <a:srgbClr val="DADF00"/>
                </a:highlight>
              </a:rPr>
              <a:t>算分</a:t>
            </a:r>
            <a:endParaRPr lang="zh-TW" altLang="en-US" sz="1800" dirty="0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B7227B97-CE26-4E3D-8779-7AE36AD923F1}"/>
              </a:ext>
            </a:extLst>
          </p:cNvPr>
          <p:cNvSpPr/>
          <p:nvPr/>
        </p:nvSpPr>
        <p:spPr>
          <a:xfrm>
            <a:off x="545831" y="4685840"/>
            <a:ext cx="4615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highlight>
                  <a:srgbClr val="DADF00"/>
                </a:highlight>
              </a:rPr>
              <a:t>停輪後如有連線得分</a:t>
            </a:r>
            <a:r>
              <a:rPr lang="en-US" altLang="zh-TW" sz="2000" dirty="0">
                <a:highlight>
                  <a:srgbClr val="DADF00"/>
                </a:highlight>
              </a:rPr>
              <a:t>,</a:t>
            </a:r>
            <a:r>
              <a:rPr lang="zh-TW" altLang="en-US" sz="2000">
                <a:highlight>
                  <a:srgbClr val="DADF00"/>
                </a:highlight>
              </a:rPr>
              <a:t>佛珠依照線數出現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4396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圖片 306" descr="一張含有 建築物, 街道, 城市, 水 的圖片&#10;&#10;自動產生的描述">
            <a:extLst>
              <a:ext uri="{FF2B5EF4-FFF2-40B4-BE49-F238E27FC236}">
                <a16:creationId xmlns:a16="http://schemas.microsoft.com/office/drawing/2014/main" id="{D6010AF3-E51A-4C37-B08C-6BB645DE4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8" y="5509061"/>
            <a:ext cx="5093294" cy="3223474"/>
          </a:xfrm>
          <a:prstGeom prst="rect">
            <a:avLst/>
          </a:prstGeom>
        </p:spPr>
      </p:pic>
      <p:grpSp>
        <p:nvGrpSpPr>
          <p:cNvPr id="230" name="群組 229">
            <a:extLst>
              <a:ext uri="{FF2B5EF4-FFF2-40B4-BE49-F238E27FC236}">
                <a16:creationId xmlns:a16="http://schemas.microsoft.com/office/drawing/2014/main" id="{E91EA02A-AD67-465D-BBC0-7C49D016A526}"/>
              </a:ext>
            </a:extLst>
          </p:cNvPr>
          <p:cNvGrpSpPr/>
          <p:nvPr/>
        </p:nvGrpSpPr>
        <p:grpSpPr>
          <a:xfrm>
            <a:off x="2261262" y="5360153"/>
            <a:ext cx="1287400" cy="1589472"/>
            <a:chOff x="11237605" y="-292043"/>
            <a:chExt cx="1287400" cy="1589472"/>
          </a:xfrm>
        </p:grpSpPr>
        <p:pic>
          <p:nvPicPr>
            <p:cNvPr id="231" name="圖片 230" descr="一張含有 夜晚, 光, 板, 空氣 的圖片&#10;&#10;自動產生的描述">
              <a:extLst>
                <a:ext uri="{FF2B5EF4-FFF2-40B4-BE49-F238E27FC236}">
                  <a16:creationId xmlns:a16="http://schemas.microsoft.com/office/drawing/2014/main" id="{BFA24425-E776-4DA1-8CD9-A59E37EA0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605" y="-292043"/>
              <a:ext cx="1287400" cy="1287400"/>
            </a:xfrm>
            <a:prstGeom prst="rect">
              <a:avLst/>
            </a:prstGeom>
          </p:spPr>
        </p:pic>
        <p:pic>
          <p:nvPicPr>
            <p:cNvPr id="232" name="圖片 231" descr="一張含有 室內, 桌, 黃色, 坐 的圖片&#10;&#10;自動產生的描述">
              <a:extLst>
                <a:ext uri="{FF2B5EF4-FFF2-40B4-BE49-F238E27FC236}">
                  <a16:creationId xmlns:a16="http://schemas.microsoft.com/office/drawing/2014/main" id="{1863EA76-95E3-47BC-8902-D59EC0ED3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36" b="94379" l="10000" r="93438">
                          <a14:foregroundMark x1="89688" y1="38993" x2="93438" y2="38876"/>
                          <a14:foregroundMark x1="65000" y1="86066" x2="68281" y2="92506"/>
                          <a14:foregroundMark x1="68281" y1="92506" x2="72031" y2="94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615" y="-177592"/>
              <a:ext cx="1105402" cy="1475021"/>
            </a:xfrm>
            <a:prstGeom prst="rect">
              <a:avLst/>
            </a:prstGeom>
          </p:spPr>
        </p:pic>
      </p:grpSp>
      <p:pic>
        <p:nvPicPr>
          <p:cNvPr id="276" name="圖片 275" descr="一張含有 建築物, 街道, 城市, 水 的圖片&#10;&#10;自動產生的描述">
            <a:extLst>
              <a:ext uri="{FF2B5EF4-FFF2-40B4-BE49-F238E27FC236}">
                <a16:creationId xmlns:a16="http://schemas.microsoft.com/office/drawing/2014/main" id="{5ED39739-9DF8-40FB-B7C0-2A45D7CEE0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46" y="5510503"/>
            <a:ext cx="5093294" cy="3223474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5B30B061-0B48-462F-89D3-4B9AF96869E7}"/>
              </a:ext>
            </a:extLst>
          </p:cNvPr>
          <p:cNvGrpSpPr/>
          <p:nvPr/>
        </p:nvGrpSpPr>
        <p:grpSpPr>
          <a:xfrm>
            <a:off x="7748839" y="5334969"/>
            <a:ext cx="1287400" cy="1589472"/>
            <a:chOff x="11237605" y="-292043"/>
            <a:chExt cx="1287400" cy="1589472"/>
          </a:xfrm>
        </p:grpSpPr>
        <p:pic>
          <p:nvPicPr>
            <p:cNvPr id="8" name="圖片 7" descr="一張含有 夜晚, 光, 板, 空氣 的圖片&#10;&#10;自動產生的描述">
              <a:extLst>
                <a:ext uri="{FF2B5EF4-FFF2-40B4-BE49-F238E27FC236}">
                  <a16:creationId xmlns:a16="http://schemas.microsoft.com/office/drawing/2014/main" id="{1B8939C3-96DD-4851-808A-42A69ADE0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605" y="-292043"/>
              <a:ext cx="1287400" cy="1287400"/>
            </a:xfrm>
            <a:prstGeom prst="rect">
              <a:avLst/>
            </a:prstGeom>
          </p:spPr>
        </p:pic>
        <p:pic>
          <p:nvPicPr>
            <p:cNvPr id="278" name="圖片 277" descr="一張含有 室內, 桌, 黃色, 坐 的圖片&#10;&#10;自動產生的描述">
              <a:extLst>
                <a:ext uri="{FF2B5EF4-FFF2-40B4-BE49-F238E27FC236}">
                  <a16:creationId xmlns:a16="http://schemas.microsoft.com/office/drawing/2014/main" id="{3F9B109C-E2CF-43E1-A168-7D19A968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36" b="94379" l="10000" r="93438">
                          <a14:foregroundMark x1="89688" y1="38993" x2="93438" y2="38876"/>
                          <a14:foregroundMark x1="65000" y1="86066" x2="68281" y2="92506"/>
                          <a14:foregroundMark x1="68281" y1="92506" x2="72031" y2="94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615" y="-177592"/>
              <a:ext cx="1105402" cy="1475021"/>
            </a:xfrm>
            <a:prstGeom prst="rect">
              <a:avLst/>
            </a:prstGeom>
          </p:spPr>
        </p:pic>
      </p:grpSp>
      <p:pic>
        <p:nvPicPr>
          <p:cNvPr id="89" name="圖片 88" descr="一張含有 建築物, 街道, 城市, 水 的圖片&#10;&#10;自動產生的描述">
            <a:extLst>
              <a:ext uri="{FF2B5EF4-FFF2-40B4-BE49-F238E27FC236}">
                <a16:creationId xmlns:a16="http://schemas.microsoft.com/office/drawing/2014/main" id="{0D644F19-79D1-48BA-902E-D321BCB768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9" y="1550129"/>
            <a:ext cx="5093294" cy="3223474"/>
          </a:xfrm>
          <a:prstGeom prst="rect">
            <a:avLst/>
          </a:prstGeom>
        </p:spPr>
      </p:pic>
      <p:pic>
        <p:nvPicPr>
          <p:cNvPr id="91" name="圖片 90" descr="一張含有 室內, 桌, 黃色, 坐 的圖片&#10;&#10;自動產生的描述">
            <a:extLst>
              <a:ext uri="{FF2B5EF4-FFF2-40B4-BE49-F238E27FC236}">
                <a16:creationId xmlns:a16="http://schemas.microsoft.com/office/drawing/2014/main" id="{57F48C44-6EFA-4CF5-8166-99DBA6E74F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36" b="94379" l="10000" r="93438">
                        <a14:foregroundMark x1="89688" y1="38993" x2="93438" y2="38876"/>
                        <a14:foregroundMark x1="65000" y1="86066" x2="68281" y2="92506"/>
                        <a14:foregroundMark x1="68281" y1="92506" x2="72031" y2="94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12" y="1488238"/>
            <a:ext cx="1105402" cy="1475021"/>
          </a:xfrm>
          <a:prstGeom prst="rect">
            <a:avLst/>
          </a:prstGeom>
        </p:spPr>
      </p:pic>
      <p:pic>
        <p:nvPicPr>
          <p:cNvPr id="92" name="圖片 91" descr="一張含有 洋裝 的圖片&#10;&#10;自動產生的描述">
            <a:extLst>
              <a:ext uri="{FF2B5EF4-FFF2-40B4-BE49-F238E27FC236}">
                <a16:creationId xmlns:a16="http://schemas.microsoft.com/office/drawing/2014/main" id="{DEDFB240-D32D-4E54-9FEF-01C31A6F09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52099" r="34176" b="9175"/>
          <a:stretch/>
        </p:blipFill>
        <p:spPr>
          <a:xfrm>
            <a:off x="1671898" y="3049860"/>
            <a:ext cx="795842" cy="729472"/>
          </a:xfrm>
          <a:prstGeom prst="rect">
            <a:avLst/>
          </a:prstGeom>
        </p:spPr>
      </p:pic>
      <p:pic>
        <p:nvPicPr>
          <p:cNvPr id="93" name="圖片 92" descr="一張含有 洋裝 的圖片&#10;&#10;自動產生的描述">
            <a:extLst>
              <a:ext uri="{FF2B5EF4-FFF2-40B4-BE49-F238E27FC236}">
                <a16:creationId xmlns:a16="http://schemas.microsoft.com/office/drawing/2014/main" id="{195EA0B2-A759-45CB-A6FB-1842515C3F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52099" r="34176" b="9175"/>
          <a:stretch/>
        </p:blipFill>
        <p:spPr>
          <a:xfrm>
            <a:off x="3258852" y="2312087"/>
            <a:ext cx="795842" cy="729472"/>
          </a:xfrm>
          <a:prstGeom prst="rect">
            <a:avLst/>
          </a:prstGeom>
        </p:spPr>
      </p:pic>
      <p:pic>
        <p:nvPicPr>
          <p:cNvPr id="94" name="圖片 93" descr="一張含有 洋裝 的圖片&#10;&#10;自動產生的描述">
            <a:extLst>
              <a:ext uri="{FF2B5EF4-FFF2-40B4-BE49-F238E27FC236}">
                <a16:creationId xmlns:a16="http://schemas.microsoft.com/office/drawing/2014/main" id="{159A968D-44CA-4F98-BD4C-4515254192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52099" r="34176" b="9175"/>
          <a:stretch/>
        </p:blipFill>
        <p:spPr>
          <a:xfrm>
            <a:off x="3276109" y="3032444"/>
            <a:ext cx="795842" cy="729472"/>
          </a:xfrm>
          <a:prstGeom prst="rect">
            <a:avLst/>
          </a:prstGeom>
        </p:spPr>
      </p:pic>
      <p:pic>
        <p:nvPicPr>
          <p:cNvPr id="95" name="圖片 94">
            <a:extLst>
              <a:ext uri="{FF2B5EF4-FFF2-40B4-BE49-F238E27FC236}">
                <a16:creationId xmlns:a16="http://schemas.microsoft.com/office/drawing/2014/main" id="{9B2CBEE7-D9F5-4D29-8AD0-30D9A85D4F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97" y="3776181"/>
            <a:ext cx="793286" cy="712202"/>
          </a:xfrm>
          <a:prstGeom prst="rect">
            <a:avLst/>
          </a:prstGeom>
        </p:spPr>
      </p:pic>
      <p:pic>
        <p:nvPicPr>
          <p:cNvPr id="96" name="圖片 95" descr="一張含有 桌 的圖片&#10;&#10;自動產生的描述">
            <a:extLst>
              <a:ext uri="{FF2B5EF4-FFF2-40B4-BE49-F238E27FC236}">
                <a16:creationId xmlns:a16="http://schemas.microsoft.com/office/drawing/2014/main" id="{3A3A8F78-6FF3-4A7E-A3BC-BCE3A29454E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2" r="24505"/>
          <a:stretch/>
        </p:blipFill>
        <p:spPr>
          <a:xfrm>
            <a:off x="3463487" y="3791925"/>
            <a:ext cx="421085" cy="690609"/>
          </a:xfrm>
          <a:prstGeom prst="rect">
            <a:avLst/>
          </a:prstGeom>
        </p:spPr>
      </p:pic>
      <p:pic>
        <p:nvPicPr>
          <p:cNvPr id="97" name="圖片 96" descr="一張含有 洋裝 的圖片&#10;&#10;自動產生的描述">
            <a:extLst>
              <a:ext uri="{FF2B5EF4-FFF2-40B4-BE49-F238E27FC236}">
                <a16:creationId xmlns:a16="http://schemas.microsoft.com/office/drawing/2014/main" id="{E05CF85D-351A-4CF2-A630-F2141DD991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52099" r="34176" b="9175"/>
          <a:stretch/>
        </p:blipFill>
        <p:spPr>
          <a:xfrm>
            <a:off x="1667331" y="2316239"/>
            <a:ext cx="795842" cy="729472"/>
          </a:xfrm>
          <a:prstGeom prst="rect">
            <a:avLst/>
          </a:prstGeom>
        </p:spPr>
      </p:pic>
      <p:pic>
        <p:nvPicPr>
          <p:cNvPr id="98" name="圖片 97" descr="一張含有 桌, 室內, 坐, 花 的圖片&#10;&#10;自動產生的描述">
            <a:extLst>
              <a:ext uri="{FF2B5EF4-FFF2-40B4-BE49-F238E27FC236}">
                <a16:creationId xmlns:a16="http://schemas.microsoft.com/office/drawing/2014/main" id="{1427F069-E403-4316-A196-3C9C4976ADA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r="9781"/>
          <a:stretch/>
        </p:blipFill>
        <p:spPr>
          <a:xfrm>
            <a:off x="843465" y="2321376"/>
            <a:ext cx="826044" cy="729471"/>
          </a:xfrm>
          <a:prstGeom prst="rect">
            <a:avLst/>
          </a:prstGeom>
        </p:spPr>
      </p:pic>
      <p:pic>
        <p:nvPicPr>
          <p:cNvPr id="99" name="圖片 98" descr="一張含有 桌, 室內, 坐, 花 的圖片&#10;&#10;自動產生的描述">
            <a:extLst>
              <a:ext uri="{FF2B5EF4-FFF2-40B4-BE49-F238E27FC236}">
                <a16:creationId xmlns:a16="http://schemas.microsoft.com/office/drawing/2014/main" id="{A062252C-8C84-4C85-9F73-7E30BF61DC0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r="9781"/>
          <a:stretch/>
        </p:blipFill>
        <p:spPr>
          <a:xfrm>
            <a:off x="2462608" y="2311682"/>
            <a:ext cx="826044" cy="729471"/>
          </a:xfrm>
          <a:prstGeom prst="rect">
            <a:avLst/>
          </a:prstGeom>
        </p:spPr>
      </p:pic>
      <p:pic>
        <p:nvPicPr>
          <p:cNvPr id="101" name="圖片 100" descr="一張含有 桌, 室內, 坐, 花 的圖片&#10;&#10;自動產生的描述">
            <a:extLst>
              <a:ext uri="{FF2B5EF4-FFF2-40B4-BE49-F238E27FC236}">
                <a16:creationId xmlns:a16="http://schemas.microsoft.com/office/drawing/2014/main" id="{1A759CB7-9979-403D-B50D-CCB4DDC0E59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r="9781"/>
          <a:stretch/>
        </p:blipFill>
        <p:spPr>
          <a:xfrm>
            <a:off x="4056659" y="3032113"/>
            <a:ext cx="826044" cy="729471"/>
          </a:xfrm>
          <a:prstGeom prst="rect">
            <a:avLst/>
          </a:prstGeom>
        </p:spPr>
      </p:pic>
      <p:pic>
        <p:nvPicPr>
          <p:cNvPr id="102" name="圖片 101" descr="一張含有 桌, 室內, 坐, 花 的圖片&#10;&#10;自動產生的描述">
            <a:extLst>
              <a:ext uri="{FF2B5EF4-FFF2-40B4-BE49-F238E27FC236}">
                <a16:creationId xmlns:a16="http://schemas.microsoft.com/office/drawing/2014/main" id="{3B058221-987D-428F-A2D4-68863FAA7D8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r="9781"/>
          <a:stretch/>
        </p:blipFill>
        <p:spPr>
          <a:xfrm>
            <a:off x="4056471" y="3761771"/>
            <a:ext cx="826044" cy="729471"/>
          </a:xfrm>
          <a:prstGeom prst="rect">
            <a:avLst/>
          </a:prstGeom>
        </p:spPr>
      </p:pic>
      <p:pic>
        <p:nvPicPr>
          <p:cNvPr id="104" name="圖片 103" descr="一張含有 桌, 室內, 坐, 花 的圖片&#10;&#10;自動產生的描述">
            <a:extLst>
              <a:ext uri="{FF2B5EF4-FFF2-40B4-BE49-F238E27FC236}">
                <a16:creationId xmlns:a16="http://schemas.microsoft.com/office/drawing/2014/main" id="{A4110FE8-3E16-45C1-B982-74BEE3BB2C1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r="9781"/>
          <a:stretch/>
        </p:blipFill>
        <p:spPr>
          <a:xfrm>
            <a:off x="2480098" y="3757695"/>
            <a:ext cx="826044" cy="729471"/>
          </a:xfrm>
          <a:prstGeom prst="rect">
            <a:avLst/>
          </a:prstGeom>
        </p:spPr>
      </p:pic>
      <p:pic>
        <p:nvPicPr>
          <p:cNvPr id="105" name="圖片 104" descr="一張含有 桌, 室內, 坐, 花 的圖片&#10;&#10;自動產生的描述">
            <a:extLst>
              <a:ext uri="{FF2B5EF4-FFF2-40B4-BE49-F238E27FC236}">
                <a16:creationId xmlns:a16="http://schemas.microsoft.com/office/drawing/2014/main" id="{90036BFC-86BF-4A9A-BBA3-C7198975C4B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r="9781"/>
          <a:stretch/>
        </p:blipFill>
        <p:spPr>
          <a:xfrm>
            <a:off x="855991" y="3049968"/>
            <a:ext cx="826044" cy="729471"/>
          </a:xfrm>
          <a:prstGeom prst="rect">
            <a:avLst/>
          </a:prstGeom>
        </p:spPr>
      </p:pic>
      <p:pic>
        <p:nvPicPr>
          <p:cNvPr id="106" name="圖片 105" descr="一張含有 桌, 室內, 坐, 花 的圖片&#10;&#10;自動產生的描述">
            <a:extLst>
              <a:ext uri="{FF2B5EF4-FFF2-40B4-BE49-F238E27FC236}">
                <a16:creationId xmlns:a16="http://schemas.microsoft.com/office/drawing/2014/main" id="{B39D1161-12C2-4868-8A31-EC6F2041F48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r="9781"/>
          <a:stretch/>
        </p:blipFill>
        <p:spPr>
          <a:xfrm>
            <a:off x="841076" y="3755020"/>
            <a:ext cx="826044" cy="729471"/>
          </a:xfrm>
          <a:prstGeom prst="rect">
            <a:avLst/>
          </a:prstGeom>
        </p:spPr>
      </p:pic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356BDF8A-98FA-4272-85B8-9BD62B009604}"/>
              </a:ext>
            </a:extLst>
          </p:cNvPr>
          <p:cNvSpPr txBox="1"/>
          <p:nvPr/>
        </p:nvSpPr>
        <p:spPr>
          <a:xfrm>
            <a:off x="3724356" y="1858525"/>
            <a:ext cx="1166758" cy="3424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dirty="0">
                <a:highlight>
                  <a:srgbClr val="00FFFF"/>
                </a:highlight>
              </a:rPr>
              <a:t>免費遊戲  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8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1" name="影像" descr="影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5532787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免費遊戲玩法流程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44" name="箭號: 向右 243">
            <a:extLst>
              <a:ext uri="{FF2B5EF4-FFF2-40B4-BE49-F238E27FC236}">
                <a16:creationId xmlns:a16="http://schemas.microsoft.com/office/drawing/2014/main" id="{66B1394E-552A-43D0-BD8D-65F544D1A88F}"/>
              </a:ext>
            </a:extLst>
          </p:cNvPr>
          <p:cNvSpPr/>
          <p:nvPr/>
        </p:nvSpPr>
        <p:spPr>
          <a:xfrm>
            <a:off x="5298640" y="3161866"/>
            <a:ext cx="304258" cy="403957"/>
          </a:xfrm>
          <a:prstGeom prst="rightArrow">
            <a:avLst/>
          </a:prstGeom>
          <a:blipFill rotWithShape="1">
            <a:blip r:embed="rId1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45" name="圖片 244" descr="一張含有 洋裝 的圖片&#10;&#10;自動產生的描述">
            <a:extLst>
              <a:ext uri="{FF2B5EF4-FFF2-40B4-BE49-F238E27FC236}">
                <a16:creationId xmlns:a16="http://schemas.microsoft.com/office/drawing/2014/main" id="{15E13943-0D90-4762-AB2E-B415E371F1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52099" r="34176" b="9175"/>
          <a:stretch/>
        </p:blipFill>
        <p:spPr>
          <a:xfrm>
            <a:off x="4067221" y="2302454"/>
            <a:ext cx="795842" cy="729472"/>
          </a:xfrm>
          <a:prstGeom prst="rect">
            <a:avLst/>
          </a:prstGeom>
        </p:spPr>
      </p:pic>
      <p:pic>
        <p:nvPicPr>
          <p:cNvPr id="247" name="圖片 246" descr="一張含有 窗戶, 建築物, 鏡 的圖片&#10;&#10;自動產生的描述">
            <a:extLst>
              <a:ext uri="{FF2B5EF4-FFF2-40B4-BE49-F238E27FC236}">
                <a16:creationId xmlns:a16="http://schemas.microsoft.com/office/drawing/2014/main" id="{23F54B9C-1B53-4757-8A6F-CE41E83AC7C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28" y="3040015"/>
            <a:ext cx="795842" cy="714196"/>
          </a:xfrm>
          <a:prstGeom prst="rect">
            <a:avLst/>
          </a:prstGeom>
        </p:spPr>
      </p:pic>
      <p:pic>
        <p:nvPicPr>
          <p:cNvPr id="138" name="圖片 137" descr="一張含有 建築物, 街道, 城市, 水 的圖片&#10;&#10;自動產生的描述">
            <a:extLst>
              <a:ext uri="{FF2B5EF4-FFF2-40B4-BE49-F238E27FC236}">
                <a16:creationId xmlns:a16="http://schemas.microsoft.com/office/drawing/2014/main" id="{586D8AC0-FF29-468E-8246-4933A5107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97" y="1525008"/>
            <a:ext cx="5093294" cy="3223474"/>
          </a:xfrm>
          <a:prstGeom prst="rect">
            <a:avLst/>
          </a:prstGeom>
        </p:spPr>
      </p:pic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99E749DB-594E-421E-B86D-639D36773E02}"/>
              </a:ext>
            </a:extLst>
          </p:cNvPr>
          <p:cNvGrpSpPr/>
          <p:nvPr/>
        </p:nvGrpSpPr>
        <p:grpSpPr>
          <a:xfrm>
            <a:off x="6311174" y="1463117"/>
            <a:ext cx="4041627" cy="3003004"/>
            <a:chOff x="6064496" y="5213932"/>
            <a:chExt cx="4041627" cy="3003004"/>
          </a:xfrm>
        </p:grpSpPr>
        <p:pic>
          <p:nvPicPr>
            <p:cNvPr id="143" name="圖片 142" descr="一張含有 室內, 桌, 黃色, 坐 的圖片&#10;&#10;自動產生的描述">
              <a:extLst>
                <a:ext uri="{FF2B5EF4-FFF2-40B4-BE49-F238E27FC236}">
                  <a16:creationId xmlns:a16="http://schemas.microsoft.com/office/drawing/2014/main" id="{21D27243-2FE3-4413-8EFF-D63DC474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36" b="94379" l="10000" r="93438">
                          <a14:foregroundMark x1="89688" y1="38993" x2="93438" y2="38876"/>
                          <a14:foregroundMark x1="65000" y1="86066" x2="68281" y2="92506"/>
                          <a14:foregroundMark x1="68281" y1="92506" x2="72031" y2="94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32" y="5213932"/>
              <a:ext cx="1105402" cy="1475021"/>
            </a:xfrm>
            <a:prstGeom prst="rect">
              <a:avLst/>
            </a:prstGeom>
          </p:spPr>
        </p:pic>
        <p:pic>
          <p:nvPicPr>
            <p:cNvPr id="144" name="圖片 143" descr="一張含有 洋裝 的圖片&#10;&#10;自動產生的描述">
              <a:extLst>
                <a:ext uri="{FF2B5EF4-FFF2-40B4-BE49-F238E27FC236}">
                  <a16:creationId xmlns:a16="http://schemas.microsoft.com/office/drawing/2014/main" id="{42A797A6-5DAC-45F0-8045-254067A35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6895318" y="6775554"/>
              <a:ext cx="795842" cy="729472"/>
            </a:xfrm>
            <a:prstGeom prst="rect">
              <a:avLst/>
            </a:prstGeom>
          </p:spPr>
        </p:pic>
        <p:pic>
          <p:nvPicPr>
            <p:cNvPr id="146" name="圖片 145" descr="一張含有 洋裝 的圖片&#10;&#10;自動產生的描述">
              <a:extLst>
                <a:ext uri="{FF2B5EF4-FFF2-40B4-BE49-F238E27FC236}">
                  <a16:creationId xmlns:a16="http://schemas.microsoft.com/office/drawing/2014/main" id="{C3567992-0B04-4CA9-B5FC-7DAD110DE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482272" y="6037781"/>
              <a:ext cx="795842" cy="729472"/>
            </a:xfrm>
            <a:prstGeom prst="rect">
              <a:avLst/>
            </a:prstGeom>
          </p:spPr>
        </p:pic>
        <p:pic>
          <p:nvPicPr>
            <p:cNvPr id="147" name="圖片 146" descr="一張含有 洋裝 的圖片&#10;&#10;自動產生的描述">
              <a:extLst>
                <a:ext uri="{FF2B5EF4-FFF2-40B4-BE49-F238E27FC236}">
                  <a16:creationId xmlns:a16="http://schemas.microsoft.com/office/drawing/2014/main" id="{CD19099B-8407-4A3E-A592-836FE410AC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499529" y="6758138"/>
              <a:ext cx="795842" cy="729472"/>
            </a:xfrm>
            <a:prstGeom prst="rect">
              <a:avLst/>
            </a:prstGeom>
          </p:spPr>
        </p:pic>
        <p:pic>
          <p:nvPicPr>
            <p:cNvPr id="148" name="圖片 147">
              <a:extLst>
                <a:ext uri="{FF2B5EF4-FFF2-40B4-BE49-F238E27FC236}">
                  <a16:creationId xmlns:a16="http://schemas.microsoft.com/office/drawing/2014/main" id="{F52CB5DC-A941-4AC5-B25F-3C608C8DA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5317" y="7501875"/>
              <a:ext cx="793286" cy="712202"/>
            </a:xfrm>
            <a:prstGeom prst="rect">
              <a:avLst/>
            </a:prstGeom>
          </p:spPr>
        </p:pic>
        <p:pic>
          <p:nvPicPr>
            <p:cNvPr id="149" name="圖片 148" descr="一張含有 桌 的圖片&#10;&#10;自動產生的描述">
              <a:extLst>
                <a:ext uri="{FF2B5EF4-FFF2-40B4-BE49-F238E27FC236}">
                  <a16:creationId xmlns:a16="http://schemas.microsoft.com/office/drawing/2014/main" id="{C2035D12-C153-4261-AEC4-FF4CB1507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8686907" y="7517619"/>
              <a:ext cx="421085" cy="690609"/>
            </a:xfrm>
            <a:prstGeom prst="rect">
              <a:avLst/>
            </a:prstGeom>
          </p:spPr>
        </p:pic>
        <p:pic>
          <p:nvPicPr>
            <p:cNvPr id="150" name="圖片 149" descr="一張含有 洋裝 的圖片&#10;&#10;自動產生的描述">
              <a:extLst>
                <a:ext uri="{FF2B5EF4-FFF2-40B4-BE49-F238E27FC236}">
                  <a16:creationId xmlns:a16="http://schemas.microsoft.com/office/drawing/2014/main" id="{C1F36B79-366A-4130-9B52-DB771984E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6890751" y="6041933"/>
              <a:ext cx="795842" cy="729472"/>
            </a:xfrm>
            <a:prstGeom prst="rect">
              <a:avLst/>
            </a:prstGeom>
          </p:spPr>
        </p:pic>
        <p:pic>
          <p:nvPicPr>
            <p:cNvPr id="151" name="圖片 150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88D866B1-31DB-45E2-BB6B-7F80343EE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66885" y="6047070"/>
              <a:ext cx="826044" cy="729471"/>
            </a:xfrm>
            <a:prstGeom prst="rect">
              <a:avLst/>
            </a:prstGeom>
          </p:spPr>
        </p:pic>
        <p:pic>
          <p:nvPicPr>
            <p:cNvPr id="152" name="圖片 151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3F8AD198-36C1-4EDD-9A12-F871718BB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686028" y="6037376"/>
              <a:ext cx="826044" cy="729471"/>
            </a:xfrm>
            <a:prstGeom prst="rect">
              <a:avLst/>
            </a:prstGeom>
          </p:spPr>
        </p:pic>
        <p:pic>
          <p:nvPicPr>
            <p:cNvPr id="154" name="圖片 153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EE1C2DCC-06CB-452E-A5FA-2649941D7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280079" y="6757807"/>
              <a:ext cx="826044" cy="729471"/>
            </a:xfrm>
            <a:prstGeom prst="rect">
              <a:avLst/>
            </a:prstGeom>
          </p:spPr>
        </p:pic>
        <p:pic>
          <p:nvPicPr>
            <p:cNvPr id="155" name="圖片 154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C15DDA83-54F6-43B7-9403-62C9E4E99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279891" y="7487465"/>
              <a:ext cx="826044" cy="729471"/>
            </a:xfrm>
            <a:prstGeom prst="rect">
              <a:avLst/>
            </a:prstGeom>
          </p:spPr>
        </p:pic>
        <p:pic>
          <p:nvPicPr>
            <p:cNvPr id="157" name="圖片 156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2F05853A-4FA8-4C5B-849B-FCA50D8CD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703518" y="7483389"/>
              <a:ext cx="826044" cy="729471"/>
            </a:xfrm>
            <a:prstGeom prst="rect">
              <a:avLst/>
            </a:prstGeom>
          </p:spPr>
        </p:pic>
        <p:pic>
          <p:nvPicPr>
            <p:cNvPr id="160" name="圖片 159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71AF4E8A-49CE-4139-A447-BF9F23F72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79411" y="6775662"/>
              <a:ext cx="826044" cy="729471"/>
            </a:xfrm>
            <a:prstGeom prst="rect">
              <a:avLst/>
            </a:prstGeom>
          </p:spPr>
        </p:pic>
        <p:pic>
          <p:nvPicPr>
            <p:cNvPr id="161" name="圖片 160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81A7A8BB-D2AF-4E72-A1DF-EF64C57DA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64496" y="7480714"/>
              <a:ext cx="826044" cy="729471"/>
            </a:xfrm>
            <a:prstGeom prst="rect">
              <a:avLst/>
            </a:prstGeom>
          </p:spPr>
        </p:pic>
      </p:grp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BBABC4F9-E9E7-4AD5-9E33-14CE3084B0F9}"/>
              </a:ext>
            </a:extLst>
          </p:cNvPr>
          <p:cNvSpPr txBox="1"/>
          <p:nvPr/>
        </p:nvSpPr>
        <p:spPr>
          <a:xfrm>
            <a:off x="9194454" y="1833404"/>
            <a:ext cx="1166758" cy="3424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dirty="0">
                <a:highlight>
                  <a:srgbClr val="00FFFF"/>
                </a:highlight>
              </a:rPr>
              <a:t>免費遊戲  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8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71" name="圖片 170" descr="一張含有 窗戶, 建築物, 鏡 的圖片&#10;&#10;自動產生的描述">
            <a:extLst>
              <a:ext uri="{FF2B5EF4-FFF2-40B4-BE49-F238E27FC236}">
                <a16:creationId xmlns:a16="http://schemas.microsoft.com/office/drawing/2014/main" id="{B208A38D-CAC4-4595-AECB-DDDE853266D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374" y="3025546"/>
            <a:ext cx="795842" cy="714196"/>
          </a:xfrm>
          <a:prstGeom prst="rect">
            <a:avLst/>
          </a:prstGeom>
        </p:spPr>
      </p:pic>
      <p:pic>
        <p:nvPicPr>
          <p:cNvPr id="172" name="圖片 171" descr="一張含有 洋裝 的圖片&#10;&#10;自動產生的描述">
            <a:extLst>
              <a:ext uri="{FF2B5EF4-FFF2-40B4-BE49-F238E27FC236}">
                <a16:creationId xmlns:a16="http://schemas.microsoft.com/office/drawing/2014/main" id="{583A7B5A-C4CC-4DB9-9448-56145B5F3B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52099" r="34176" b="9175"/>
          <a:stretch/>
        </p:blipFill>
        <p:spPr>
          <a:xfrm>
            <a:off x="9554483" y="2266346"/>
            <a:ext cx="795842" cy="729472"/>
          </a:xfrm>
          <a:prstGeom prst="rect">
            <a:avLst/>
          </a:prstGeom>
        </p:spPr>
      </p:pic>
      <p:pic>
        <p:nvPicPr>
          <p:cNvPr id="174" name="圖片 173" descr="一張含有 建築物, 街道, 城市, 水 的圖片&#10;&#10;自動產生的描述">
            <a:extLst>
              <a:ext uri="{FF2B5EF4-FFF2-40B4-BE49-F238E27FC236}">
                <a16:creationId xmlns:a16="http://schemas.microsoft.com/office/drawing/2014/main" id="{FC114E71-F04C-41C7-B08E-4BC4956E4C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853" y="1516633"/>
            <a:ext cx="5093294" cy="3223474"/>
          </a:xfrm>
          <a:prstGeom prst="rect">
            <a:avLst/>
          </a:prstGeom>
        </p:spPr>
      </p:pic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68E85ED0-76EB-4346-A965-364D9FF24ABB}"/>
              </a:ext>
            </a:extLst>
          </p:cNvPr>
          <p:cNvGrpSpPr/>
          <p:nvPr/>
        </p:nvGrpSpPr>
        <p:grpSpPr>
          <a:xfrm>
            <a:off x="11873130" y="1454742"/>
            <a:ext cx="4041627" cy="3003004"/>
            <a:chOff x="6064496" y="5213932"/>
            <a:chExt cx="4041627" cy="3003004"/>
          </a:xfrm>
        </p:grpSpPr>
        <p:pic>
          <p:nvPicPr>
            <p:cNvPr id="176" name="圖片 175" descr="一張含有 室內, 桌, 黃色, 坐 的圖片&#10;&#10;自動產生的描述">
              <a:extLst>
                <a:ext uri="{FF2B5EF4-FFF2-40B4-BE49-F238E27FC236}">
                  <a16:creationId xmlns:a16="http://schemas.microsoft.com/office/drawing/2014/main" id="{66A9C53D-CEAB-4519-92A9-57A1B457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36" b="94379" l="10000" r="93438">
                          <a14:foregroundMark x1="89688" y1="38993" x2="93438" y2="38876"/>
                          <a14:foregroundMark x1="65000" y1="86066" x2="68281" y2="92506"/>
                          <a14:foregroundMark x1="68281" y1="92506" x2="72031" y2="94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32" y="5213932"/>
              <a:ext cx="1105402" cy="1475021"/>
            </a:xfrm>
            <a:prstGeom prst="rect">
              <a:avLst/>
            </a:prstGeom>
          </p:spPr>
        </p:pic>
        <p:pic>
          <p:nvPicPr>
            <p:cNvPr id="177" name="圖片 176" descr="一張含有 洋裝 的圖片&#10;&#10;自動產生的描述">
              <a:extLst>
                <a:ext uri="{FF2B5EF4-FFF2-40B4-BE49-F238E27FC236}">
                  <a16:creationId xmlns:a16="http://schemas.microsoft.com/office/drawing/2014/main" id="{2A5DACF7-B8F0-4131-A8F3-C30E8122E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6895318" y="6775554"/>
              <a:ext cx="795842" cy="729472"/>
            </a:xfrm>
            <a:prstGeom prst="rect">
              <a:avLst/>
            </a:prstGeom>
          </p:spPr>
        </p:pic>
        <p:pic>
          <p:nvPicPr>
            <p:cNvPr id="178" name="圖片 177" descr="一張含有 洋裝 的圖片&#10;&#10;自動產生的描述">
              <a:extLst>
                <a:ext uri="{FF2B5EF4-FFF2-40B4-BE49-F238E27FC236}">
                  <a16:creationId xmlns:a16="http://schemas.microsoft.com/office/drawing/2014/main" id="{91996560-698E-4964-B4BC-DA7D61885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482272" y="6037781"/>
              <a:ext cx="795842" cy="729472"/>
            </a:xfrm>
            <a:prstGeom prst="rect">
              <a:avLst/>
            </a:prstGeom>
          </p:spPr>
        </p:pic>
        <p:pic>
          <p:nvPicPr>
            <p:cNvPr id="179" name="圖片 178" descr="一張含有 洋裝 的圖片&#10;&#10;自動產生的描述">
              <a:extLst>
                <a:ext uri="{FF2B5EF4-FFF2-40B4-BE49-F238E27FC236}">
                  <a16:creationId xmlns:a16="http://schemas.microsoft.com/office/drawing/2014/main" id="{CA47529D-95DB-4B83-966B-9F7C5F386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499529" y="6758138"/>
              <a:ext cx="795842" cy="729472"/>
            </a:xfrm>
            <a:prstGeom prst="rect">
              <a:avLst/>
            </a:prstGeom>
          </p:spPr>
        </p:pic>
        <p:pic>
          <p:nvPicPr>
            <p:cNvPr id="180" name="圖片 179">
              <a:extLst>
                <a:ext uri="{FF2B5EF4-FFF2-40B4-BE49-F238E27FC236}">
                  <a16:creationId xmlns:a16="http://schemas.microsoft.com/office/drawing/2014/main" id="{B419160E-F1BE-4F54-9070-45138A33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5317" y="7501875"/>
              <a:ext cx="793286" cy="712202"/>
            </a:xfrm>
            <a:prstGeom prst="rect">
              <a:avLst/>
            </a:prstGeom>
          </p:spPr>
        </p:pic>
        <p:pic>
          <p:nvPicPr>
            <p:cNvPr id="181" name="圖片 180" descr="一張含有 桌 的圖片&#10;&#10;自動產生的描述">
              <a:extLst>
                <a:ext uri="{FF2B5EF4-FFF2-40B4-BE49-F238E27FC236}">
                  <a16:creationId xmlns:a16="http://schemas.microsoft.com/office/drawing/2014/main" id="{C99C4D83-6E6F-46D9-8EEC-F7FBC9F050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8686907" y="7517619"/>
              <a:ext cx="421085" cy="690609"/>
            </a:xfrm>
            <a:prstGeom prst="rect">
              <a:avLst/>
            </a:prstGeom>
          </p:spPr>
        </p:pic>
        <p:pic>
          <p:nvPicPr>
            <p:cNvPr id="182" name="圖片 181" descr="一張含有 洋裝 的圖片&#10;&#10;自動產生的描述">
              <a:extLst>
                <a:ext uri="{FF2B5EF4-FFF2-40B4-BE49-F238E27FC236}">
                  <a16:creationId xmlns:a16="http://schemas.microsoft.com/office/drawing/2014/main" id="{07775E70-FCC2-4E2A-9714-87C49CDBE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6890751" y="6041933"/>
              <a:ext cx="795842" cy="729472"/>
            </a:xfrm>
            <a:prstGeom prst="rect">
              <a:avLst/>
            </a:prstGeom>
          </p:spPr>
        </p:pic>
        <p:pic>
          <p:nvPicPr>
            <p:cNvPr id="183" name="圖片 182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27C98A90-7B4A-4319-92AC-5E1DC582C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66885" y="6047070"/>
              <a:ext cx="826044" cy="729471"/>
            </a:xfrm>
            <a:prstGeom prst="rect">
              <a:avLst/>
            </a:prstGeom>
          </p:spPr>
        </p:pic>
        <p:pic>
          <p:nvPicPr>
            <p:cNvPr id="184" name="圖片 183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F28D5F85-427F-4DD5-82D6-F375B43A7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686028" y="6037376"/>
              <a:ext cx="826044" cy="729471"/>
            </a:xfrm>
            <a:prstGeom prst="rect">
              <a:avLst/>
            </a:prstGeom>
          </p:spPr>
        </p:pic>
        <p:pic>
          <p:nvPicPr>
            <p:cNvPr id="185" name="圖片 184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7231D5DC-4ECB-49D5-82E4-FC0F86826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280079" y="6757807"/>
              <a:ext cx="826044" cy="729471"/>
            </a:xfrm>
            <a:prstGeom prst="rect">
              <a:avLst/>
            </a:prstGeom>
          </p:spPr>
        </p:pic>
        <p:pic>
          <p:nvPicPr>
            <p:cNvPr id="186" name="圖片 185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001A361A-D429-49F0-AF83-CA3F3BFC0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279891" y="7487465"/>
              <a:ext cx="826044" cy="729471"/>
            </a:xfrm>
            <a:prstGeom prst="rect">
              <a:avLst/>
            </a:prstGeom>
          </p:spPr>
        </p:pic>
        <p:pic>
          <p:nvPicPr>
            <p:cNvPr id="187" name="圖片 186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359035D1-AC23-4B9A-84C9-1A74C5575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703518" y="7483389"/>
              <a:ext cx="826044" cy="729471"/>
            </a:xfrm>
            <a:prstGeom prst="rect">
              <a:avLst/>
            </a:prstGeom>
          </p:spPr>
        </p:pic>
        <p:pic>
          <p:nvPicPr>
            <p:cNvPr id="188" name="圖片 187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85A7A81D-7301-469F-AB6F-1C98C4F0C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79411" y="6775662"/>
              <a:ext cx="826044" cy="729471"/>
            </a:xfrm>
            <a:prstGeom prst="rect">
              <a:avLst/>
            </a:prstGeom>
          </p:spPr>
        </p:pic>
        <p:pic>
          <p:nvPicPr>
            <p:cNvPr id="189" name="圖片 188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84BCAEB6-1CC5-42B6-8F6C-742ECA747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64496" y="7480714"/>
              <a:ext cx="826044" cy="729471"/>
            </a:xfrm>
            <a:prstGeom prst="rect">
              <a:avLst/>
            </a:prstGeom>
          </p:spPr>
        </p:pic>
      </p:grp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E665CDBA-B36F-4F8A-9E82-96955DC9401C}"/>
              </a:ext>
            </a:extLst>
          </p:cNvPr>
          <p:cNvSpPr txBox="1"/>
          <p:nvPr/>
        </p:nvSpPr>
        <p:spPr>
          <a:xfrm>
            <a:off x="14756410" y="1825029"/>
            <a:ext cx="1166758" cy="3424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dirty="0">
                <a:highlight>
                  <a:srgbClr val="00FFFF"/>
                </a:highlight>
              </a:rPr>
              <a:t>免費遊戲  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8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99" name="圖片 198" descr="一張含有 窗戶, 建築物, 鏡 的圖片&#10;&#10;自動產生的描述">
            <a:extLst>
              <a:ext uri="{FF2B5EF4-FFF2-40B4-BE49-F238E27FC236}">
                <a16:creationId xmlns:a16="http://schemas.microsoft.com/office/drawing/2014/main" id="{39F94CF9-AEF5-4666-810C-554488EB76B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330" y="3017171"/>
            <a:ext cx="795842" cy="714196"/>
          </a:xfrm>
          <a:prstGeom prst="rect">
            <a:avLst/>
          </a:prstGeom>
        </p:spPr>
      </p:pic>
      <p:pic>
        <p:nvPicPr>
          <p:cNvPr id="200" name="圖片 199" descr="一張含有 洋裝 的圖片&#10;&#10;自動產生的描述">
            <a:extLst>
              <a:ext uri="{FF2B5EF4-FFF2-40B4-BE49-F238E27FC236}">
                <a16:creationId xmlns:a16="http://schemas.microsoft.com/office/drawing/2014/main" id="{3E8C76B8-8717-487E-B6D8-2B190425F6A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52099" r="34176" b="9175"/>
          <a:stretch/>
        </p:blipFill>
        <p:spPr>
          <a:xfrm>
            <a:off x="15116439" y="2257971"/>
            <a:ext cx="795842" cy="729472"/>
          </a:xfrm>
          <a:prstGeom prst="rect">
            <a:avLst/>
          </a:prstGeom>
        </p:spPr>
      </p:pic>
      <p:pic>
        <p:nvPicPr>
          <p:cNvPr id="203" name="圖片 202" descr="一張含有 建築物, 街道, 城市, 水 的圖片&#10;&#10;自動產生的描述">
            <a:extLst>
              <a:ext uri="{FF2B5EF4-FFF2-40B4-BE49-F238E27FC236}">
                <a16:creationId xmlns:a16="http://schemas.microsoft.com/office/drawing/2014/main" id="{E2809A70-31DB-45FC-B2CE-960F6C1C9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087" y="5506314"/>
            <a:ext cx="5093294" cy="3223474"/>
          </a:xfrm>
          <a:prstGeom prst="rect">
            <a:avLst/>
          </a:prstGeom>
        </p:spPr>
      </p:pic>
      <p:grpSp>
        <p:nvGrpSpPr>
          <p:cNvPr id="204" name="群組 203">
            <a:extLst>
              <a:ext uri="{FF2B5EF4-FFF2-40B4-BE49-F238E27FC236}">
                <a16:creationId xmlns:a16="http://schemas.microsoft.com/office/drawing/2014/main" id="{9CD8D9E0-CD3F-43AD-B833-6519AD4C04D5}"/>
              </a:ext>
            </a:extLst>
          </p:cNvPr>
          <p:cNvGrpSpPr/>
          <p:nvPr/>
        </p:nvGrpSpPr>
        <p:grpSpPr>
          <a:xfrm>
            <a:off x="11821364" y="5444423"/>
            <a:ext cx="4041627" cy="3003004"/>
            <a:chOff x="6064496" y="5213932"/>
            <a:chExt cx="4041627" cy="3003004"/>
          </a:xfrm>
        </p:grpSpPr>
        <p:pic>
          <p:nvPicPr>
            <p:cNvPr id="205" name="圖片 204" descr="一張含有 室內, 桌, 黃色, 坐 的圖片&#10;&#10;自動產生的描述">
              <a:extLst>
                <a:ext uri="{FF2B5EF4-FFF2-40B4-BE49-F238E27FC236}">
                  <a16:creationId xmlns:a16="http://schemas.microsoft.com/office/drawing/2014/main" id="{E66DCE9F-31B4-4FF2-9319-3F966AAC9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36" b="94379" l="10000" r="93438">
                          <a14:foregroundMark x1="89688" y1="38993" x2="93438" y2="38876"/>
                          <a14:foregroundMark x1="65000" y1="86066" x2="68281" y2="92506"/>
                          <a14:foregroundMark x1="68281" y1="92506" x2="72031" y2="94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32" y="5213932"/>
              <a:ext cx="1105402" cy="1475021"/>
            </a:xfrm>
            <a:prstGeom prst="rect">
              <a:avLst/>
            </a:prstGeom>
          </p:spPr>
        </p:pic>
        <p:pic>
          <p:nvPicPr>
            <p:cNvPr id="206" name="圖片 205" descr="一張含有 洋裝 的圖片&#10;&#10;自動產生的描述">
              <a:extLst>
                <a:ext uri="{FF2B5EF4-FFF2-40B4-BE49-F238E27FC236}">
                  <a16:creationId xmlns:a16="http://schemas.microsoft.com/office/drawing/2014/main" id="{5DE8F582-BD9B-4480-9F92-08D65EE3A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6895318" y="6775554"/>
              <a:ext cx="795842" cy="729472"/>
            </a:xfrm>
            <a:prstGeom prst="rect">
              <a:avLst/>
            </a:prstGeom>
          </p:spPr>
        </p:pic>
        <p:pic>
          <p:nvPicPr>
            <p:cNvPr id="207" name="圖片 206" descr="一張含有 洋裝 的圖片&#10;&#10;自動產生的描述">
              <a:extLst>
                <a:ext uri="{FF2B5EF4-FFF2-40B4-BE49-F238E27FC236}">
                  <a16:creationId xmlns:a16="http://schemas.microsoft.com/office/drawing/2014/main" id="{9108DFA4-6A5C-4076-8B95-D08FE0349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482272" y="6037781"/>
              <a:ext cx="795842" cy="729472"/>
            </a:xfrm>
            <a:prstGeom prst="rect">
              <a:avLst/>
            </a:prstGeom>
          </p:spPr>
        </p:pic>
        <p:pic>
          <p:nvPicPr>
            <p:cNvPr id="208" name="圖片 207" descr="一張含有 洋裝 的圖片&#10;&#10;自動產生的描述">
              <a:extLst>
                <a:ext uri="{FF2B5EF4-FFF2-40B4-BE49-F238E27FC236}">
                  <a16:creationId xmlns:a16="http://schemas.microsoft.com/office/drawing/2014/main" id="{044D0EA0-5A53-4477-AC30-88DC10CF3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499529" y="6758138"/>
              <a:ext cx="795842" cy="729472"/>
            </a:xfrm>
            <a:prstGeom prst="rect">
              <a:avLst/>
            </a:prstGeom>
          </p:spPr>
        </p:pic>
        <p:pic>
          <p:nvPicPr>
            <p:cNvPr id="209" name="圖片 208">
              <a:extLst>
                <a:ext uri="{FF2B5EF4-FFF2-40B4-BE49-F238E27FC236}">
                  <a16:creationId xmlns:a16="http://schemas.microsoft.com/office/drawing/2014/main" id="{7F1F24B4-9C58-4A9A-B71D-F32CA2080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5317" y="7501875"/>
              <a:ext cx="793286" cy="712202"/>
            </a:xfrm>
            <a:prstGeom prst="rect">
              <a:avLst/>
            </a:prstGeom>
          </p:spPr>
        </p:pic>
        <p:pic>
          <p:nvPicPr>
            <p:cNvPr id="210" name="圖片 209" descr="一張含有 桌 的圖片&#10;&#10;自動產生的描述">
              <a:extLst>
                <a:ext uri="{FF2B5EF4-FFF2-40B4-BE49-F238E27FC236}">
                  <a16:creationId xmlns:a16="http://schemas.microsoft.com/office/drawing/2014/main" id="{5AC50758-3089-4152-9AD2-CECF378D1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8686907" y="7517619"/>
              <a:ext cx="421085" cy="690609"/>
            </a:xfrm>
            <a:prstGeom prst="rect">
              <a:avLst/>
            </a:prstGeom>
          </p:spPr>
        </p:pic>
        <p:pic>
          <p:nvPicPr>
            <p:cNvPr id="211" name="圖片 210" descr="一張含有 洋裝 的圖片&#10;&#10;自動產生的描述">
              <a:extLst>
                <a:ext uri="{FF2B5EF4-FFF2-40B4-BE49-F238E27FC236}">
                  <a16:creationId xmlns:a16="http://schemas.microsoft.com/office/drawing/2014/main" id="{4F5AFE83-FAFB-4074-B31F-C59043B7F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6890751" y="6041933"/>
              <a:ext cx="795842" cy="729472"/>
            </a:xfrm>
            <a:prstGeom prst="rect">
              <a:avLst/>
            </a:prstGeom>
          </p:spPr>
        </p:pic>
        <p:pic>
          <p:nvPicPr>
            <p:cNvPr id="212" name="圖片 211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012D7440-93D3-4FF8-93C7-AE92D8E6C5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66885" y="6047070"/>
              <a:ext cx="826044" cy="729471"/>
            </a:xfrm>
            <a:prstGeom prst="rect">
              <a:avLst/>
            </a:prstGeom>
          </p:spPr>
        </p:pic>
        <p:pic>
          <p:nvPicPr>
            <p:cNvPr id="213" name="圖片 212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F107625C-E4D7-4D64-ABF9-669180A343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686028" y="6037376"/>
              <a:ext cx="826044" cy="729471"/>
            </a:xfrm>
            <a:prstGeom prst="rect">
              <a:avLst/>
            </a:prstGeom>
          </p:spPr>
        </p:pic>
        <p:pic>
          <p:nvPicPr>
            <p:cNvPr id="214" name="圖片 213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B08B0E2F-C93E-4EA3-9BAB-367804068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280079" y="6757807"/>
              <a:ext cx="826044" cy="729471"/>
            </a:xfrm>
            <a:prstGeom prst="rect">
              <a:avLst/>
            </a:prstGeom>
          </p:spPr>
        </p:pic>
        <p:pic>
          <p:nvPicPr>
            <p:cNvPr id="215" name="圖片 214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D993AB2F-8D65-4EF6-839E-D3157B5B6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279891" y="7487465"/>
              <a:ext cx="826044" cy="729471"/>
            </a:xfrm>
            <a:prstGeom prst="rect">
              <a:avLst/>
            </a:prstGeom>
          </p:spPr>
        </p:pic>
        <p:pic>
          <p:nvPicPr>
            <p:cNvPr id="216" name="圖片 215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3805695E-637B-488B-BC5D-942904FD7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703518" y="7483389"/>
              <a:ext cx="826044" cy="729471"/>
            </a:xfrm>
            <a:prstGeom prst="rect">
              <a:avLst/>
            </a:prstGeom>
          </p:spPr>
        </p:pic>
        <p:pic>
          <p:nvPicPr>
            <p:cNvPr id="217" name="圖片 216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1199703A-C012-4E89-9348-F523A636B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79411" y="6775662"/>
              <a:ext cx="826044" cy="729471"/>
            </a:xfrm>
            <a:prstGeom prst="rect">
              <a:avLst/>
            </a:prstGeom>
          </p:spPr>
        </p:pic>
        <p:pic>
          <p:nvPicPr>
            <p:cNvPr id="218" name="圖片 217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9DFDDA4B-6E13-4944-9A5D-E6040AFD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64496" y="7480714"/>
              <a:ext cx="826044" cy="729471"/>
            </a:xfrm>
            <a:prstGeom prst="rect">
              <a:avLst/>
            </a:prstGeom>
          </p:spPr>
        </p:pic>
      </p:grpSp>
      <p:sp>
        <p:nvSpPr>
          <p:cNvPr id="258" name="文字方塊 257">
            <a:extLst>
              <a:ext uri="{FF2B5EF4-FFF2-40B4-BE49-F238E27FC236}">
                <a16:creationId xmlns:a16="http://schemas.microsoft.com/office/drawing/2014/main" id="{78319005-9B86-45FD-8314-999CEEF3D6C8}"/>
              </a:ext>
            </a:extLst>
          </p:cNvPr>
          <p:cNvSpPr txBox="1"/>
          <p:nvPr/>
        </p:nvSpPr>
        <p:spPr>
          <a:xfrm>
            <a:off x="14704644" y="5814710"/>
            <a:ext cx="1166758" cy="3424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dirty="0">
                <a:highlight>
                  <a:srgbClr val="00FFFF"/>
                </a:highlight>
              </a:rPr>
              <a:t>免費遊戲  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8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68" name="圖片 267" descr="一張含有 窗戶, 建築物, 鏡 的圖片&#10;&#10;自動產生的描述">
            <a:extLst>
              <a:ext uri="{FF2B5EF4-FFF2-40B4-BE49-F238E27FC236}">
                <a16:creationId xmlns:a16="http://schemas.microsoft.com/office/drawing/2014/main" id="{41F5B955-540D-4C01-BD8F-02935149EBC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564" y="7006852"/>
            <a:ext cx="795842" cy="714196"/>
          </a:xfrm>
          <a:prstGeom prst="rect">
            <a:avLst/>
          </a:prstGeom>
        </p:spPr>
      </p:pic>
      <p:pic>
        <p:nvPicPr>
          <p:cNvPr id="269" name="圖片 268" descr="一張含有 洋裝 的圖片&#10;&#10;自動產生的描述">
            <a:extLst>
              <a:ext uri="{FF2B5EF4-FFF2-40B4-BE49-F238E27FC236}">
                <a16:creationId xmlns:a16="http://schemas.microsoft.com/office/drawing/2014/main" id="{5D7300EF-E38E-49B1-9213-71BA3E27898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52099" r="34176" b="9175"/>
          <a:stretch/>
        </p:blipFill>
        <p:spPr>
          <a:xfrm>
            <a:off x="15064673" y="6247652"/>
            <a:ext cx="795842" cy="729472"/>
          </a:xfrm>
          <a:prstGeom prst="rect">
            <a:avLst/>
          </a:prstGeom>
        </p:spPr>
      </p:pic>
      <p:sp>
        <p:nvSpPr>
          <p:cNvPr id="275" name="箭號: 向右 274">
            <a:extLst>
              <a:ext uri="{FF2B5EF4-FFF2-40B4-BE49-F238E27FC236}">
                <a16:creationId xmlns:a16="http://schemas.microsoft.com/office/drawing/2014/main" id="{6E486DD9-60C2-4C84-828E-6B0521CE6921}"/>
              </a:ext>
            </a:extLst>
          </p:cNvPr>
          <p:cNvSpPr/>
          <p:nvPr/>
        </p:nvSpPr>
        <p:spPr>
          <a:xfrm>
            <a:off x="10784785" y="3161866"/>
            <a:ext cx="304258" cy="403957"/>
          </a:xfrm>
          <a:prstGeom prst="rightArrow">
            <a:avLst/>
          </a:prstGeom>
          <a:blipFill rotWithShape="1">
            <a:blip r:embed="rId1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0" name="文字方塊 299">
            <a:extLst>
              <a:ext uri="{FF2B5EF4-FFF2-40B4-BE49-F238E27FC236}">
                <a16:creationId xmlns:a16="http://schemas.microsoft.com/office/drawing/2014/main" id="{20D3A623-44BB-45FB-A4A2-D917A9A175EC}"/>
              </a:ext>
            </a:extLst>
          </p:cNvPr>
          <p:cNvSpPr txBox="1"/>
          <p:nvPr/>
        </p:nvSpPr>
        <p:spPr>
          <a:xfrm>
            <a:off x="9140603" y="5818899"/>
            <a:ext cx="1166758" cy="3424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dirty="0">
                <a:highlight>
                  <a:srgbClr val="00FFFF"/>
                </a:highlight>
              </a:rPr>
              <a:t>免費遊戲  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8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F87965E-42E6-4315-9424-C69FEDDB86A3}"/>
              </a:ext>
            </a:extLst>
          </p:cNvPr>
          <p:cNvGrpSpPr/>
          <p:nvPr/>
        </p:nvGrpSpPr>
        <p:grpSpPr>
          <a:xfrm>
            <a:off x="6257323" y="6251841"/>
            <a:ext cx="4041627" cy="2199775"/>
            <a:chOff x="6257323" y="6251841"/>
            <a:chExt cx="4041627" cy="2199775"/>
          </a:xfrm>
        </p:grpSpPr>
        <p:pic>
          <p:nvPicPr>
            <p:cNvPr id="279" name="圖片 278" descr="一張含有 洋裝 的圖片&#10;&#10;自動產生的描述">
              <a:extLst>
                <a:ext uri="{FF2B5EF4-FFF2-40B4-BE49-F238E27FC236}">
                  <a16:creationId xmlns:a16="http://schemas.microsoft.com/office/drawing/2014/main" id="{91FDE9AF-2E34-48C6-B3AE-072EC9897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7088145" y="7010234"/>
              <a:ext cx="795842" cy="729472"/>
            </a:xfrm>
            <a:prstGeom prst="rect">
              <a:avLst/>
            </a:prstGeom>
          </p:spPr>
        </p:pic>
        <p:pic>
          <p:nvPicPr>
            <p:cNvPr id="280" name="圖片 279" descr="一張含有 洋裝 的圖片&#10;&#10;自動產生的描述">
              <a:extLst>
                <a:ext uri="{FF2B5EF4-FFF2-40B4-BE49-F238E27FC236}">
                  <a16:creationId xmlns:a16="http://schemas.microsoft.com/office/drawing/2014/main" id="{3C1D3853-989D-43E9-813D-26BF56254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675099" y="6272461"/>
              <a:ext cx="795842" cy="729472"/>
            </a:xfrm>
            <a:prstGeom prst="rect">
              <a:avLst/>
            </a:prstGeom>
          </p:spPr>
        </p:pic>
        <p:pic>
          <p:nvPicPr>
            <p:cNvPr id="281" name="圖片 280" descr="一張含有 洋裝 的圖片&#10;&#10;自動產生的描述">
              <a:extLst>
                <a:ext uri="{FF2B5EF4-FFF2-40B4-BE49-F238E27FC236}">
                  <a16:creationId xmlns:a16="http://schemas.microsoft.com/office/drawing/2014/main" id="{2EE18E98-54F8-48BA-9B3D-F469D0A35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692356" y="6992818"/>
              <a:ext cx="795842" cy="729472"/>
            </a:xfrm>
            <a:prstGeom prst="rect">
              <a:avLst/>
            </a:prstGeom>
          </p:spPr>
        </p:pic>
        <p:pic>
          <p:nvPicPr>
            <p:cNvPr id="282" name="圖片 281">
              <a:extLst>
                <a:ext uri="{FF2B5EF4-FFF2-40B4-BE49-F238E27FC236}">
                  <a16:creationId xmlns:a16="http://schemas.microsoft.com/office/drawing/2014/main" id="{85F196F4-0D32-4BA8-BEB7-749B698E5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144" y="7736555"/>
              <a:ext cx="793286" cy="712202"/>
            </a:xfrm>
            <a:prstGeom prst="rect">
              <a:avLst/>
            </a:prstGeom>
          </p:spPr>
        </p:pic>
        <p:pic>
          <p:nvPicPr>
            <p:cNvPr id="283" name="圖片 282" descr="一張含有 桌 的圖片&#10;&#10;自動產生的描述">
              <a:extLst>
                <a:ext uri="{FF2B5EF4-FFF2-40B4-BE49-F238E27FC236}">
                  <a16:creationId xmlns:a16="http://schemas.microsoft.com/office/drawing/2014/main" id="{D4B1DA2C-D1EE-4D43-801B-D9176E177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8879734" y="7752299"/>
              <a:ext cx="421085" cy="690609"/>
            </a:xfrm>
            <a:prstGeom prst="rect">
              <a:avLst/>
            </a:prstGeom>
          </p:spPr>
        </p:pic>
        <p:pic>
          <p:nvPicPr>
            <p:cNvPr id="284" name="圖片 283" descr="一張含有 洋裝 的圖片&#10;&#10;自動產生的描述">
              <a:extLst>
                <a:ext uri="{FF2B5EF4-FFF2-40B4-BE49-F238E27FC236}">
                  <a16:creationId xmlns:a16="http://schemas.microsoft.com/office/drawing/2014/main" id="{EA63714B-E489-4E85-9E44-666ECAD7B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7083578" y="6276613"/>
              <a:ext cx="795842" cy="729472"/>
            </a:xfrm>
            <a:prstGeom prst="rect">
              <a:avLst/>
            </a:prstGeom>
          </p:spPr>
        </p:pic>
        <p:pic>
          <p:nvPicPr>
            <p:cNvPr id="285" name="圖片 284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306C2535-9D51-45CA-B15A-385DEDFB6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259712" y="6281750"/>
              <a:ext cx="826044" cy="729471"/>
            </a:xfrm>
            <a:prstGeom prst="rect">
              <a:avLst/>
            </a:prstGeom>
          </p:spPr>
        </p:pic>
        <p:pic>
          <p:nvPicPr>
            <p:cNvPr id="286" name="圖片 285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FBEBCA78-A727-4FF9-8282-D64C934D9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878855" y="6272056"/>
              <a:ext cx="826044" cy="729471"/>
            </a:xfrm>
            <a:prstGeom prst="rect">
              <a:avLst/>
            </a:prstGeom>
          </p:spPr>
        </p:pic>
        <p:pic>
          <p:nvPicPr>
            <p:cNvPr id="287" name="圖片 286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73482A25-BA3D-4A5A-BC12-53FCE4E11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472906" y="6992487"/>
              <a:ext cx="826044" cy="729471"/>
            </a:xfrm>
            <a:prstGeom prst="rect">
              <a:avLst/>
            </a:prstGeom>
          </p:spPr>
        </p:pic>
        <p:pic>
          <p:nvPicPr>
            <p:cNvPr id="288" name="圖片 287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AB92ABED-9052-46F7-B650-EF6978594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472718" y="7722145"/>
              <a:ext cx="826044" cy="729471"/>
            </a:xfrm>
            <a:prstGeom prst="rect">
              <a:avLst/>
            </a:prstGeom>
          </p:spPr>
        </p:pic>
        <p:pic>
          <p:nvPicPr>
            <p:cNvPr id="289" name="圖片 288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76FD451D-81DE-442C-B48A-48EEEE77B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896345" y="7718069"/>
              <a:ext cx="826044" cy="729471"/>
            </a:xfrm>
            <a:prstGeom prst="rect">
              <a:avLst/>
            </a:prstGeom>
          </p:spPr>
        </p:pic>
        <p:pic>
          <p:nvPicPr>
            <p:cNvPr id="290" name="圖片 289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0EFF77E6-1279-4161-A971-53C28BE33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272238" y="7010342"/>
              <a:ext cx="826044" cy="729471"/>
            </a:xfrm>
            <a:prstGeom prst="rect">
              <a:avLst/>
            </a:prstGeom>
          </p:spPr>
        </p:pic>
        <p:pic>
          <p:nvPicPr>
            <p:cNvPr id="291" name="圖片 290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0687529E-E456-4047-A814-6CAB101DE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257323" y="7715394"/>
              <a:ext cx="826044" cy="729471"/>
            </a:xfrm>
            <a:prstGeom prst="rect">
              <a:avLst/>
            </a:prstGeom>
          </p:spPr>
        </p:pic>
        <p:pic>
          <p:nvPicPr>
            <p:cNvPr id="301" name="圖片 300" descr="一張含有 窗戶, 建築物, 鏡 的圖片&#10;&#10;自動產生的描述">
              <a:extLst>
                <a:ext uri="{FF2B5EF4-FFF2-40B4-BE49-F238E27FC236}">
                  <a16:creationId xmlns:a16="http://schemas.microsoft.com/office/drawing/2014/main" id="{F2FDC433-5525-489F-B80E-B36CAFAFA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523" y="7011041"/>
              <a:ext cx="795842" cy="714196"/>
            </a:xfrm>
            <a:prstGeom prst="rect">
              <a:avLst/>
            </a:prstGeom>
          </p:spPr>
        </p:pic>
        <p:pic>
          <p:nvPicPr>
            <p:cNvPr id="302" name="圖片 301" descr="一張含有 洋裝 的圖片&#10;&#10;自動產生的描述">
              <a:extLst>
                <a:ext uri="{FF2B5EF4-FFF2-40B4-BE49-F238E27FC236}">
                  <a16:creationId xmlns:a16="http://schemas.microsoft.com/office/drawing/2014/main" id="{1FA48A12-E0A2-42D4-8276-98CEA468B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9500632" y="6251841"/>
              <a:ext cx="795842" cy="729472"/>
            </a:xfrm>
            <a:prstGeom prst="rect">
              <a:avLst/>
            </a:prstGeom>
          </p:spPr>
        </p:pic>
      </p:grpSp>
      <p:sp>
        <p:nvSpPr>
          <p:cNvPr id="306" name="箭號: 向右 305">
            <a:extLst>
              <a:ext uri="{FF2B5EF4-FFF2-40B4-BE49-F238E27FC236}">
                <a16:creationId xmlns:a16="http://schemas.microsoft.com/office/drawing/2014/main" id="{CCAAEE3E-A023-4A11-A844-492BB4C52FE2}"/>
              </a:ext>
            </a:extLst>
          </p:cNvPr>
          <p:cNvSpPr/>
          <p:nvPr/>
        </p:nvSpPr>
        <p:spPr>
          <a:xfrm rot="5400000">
            <a:off x="13637526" y="5075642"/>
            <a:ext cx="304258" cy="403957"/>
          </a:xfrm>
          <a:prstGeom prst="rightArrow">
            <a:avLst/>
          </a:prstGeom>
          <a:blipFill rotWithShape="1">
            <a:blip r:embed="rId1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08" name="群組 307">
            <a:extLst>
              <a:ext uri="{FF2B5EF4-FFF2-40B4-BE49-F238E27FC236}">
                <a16:creationId xmlns:a16="http://schemas.microsoft.com/office/drawing/2014/main" id="{9EB16236-157F-4E80-81B4-A2BBF60D44B2}"/>
              </a:ext>
            </a:extLst>
          </p:cNvPr>
          <p:cNvGrpSpPr/>
          <p:nvPr/>
        </p:nvGrpSpPr>
        <p:grpSpPr>
          <a:xfrm>
            <a:off x="826525" y="5447170"/>
            <a:ext cx="4041627" cy="3003004"/>
            <a:chOff x="6064496" y="5213932"/>
            <a:chExt cx="4041627" cy="3003004"/>
          </a:xfrm>
        </p:grpSpPr>
        <p:pic>
          <p:nvPicPr>
            <p:cNvPr id="309" name="圖片 308" descr="一張含有 室內, 桌, 黃色, 坐 的圖片&#10;&#10;自動產生的描述">
              <a:extLst>
                <a:ext uri="{FF2B5EF4-FFF2-40B4-BE49-F238E27FC236}">
                  <a16:creationId xmlns:a16="http://schemas.microsoft.com/office/drawing/2014/main" id="{99D660C5-CA06-4F8F-A062-5956AAD1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36" b="94379" l="10000" r="93438">
                          <a14:foregroundMark x1="89688" y1="38993" x2="93438" y2="38876"/>
                          <a14:foregroundMark x1="65000" y1="86066" x2="68281" y2="92506"/>
                          <a14:foregroundMark x1="68281" y1="92506" x2="72031" y2="94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32" y="5213932"/>
              <a:ext cx="1105402" cy="1475021"/>
            </a:xfrm>
            <a:prstGeom prst="rect">
              <a:avLst/>
            </a:prstGeom>
          </p:spPr>
        </p:pic>
        <p:pic>
          <p:nvPicPr>
            <p:cNvPr id="310" name="圖片 309" descr="一張含有 洋裝 的圖片&#10;&#10;自動產生的描述">
              <a:extLst>
                <a:ext uri="{FF2B5EF4-FFF2-40B4-BE49-F238E27FC236}">
                  <a16:creationId xmlns:a16="http://schemas.microsoft.com/office/drawing/2014/main" id="{A10D5259-5583-4A12-972C-48C2BA2BD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6895318" y="6775554"/>
              <a:ext cx="795842" cy="729472"/>
            </a:xfrm>
            <a:prstGeom prst="rect">
              <a:avLst/>
            </a:prstGeom>
          </p:spPr>
        </p:pic>
        <p:pic>
          <p:nvPicPr>
            <p:cNvPr id="311" name="圖片 310" descr="一張含有 洋裝 的圖片&#10;&#10;自動產生的描述">
              <a:extLst>
                <a:ext uri="{FF2B5EF4-FFF2-40B4-BE49-F238E27FC236}">
                  <a16:creationId xmlns:a16="http://schemas.microsoft.com/office/drawing/2014/main" id="{D3B7E7A1-AFDA-4278-9672-DB20D2A24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482272" y="6037781"/>
              <a:ext cx="795842" cy="729472"/>
            </a:xfrm>
            <a:prstGeom prst="rect">
              <a:avLst/>
            </a:prstGeom>
          </p:spPr>
        </p:pic>
        <p:pic>
          <p:nvPicPr>
            <p:cNvPr id="312" name="圖片 311" descr="一張含有 洋裝 的圖片&#10;&#10;自動產生的描述">
              <a:extLst>
                <a:ext uri="{FF2B5EF4-FFF2-40B4-BE49-F238E27FC236}">
                  <a16:creationId xmlns:a16="http://schemas.microsoft.com/office/drawing/2014/main" id="{2C843D85-980B-4885-978F-25DE79898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8499529" y="6758138"/>
              <a:ext cx="795842" cy="729472"/>
            </a:xfrm>
            <a:prstGeom prst="rect">
              <a:avLst/>
            </a:prstGeom>
          </p:spPr>
        </p:pic>
        <p:pic>
          <p:nvPicPr>
            <p:cNvPr id="313" name="圖片 312">
              <a:extLst>
                <a:ext uri="{FF2B5EF4-FFF2-40B4-BE49-F238E27FC236}">
                  <a16:creationId xmlns:a16="http://schemas.microsoft.com/office/drawing/2014/main" id="{4EB0CE01-5D56-4FD1-99FD-BEA967C1E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5317" y="7501875"/>
              <a:ext cx="793286" cy="712202"/>
            </a:xfrm>
            <a:prstGeom prst="rect">
              <a:avLst/>
            </a:prstGeom>
          </p:spPr>
        </p:pic>
        <p:pic>
          <p:nvPicPr>
            <p:cNvPr id="314" name="圖片 313" descr="一張含有 桌 的圖片&#10;&#10;自動產生的描述">
              <a:extLst>
                <a:ext uri="{FF2B5EF4-FFF2-40B4-BE49-F238E27FC236}">
                  <a16:creationId xmlns:a16="http://schemas.microsoft.com/office/drawing/2014/main" id="{C5452D4C-39AB-4059-8EB0-0BB04B3F6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2" r="24505"/>
            <a:stretch/>
          </p:blipFill>
          <p:spPr>
            <a:xfrm>
              <a:off x="8686907" y="7517619"/>
              <a:ext cx="421085" cy="690609"/>
            </a:xfrm>
            <a:prstGeom prst="rect">
              <a:avLst/>
            </a:prstGeom>
          </p:spPr>
        </p:pic>
        <p:pic>
          <p:nvPicPr>
            <p:cNvPr id="315" name="圖片 314" descr="一張含有 洋裝 的圖片&#10;&#10;自動產生的描述">
              <a:extLst>
                <a:ext uri="{FF2B5EF4-FFF2-40B4-BE49-F238E27FC236}">
                  <a16:creationId xmlns:a16="http://schemas.microsoft.com/office/drawing/2014/main" id="{8231E69D-E268-44E1-97E3-93483C4AB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76" t="52099" r="34176" b="9175"/>
            <a:stretch/>
          </p:blipFill>
          <p:spPr>
            <a:xfrm>
              <a:off x="6890751" y="6041933"/>
              <a:ext cx="795842" cy="729472"/>
            </a:xfrm>
            <a:prstGeom prst="rect">
              <a:avLst/>
            </a:prstGeom>
          </p:spPr>
        </p:pic>
        <p:pic>
          <p:nvPicPr>
            <p:cNvPr id="316" name="圖片 315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806A6C3A-AC78-4139-841D-CA793BB82E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66885" y="6047070"/>
              <a:ext cx="826044" cy="729471"/>
            </a:xfrm>
            <a:prstGeom prst="rect">
              <a:avLst/>
            </a:prstGeom>
          </p:spPr>
        </p:pic>
        <p:pic>
          <p:nvPicPr>
            <p:cNvPr id="317" name="圖片 316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F6F98D34-6339-4BFA-8408-765D055C1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686028" y="6037376"/>
              <a:ext cx="826044" cy="729471"/>
            </a:xfrm>
            <a:prstGeom prst="rect">
              <a:avLst/>
            </a:prstGeom>
          </p:spPr>
        </p:pic>
        <p:pic>
          <p:nvPicPr>
            <p:cNvPr id="318" name="圖片 317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0D4246B6-E39F-45D6-A693-8A781ECA6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280079" y="6757807"/>
              <a:ext cx="826044" cy="729471"/>
            </a:xfrm>
            <a:prstGeom prst="rect">
              <a:avLst/>
            </a:prstGeom>
          </p:spPr>
        </p:pic>
        <p:pic>
          <p:nvPicPr>
            <p:cNvPr id="319" name="圖片 318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DFCACAFA-04C9-4917-9152-D9764D717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9279891" y="7487465"/>
              <a:ext cx="826044" cy="729471"/>
            </a:xfrm>
            <a:prstGeom prst="rect">
              <a:avLst/>
            </a:prstGeom>
          </p:spPr>
        </p:pic>
        <p:pic>
          <p:nvPicPr>
            <p:cNvPr id="320" name="圖片 319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0E3FB3F8-81A3-4090-A791-9AB654F85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7703518" y="7483389"/>
              <a:ext cx="826044" cy="729471"/>
            </a:xfrm>
            <a:prstGeom prst="rect">
              <a:avLst/>
            </a:prstGeom>
          </p:spPr>
        </p:pic>
        <p:pic>
          <p:nvPicPr>
            <p:cNvPr id="321" name="圖片 320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C796B00C-FE8F-466B-B761-CB38953AA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79411" y="6775662"/>
              <a:ext cx="826044" cy="729471"/>
            </a:xfrm>
            <a:prstGeom prst="rect">
              <a:avLst/>
            </a:prstGeom>
          </p:spPr>
        </p:pic>
        <p:pic>
          <p:nvPicPr>
            <p:cNvPr id="322" name="圖片 321" descr="一張含有 桌, 室內, 坐, 花 的圖片&#10;&#10;自動產生的描述">
              <a:extLst>
                <a:ext uri="{FF2B5EF4-FFF2-40B4-BE49-F238E27FC236}">
                  <a16:creationId xmlns:a16="http://schemas.microsoft.com/office/drawing/2014/main" id="{BEAFF4BA-6AC1-422A-B675-B2D1A6DD0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0" r="9781"/>
            <a:stretch/>
          </p:blipFill>
          <p:spPr>
            <a:xfrm>
              <a:off x="6064496" y="7480714"/>
              <a:ext cx="826044" cy="729471"/>
            </a:xfrm>
            <a:prstGeom prst="rect">
              <a:avLst/>
            </a:prstGeom>
          </p:spPr>
        </p:pic>
      </p:grpSp>
      <p:sp>
        <p:nvSpPr>
          <p:cNvPr id="332" name="文字方塊 331">
            <a:extLst>
              <a:ext uri="{FF2B5EF4-FFF2-40B4-BE49-F238E27FC236}">
                <a16:creationId xmlns:a16="http://schemas.microsoft.com/office/drawing/2014/main" id="{8F536CCC-E158-41C2-8997-01B910F0699B}"/>
              </a:ext>
            </a:extLst>
          </p:cNvPr>
          <p:cNvSpPr txBox="1"/>
          <p:nvPr/>
        </p:nvSpPr>
        <p:spPr>
          <a:xfrm>
            <a:off x="3709805" y="5817457"/>
            <a:ext cx="1166758" cy="3424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1600" dirty="0">
                <a:highlight>
                  <a:srgbClr val="00FFFF"/>
                </a:highlight>
              </a:rPr>
              <a:t>免費遊戲  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FF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8</a:t>
            </a:r>
            <a:endParaRPr kumimoji="0" lang="zh-TW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00FFFF"/>
              </a:highligh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33" name="圖片 332" descr="一張含有 窗戶, 建築物, 鏡 的圖片&#10;&#10;自動產生的描述">
            <a:extLst>
              <a:ext uri="{FF2B5EF4-FFF2-40B4-BE49-F238E27FC236}">
                <a16:creationId xmlns:a16="http://schemas.microsoft.com/office/drawing/2014/main" id="{C421EF01-DEDA-47F6-BE06-F3767CCA58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25" y="7009599"/>
            <a:ext cx="795842" cy="714196"/>
          </a:xfrm>
          <a:prstGeom prst="rect">
            <a:avLst/>
          </a:prstGeom>
        </p:spPr>
      </p:pic>
      <p:pic>
        <p:nvPicPr>
          <p:cNvPr id="334" name="圖片 333" descr="一張含有 洋裝 的圖片&#10;&#10;自動產生的描述">
            <a:extLst>
              <a:ext uri="{FF2B5EF4-FFF2-40B4-BE49-F238E27FC236}">
                <a16:creationId xmlns:a16="http://schemas.microsoft.com/office/drawing/2014/main" id="{5A91C5D1-7983-4D46-B3F5-0657CC8182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6" t="52099" r="34176" b="9175"/>
          <a:stretch/>
        </p:blipFill>
        <p:spPr>
          <a:xfrm>
            <a:off x="4069834" y="6250399"/>
            <a:ext cx="795842" cy="729472"/>
          </a:xfrm>
          <a:prstGeom prst="rect">
            <a:avLst/>
          </a:prstGeom>
        </p:spPr>
      </p:pic>
      <p:sp>
        <p:nvSpPr>
          <p:cNvPr id="338" name="箭號: 向右 337">
            <a:extLst>
              <a:ext uri="{FF2B5EF4-FFF2-40B4-BE49-F238E27FC236}">
                <a16:creationId xmlns:a16="http://schemas.microsoft.com/office/drawing/2014/main" id="{3D37D182-14C0-414C-A3A4-B1B0599F8237}"/>
              </a:ext>
            </a:extLst>
          </p:cNvPr>
          <p:cNvSpPr/>
          <p:nvPr/>
        </p:nvSpPr>
        <p:spPr>
          <a:xfrm rot="10800000">
            <a:off x="10769910" y="6899857"/>
            <a:ext cx="223505" cy="403957"/>
          </a:xfrm>
          <a:prstGeom prst="rightArrow">
            <a:avLst/>
          </a:prstGeom>
          <a:blipFill rotWithShape="1">
            <a:blip r:embed="rId1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9" name="箭號: 向右 338">
            <a:extLst>
              <a:ext uri="{FF2B5EF4-FFF2-40B4-BE49-F238E27FC236}">
                <a16:creationId xmlns:a16="http://schemas.microsoft.com/office/drawing/2014/main" id="{F7F8011C-D0D3-4FBB-BE9E-D79FB34CC415}"/>
              </a:ext>
            </a:extLst>
          </p:cNvPr>
          <p:cNvSpPr/>
          <p:nvPr/>
        </p:nvSpPr>
        <p:spPr>
          <a:xfrm rot="10800000">
            <a:off x="5274742" y="6978307"/>
            <a:ext cx="223505" cy="403957"/>
          </a:xfrm>
          <a:prstGeom prst="rightArrow">
            <a:avLst/>
          </a:prstGeom>
          <a:blipFill rotWithShape="1">
            <a:blip r:embed="rId1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677820CC-AE74-4ED8-8E3E-056BDA9C8667}"/>
              </a:ext>
            </a:extLst>
          </p:cNvPr>
          <p:cNvSpPr txBox="1"/>
          <p:nvPr/>
        </p:nvSpPr>
        <p:spPr>
          <a:xfrm>
            <a:off x="283614" y="4481002"/>
            <a:ext cx="4894142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highlight>
                  <a:srgbClr val="DADF00"/>
                </a:highlight>
              </a:rPr>
              <a:t>停輪後有</a:t>
            </a:r>
            <a:r>
              <a:rPr lang="en-US" altLang="zh-TW" sz="2400" dirty="0">
                <a:highlight>
                  <a:srgbClr val="DADF00"/>
                </a:highlight>
              </a:rPr>
              <a:t>WILD</a:t>
            </a:r>
            <a:endParaRPr lang="zh-TW" altLang="zh-TW" sz="2400" dirty="0">
              <a:highlight>
                <a:srgbClr val="DADF00"/>
              </a:highlight>
            </a:endParaRPr>
          </a:p>
        </p:txBody>
      </p:sp>
      <p:sp>
        <p:nvSpPr>
          <p:cNvPr id="224" name="文字方塊 223">
            <a:extLst>
              <a:ext uri="{FF2B5EF4-FFF2-40B4-BE49-F238E27FC236}">
                <a16:creationId xmlns:a16="http://schemas.microsoft.com/office/drawing/2014/main" id="{138AD3CC-E682-452A-ABA6-DF758B23B28C}"/>
              </a:ext>
            </a:extLst>
          </p:cNvPr>
          <p:cNvSpPr txBox="1"/>
          <p:nvPr/>
        </p:nvSpPr>
        <p:spPr>
          <a:xfrm>
            <a:off x="5665407" y="4491938"/>
            <a:ext cx="4894142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highlight>
                  <a:srgbClr val="DADF00"/>
                </a:highlight>
              </a:rPr>
              <a:t>由左至右 物件上的菊往蒐集欄過去</a:t>
            </a:r>
            <a:endParaRPr lang="zh-TW" altLang="zh-TW" sz="2400" dirty="0">
              <a:highlight>
                <a:srgbClr val="DADF00"/>
              </a:highlight>
            </a:endParaRPr>
          </a:p>
        </p:txBody>
      </p:sp>
      <p:sp>
        <p:nvSpPr>
          <p:cNvPr id="225" name="文字方塊 224">
            <a:extLst>
              <a:ext uri="{FF2B5EF4-FFF2-40B4-BE49-F238E27FC236}">
                <a16:creationId xmlns:a16="http://schemas.microsoft.com/office/drawing/2014/main" id="{032B3E7B-9E5D-486A-8B69-9B3F8DA76FA3}"/>
              </a:ext>
            </a:extLst>
          </p:cNvPr>
          <p:cNvSpPr txBox="1"/>
          <p:nvPr/>
        </p:nvSpPr>
        <p:spPr>
          <a:xfrm>
            <a:off x="11229059" y="4505067"/>
            <a:ext cx="4894142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highlight>
                  <a:srgbClr val="DADF00"/>
                </a:highlight>
              </a:rPr>
              <a:t>由上而下 依序過到第二格</a:t>
            </a:r>
            <a:endParaRPr lang="zh-TW" altLang="zh-TW" sz="2400" dirty="0">
              <a:highlight>
                <a:srgbClr val="DADF00"/>
              </a:highlight>
            </a:endParaRPr>
          </a:p>
        </p:txBody>
      </p:sp>
      <p:sp>
        <p:nvSpPr>
          <p:cNvPr id="226" name="文字方塊 225">
            <a:extLst>
              <a:ext uri="{FF2B5EF4-FFF2-40B4-BE49-F238E27FC236}">
                <a16:creationId xmlns:a16="http://schemas.microsoft.com/office/drawing/2014/main" id="{5C45970E-26F0-4D98-AF8F-E5577E55ABAD}"/>
              </a:ext>
            </a:extLst>
          </p:cNvPr>
          <p:cNvSpPr txBox="1"/>
          <p:nvPr/>
        </p:nvSpPr>
        <p:spPr>
          <a:xfrm>
            <a:off x="11179089" y="8565351"/>
            <a:ext cx="4894142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highlight>
                  <a:srgbClr val="DADF00"/>
                </a:highlight>
              </a:rPr>
              <a:t>由上而下 依序過到第五格</a:t>
            </a:r>
            <a:endParaRPr lang="zh-TW" altLang="zh-TW" sz="2400" dirty="0">
              <a:highlight>
                <a:srgbClr val="DADF00"/>
              </a:highlight>
            </a:endParaRPr>
          </a:p>
        </p:txBody>
      </p:sp>
      <p:sp>
        <p:nvSpPr>
          <p:cNvPr id="227" name="文字方塊 226">
            <a:extLst>
              <a:ext uri="{FF2B5EF4-FFF2-40B4-BE49-F238E27FC236}">
                <a16:creationId xmlns:a16="http://schemas.microsoft.com/office/drawing/2014/main" id="{EC32D932-2372-4729-BC0C-1FF9752AC7C9}"/>
              </a:ext>
            </a:extLst>
          </p:cNvPr>
          <p:cNvSpPr txBox="1"/>
          <p:nvPr/>
        </p:nvSpPr>
        <p:spPr>
          <a:xfrm>
            <a:off x="5257213" y="8545413"/>
            <a:ext cx="5679701" cy="13272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zh-TW" altLang="en-US" sz="2000" dirty="0">
                <a:highlight>
                  <a:srgbClr val="DADF00"/>
                </a:highlight>
              </a:rPr>
              <a:t>蒐集框滿後 </a:t>
            </a:r>
            <a:r>
              <a:rPr lang="en-US" altLang="zh-TW" sz="2000" dirty="0">
                <a:highlight>
                  <a:srgbClr val="DADF00"/>
                </a:highlight>
              </a:rPr>
              <a:t>W</a:t>
            </a:r>
            <a:r>
              <a:rPr lang="zh-TW" altLang="en-US" sz="2000" dirty="0">
                <a:highlight>
                  <a:srgbClr val="DADF00"/>
                </a:highlight>
              </a:rPr>
              <a:t>倍數顯示</a:t>
            </a:r>
            <a:r>
              <a:rPr lang="en-US" altLang="zh-TW" sz="2000" dirty="0">
                <a:highlight>
                  <a:srgbClr val="DADF00"/>
                </a:highlight>
              </a:rPr>
              <a:t>+1</a:t>
            </a:r>
          </a:p>
          <a:p>
            <a:r>
              <a:rPr lang="zh-TW" altLang="en-US" sz="2000" dirty="0">
                <a:highlight>
                  <a:srgbClr val="DADF00"/>
                </a:highlight>
              </a:rPr>
              <a:t>左邊狀態欄網上加一格</a:t>
            </a:r>
            <a:endParaRPr lang="en-US" altLang="zh-TW" sz="2000" dirty="0">
              <a:highlight>
                <a:srgbClr val="DADF00"/>
              </a:highlight>
            </a:endParaRPr>
          </a:p>
          <a:p>
            <a:r>
              <a:rPr lang="zh-TW" altLang="en-US" sz="2000" dirty="0">
                <a:highlight>
                  <a:srgbClr val="DADF00"/>
                </a:highlight>
              </a:rPr>
              <a:t>中間四面佛後面開始發光 並且開始微微呼吸動作</a:t>
            </a:r>
            <a:endParaRPr lang="en-US" altLang="zh-TW" sz="2000" dirty="0">
              <a:highlight>
                <a:srgbClr val="DADF00"/>
              </a:highlight>
            </a:endParaRPr>
          </a:p>
          <a:p>
            <a:r>
              <a:rPr lang="zh-TW" altLang="en-US" sz="2000" dirty="0">
                <a:highlight>
                  <a:srgbClr val="DADF00"/>
                </a:highlight>
              </a:rPr>
              <a:t>每升一階 四面佛會有一個施法的大動作</a:t>
            </a:r>
            <a:endParaRPr lang="en-US" altLang="zh-TW" sz="2000" dirty="0">
              <a:highlight>
                <a:srgbClr val="DADF00"/>
              </a:highlight>
            </a:endParaRPr>
          </a:p>
        </p:txBody>
      </p:sp>
      <p:sp>
        <p:nvSpPr>
          <p:cNvPr id="228" name="文字方塊 227">
            <a:extLst>
              <a:ext uri="{FF2B5EF4-FFF2-40B4-BE49-F238E27FC236}">
                <a16:creationId xmlns:a16="http://schemas.microsoft.com/office/drawing/2014/main" id="{A87BF7AD-4E25-46DF-A586-A1A586E24949}"/>
              </a:ext>
            </a:extLst>
          </p:cNvPr>
          <p:cNvSpPr txBox="1"/>
          <p:nvPr/>
        </p:nvSpPr>
        <p:spPr>
          <a:xfrm>
            <a:off x="164756" y="8548627"/>
            <a:ext cx="4894142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highlight>
                  <a:srgbClr val="DADF00"/>
                </a:highlight>
              </a:rPr>
              <a:t>接續第二次蒐集</a:t>
            </a:r>
            <a:endParaRPr lang="en-US" altLang="zh-TW" sz="2400" dirty="0">
              <a:highlight>
                <a:srgbClr val="DADF00"/>
              </a:highlight>
            </a:endParaRPr>
          </a:p>
        </p:txBody>
      </p:sp>
      <p:pic>
        <p:nvPicPr>
          <p:cNvPr id="221" name="圖片 220" descr="一張含有 尋找, 鳥, 食物, 標誌 的圖片&#10;&#10;自動產生的描述">
            <a:extLst>
              <a:ext uri="{FF2B5EF4-FFF2-40B4-BE49-F238E27FC236}">
                <a16:creationId xmlns:a16="http://schemas.microsoft.com/office/drawing/2014/main" id="{164FB0A0-09D3-4FD8-BF8C-E232D172754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33" y="1831028"/>
            <a:ext cx="1760164" cy="493870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551908EB-DE11-4FEC-8274-0AEBC2DA6F33}"/>
              </a:ext>
            </a:extLst>
          </p:cNvPr>
          <p:cNvCxnSpPr>
            <a:cxnSpLocks/>
          </p:cNvCxnSpPr>
          <p:nvPr/>
        </p:nvCxnSpPr>
        <p:spPr>
          <a:xfrm flipV="1">
            <a:off x="7025943" y="2210932"/>
            <a:ext cx="709346" cy="392387"/>
          </a:xfrm>
          <a:prstGeom prst="line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9" name="圖片 228" descr="一張含有 尋找, 鳥, 食物, 標誌 的圖片&#10;&#10;自動產生的描述">
            <a:extLst>
              <a:ext uri="{FF2B5EF4-FFF2-40B4-BE49-F238E27FC236}">
                <a16:creationId xmlns:a16="http://schemas.microsoft.com/office/drawing/2014/main" id="{C8C59302-79E5-4F04-AEA8-560642188A2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931" y="1817211"/>
            <a:ext cx="1760164" cy="493870"/>
          </a:xfrm>
          <a:prstGeom prst="rect">
            <a:avLst/>
          </a:prstGeom>
        </p:spPr>
      </p:pic>
      <p:cxnSp>
        <p:nvCxnSpPr>
          <p:cNvPr id="201" name="直線接點 200">
            <a:extLst>
              <a:ext uri="{FF2B5EF4-FFF2-40B4-BE49-F238E27FC236}">
                <a16:creationId xmlns:a16="http://schemas.microsoft.com/office/drawing/2014/main" id="{96D8DD0A-1602-4E8F-972E-AF0AD39D37C2}"/>
              </a:ext>
            </a:extLst>
          </p:cNvPr>
          <p:cNvCxnSpPr>
            <a:cxnSpLocks/>
          </p:cNvCxnSpPr>
          <p:nvPr/>
        </p:nvCxnSpPr>
        <p:spPr>
          <a:xfrm flipV="1">
            <a:off x="12470356" y="2167430"/>
            <a:ext cx="663108" cy="1225115"/>
          </a:xfrm>
          <a:prstGeom prst="line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3" name="圖片 172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BB5E9E53-AA8E-4D1E-813F-DB024F76D92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9155" b="81278" l="30255" r="69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13045422" y="1969507"/>
            <a:ext cx="329673" cy="325466"/>
          </a:xfrm>
          <a:prstGeom prst="rect">
            <a:avLst/>
          </a:prstGeom>
        </p:spPr>
      </p:pic>
      <p:pic>
        <p:nvPicPr>
          <p:cNvPr id="233" name="圖片 232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DFA2EFD2-EFCA-440A-A1E5-72D25E08D86D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2212704" y="2009610"/>
            <a:ext cx="277231" cy="3185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AED7DC-0051-4518-AAC3-982B21AB695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662" y="2101374"/>
            <a:ext cx="808514" cy="2408792"/>
          </a:xfrm>
          <a:prstGeom prst="rect">
            <a:avLst/>
          </a:prstGeom>
        </p:spPr>
      </p:pic>
      <p:pic>
        <p:nvPicPr>
          <p:cNvPr id="237" name="圖片 236" descr="一張含有 尋找, 鳥, 食物, 標誌 的圖片&#10;&#10;自動產生的描述">
            <a:extLst>
              <a:ext uri="{FF2B5EF4-FFF2-40B4-BE49-F238E27FC236}">
                <a16:creationId xmlns:a16="http://schemas.microsoft.com/office/drawing/2014/main" id="{74461FC8-E90D-483C-9C8E-C735F0D885E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572" y="5785679"/>
            <a:ext cx="1760164" cy="493870"/>
          </a:xfrm>
          <a:prstGeom prst="rect">
            <a:avLst/>
          </a:prstGeom>
        </p:spPr>
      </p:pic>
      <p:cxnSp>
        <p:nvCxnSpPr>
          <p:cNvPr id="270" name="直線接點 269">
            <a:extLst>
              <a:ext uri="{FF2B5EF4-FFF2-40B4-BE49-F238E27FC236}">
                <a16:creationId xmlns:a16="http://schemas.microsoft.com/office/drawing/2014/main" id="{785A269A-6DD4-40C9-9B03-A6E5F63870AF}"/>
              </a:ext>
            </a:extLst>
          </p:cNvPr>
          <p:cNvCxnSpPr>
            <a:cxnSpLocks/>
          </p:cNvCxnSpPr>
          <p:nvPr/>
        </p:nvCxnSpPr>
        <p:spPr>
          <a:xfrm flipH="1" flipV="1">
            <a:off x="12357077" y="6106126"/>
            <a:ext cx="1493601" cy="1761650"/>
          </a:xfrm>
          <a:prstGeom prst="line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8" name="圖片 237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99A38D07-85B8-4C8A-BC49-4091FF656B10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9155" b="81278" l="30255" r="69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12990845" y="5962569"/>
            <a:ext cx="329673" cy="325466"/>
          </a:xfrm>
          <a:prstGeom prst="rect">
            <a:avLst/>
          </a:prstGeom>
        </p:spPr>
      </p:pic>
      <p:pic>
        <p:nvPicPr>
          <p:cNvPr id="239" name="圖片 238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A664D785-C78C-4C12-A347-DC58189C7C6F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9155" b="81278" l="30255" r="69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12713736" y="5947215"/>
            <a:ext cx="329673" cy="325466"/>
          </a:xfrm>
          <a:prstGeom prst="rect">
            <a:avLst/>
          </a:prstGeom>
        </p:spPr>
      </p:pic>
      <p:pic>
        <p:nvPicPr>
          <p:cNvPr id="240" name="圖片 239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AC7F1396-5974-4C0A-9861-061F5E9364D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9155" b="81278" l="30255" r="69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12436627" y="5944924"/>
            <a:ext cx="329673" cy="325466"/>
          </a:xfrm>
          <a:prstGeom prst="rect">
            <a:avLst/>
          </a:prstGeom>
        </p:spPr>
      </p:pic>
      <p:pic>
        <p:nvPicPr>
          <p:cNvPr id="246" name="圖片 245" descr="一張含有 花, 植物, 花瓶, 桌 的圖片&#10;&#10;自動產生的描述">
            <a:extLst>
              <a:ext uri="{FF2B5EF4-FFF2-40B4-BE49-F238E27FC236}">
                <a16:creationId xmlns:a16="http://schemas.microsoft.com/office/drawing/2014/main" id="{D429C1C7-58EF-4CCB-932E-5725271FCBA7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9155" b="81278" l="30255" r="698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5" t="22639" r="25198" b="12207"/>
          <a:stretch/>
        </p:blipFill>
        <p:spPr>
          <a:xfrm>
            <a:off x="12185644" y="5929570"/>
            <a:ext cx="329673" cy="325466"/>
          </a:xfrm>
          <a:prstGeom prst="rect">
            <a:avLst/>
          </a:prstGeom>
        </p:spPr>
      </p:pic>
      <p:pic>
        <p:nvPicPr>
          <p:cNvPr id="248" name="圖片 247" descr="一張含有 尋找, 鳥, 食物, 標誌 的圖片&#10;&#10;自動產生的描述">
            <a:extLst>
              <a:ext uri="{FF2B5EF4-FFF2-40B4-BE49-F238E27FC236}">
                <a16:creationId xmlns:a16="http://schemas.microsoft.com/office/drawing/2014/main" id="{676A3CEB-CE3D-4AF1-B8BE-4DB8AF60206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32" y="5797077"/>
            <a:ext cx="1760164" cy="493870"/>
          </a:xfrm>
          <a:prstGeom prst="rect">
            <a:avLst/>
          </a:prstGeom>
        </p:spPr>
      </p:pic>
      <p:sp>
        <p:nvSpPr>
          <p:cNvPr id="294" name="文字方塊 293">
            <a:extLst>
              <a:ext uri="{FF2B5EF4-FFF2-40B4-BE49-F238E27FC236}">
                <a16:creationId xmlns:a16="http://schemas.microsoft.com/office/drawing/2014/main" id="{63706FBE-484B-40C5-8E89-04632636D16B}"/>
              </a:ext>
            </a:extLst>
          </p:cNvPr>
          <p:cNvSpPr txBox="1"/>
          <p:nvPr/>
        </p:nvSpPr>
        <p:spPr>
          <a:xfrm>
            <a:off x="6342158" y="5962293"/>
            <a:ext cx="350391" cy="25948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05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X3</a:t>
            </a:r>
            <a:endParaRPr kumimoji="0" lang="zh-TW" altLang="en-US" sz="105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50" name="圖片 249" descr="一張含有 尋找, 鳥, 食物, 標誌 的圖片&#10;&#10;自動產生的描述">
            <a:extLst>
              <a:ext uri="{FF2B5EF4-FFF2-40B4-BE49-F238E27FC236}">
                <a16:creationId xmlns:a16="http://schemas.microsoft.com/office/drawing/2014/main" id="{DD804226-7397-4E93-8FD3-EE9A87C6E43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14" y="5821500"/>
            <a:ext cx="1760164" cy="493870"/>
          </a:xfrm>
          <a:prstGeom prst="rect">
            <a:avLst/>
          </a:prstGeom>
        </p:spPr>
      </p:pic>
      <p:sp>
        <p:nvSpPr>
          <p:cNvPr id="325" name="文字方塊 324">
            <a:extLst>
              <a:ext uri="{FF2B5EF4-FFF2-40B4-BE49-F238E27FC236}">
                <a16:creationId xmlns:a16="http://schemas.microsoft.com/office/drawing/2014/main" id="{64D127D8-27CD-4823-A830-31D620120F43}"/>
              </a:ext>
            </a:extLst>
          </p:cNvPr>
          <p:cNvSpPr txBox="1"/>
          <p:nvPr/>
        </p:nvSpPr>
        <p:spPr>
          <a:xfrm>
            <a:off x="807346" y="6002955"/>
            <a:ext cx="404148" cy="25776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05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X3</a:t>
            </a:r>
            <a:endParaRPr kumimoji="0" lang="zh-TW" altLang="en-US" sz="105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35" name="直線接點 334">
            <a:extLst>
              <a:ext uri="{FF2B5EF4-FFF2-40B4-BE49-F238E27FC236}">
                <a16:creationId xmlns:a16="http://schemas.microsoft.com/office/drawing/2014/main" id="{AA54C0E4-24EC-497C-9043-AEA37B71FA32}"/>
              </a:ext>
            </a:extLst>
          </p:cNvPr>
          <p:cNvCxnSpPr>
            <a:cxnSpLocks/>
          </p:cNvCxnSpPr>
          <p:nvPr/>
        </p:nvCxnSpPr>
        <p:spPr>
          <a:xfrm flipH="1" flipV="1">
            <a:off x="2432725" y="6125302"/>
            <a:ext cx="2019796" cy="1256964"/>
          </a:xfrm>
          <a:prstGeom prst="line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9" name="圖片 158">
            <a:extLst>
              <a:ext uri="{FF2B5EF4-FFF2-40B4-BE49-F238E27FC236}">
                <a16:creationId xmlns:a16="http://schemas.microsoft.com/office/drawing/2014/main" id="{3A56697C-F400-4A5C-B4C7-2560A3FF4EF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7291" y="2072621"/>
            <a:ext cx="808514" cy="2408792"/>
          </a:xfrm>
          <a:prstGeom prst="rect">
            <a:avLst/>
          </a:prstGeom>
        </p:spPr>
      </p:pic>
      <p:pic>
        <p:nvPicPr>
          <p:cNvPr id="162" name="圖片 161">
            <a:extLst>
              <a:ext uri="{FF2B5EF4-FFF2-40B4-BE49-F238E27FC236}">
                <a16:creationId xmlns:a16="http://schemas.microsoft.com/office/drawing/2014/main" id="{82D7AE45-7C35-483E-915B-4C30EDFC4EC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1327" y="2104513"/>
            <a:ext cx="808514" cy="2408792"/>
          </a:xfrm>
          <a:prstGeom prst="rect">
            <a:avLst/>
          </a:prstGeom>
        </p:spPr>
      </p:pic>
      <p:pic>
        <p:nvPicPr>
          <p:cNvPr id="163" name="圖片 162">
            <a:extLst>
              <a:ext uri="{FF2B5EF4-FFF2-40B4-BE49-F238E27FC236}">
                <a16:creationId xmlns:a16="http://schemas.microsoft.com/office/drawing/2014/main" id="{D024745C-18C2-40C0-918A-297F482334E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4" y="5975890"/>
            <a:ext cx="808514" cy="2408792"/>
          </a:xfrm>
          <a:prstGeom prst="rect">
            <a:avLst/>
          </a:prstGeom>
        </p:spPr>
      </p:pic>
      <p:pic>
        <p:nvPicPr>
          <p:cNvPr id="164" name="圖片 163">
            <a:extLst>
              <a:ext uri="{FF2B5EF4-FFF2-40B4-BE49-F238E27FC236}">
                <a16:creationId xmlns:a16="http://schemas.microsoft.com/office/drawing/2014/main" id="{57B1EB7A-245D-42CA-A327-0FA6E7989FE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0028" y="6115641"/>
            <a:ext cx="808514" cy="2408792"/>
          </a:xfrm>
          <a:prstGeom prst="rect">
            <a:avLst/>
          </a:prstGeom>
        </p:spPr>
      </p:pic>
      <p:pic>
        <p:nvPicPr>
          <p:cNvPr id="165" name="圖片 164">
            <a:extLst>
              <a:ext uri="{FF2B5EF4-FFF2-40B4-BE49-F238E27FC236}">
                <a16:creationId xmlns:a16="http://schemas.microsoft.com/office/drawing/2014/main" id="{56C53C68-A1F5-4AC6-AA13-5E173D1266BB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1135" y="6076388"/>
            <a:ext cx="808514" cy="2408792"/>
          </a:xfrm>
          <a:prstGeom prst="rect">
            <a:avLst/>
          </a:prstGeom>
        </p:spPr>
      </p:pic>
      <p:pic>
        <p:nvPicPr>
          <p:cNvPr id="166" name="圖片 165" descr="一張含有 尋找, 鳥, 綿羊, 螢幕 的圖片&#10;&#10;自動產生的描述">
            <a:extLst>
              <a:ext uri="{FF2B5EF4-FFF2-40B4-BE49-F238E27FC236}">
                <a16:creationId xmlns:a16="http://schemas.microsoft.com/office/drawing/2014/main" id="{97CFD71D-3EEC-41C3-B9E9-F2EA5594854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6" y="1883071"/>
            <a:ext cx="1571207" cy="513490"/>
          </a:xfrm>
          <a:prstGeom prst="rect">
            <a:avLst/>
          </a:prstGeom>
        </p:spPr>
      </p:pic>
      <p:pic>
        <p:nvPicPr>
          <p:cNvPr id="167" name="圖片 166" descr="一張含有 尋找, 鳥, 綿羊, 螢幕 的圖片&#10;&#10;自動產生的描述">
            <a:extLst>
              <a:ext uri="{FF2B5EF4-FFF2-40B4-BE49-F238E27FC236}">
                <a16:creationId xmlns:a16="http://schemas.microsoft.com/office/drawing/2014/main" id="{A89FE0DE-8625-44D1-9E5D-6CE130EA2F32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1512" b="13780"/>
          <a:stretch/>
        </p:blipFill>
        <p:spPr>
          <a:xfrm>
            <a:off x="6212007" y="1823608"/>
            <a:ext cx="447606" cy="442737"/>
          </a:xfrm>
          <a:prstGeom prst="rect">
            <a:avLst/>
          </a:prstGeom>
        </p:spPr>
      </p:pic>
      <p:pic>
        <p:nvPicPr>
          <p:cNvPr id="168" name="圖片 167" descr="一張含有 尋找, 鳥, 綿羊, 螢幕 的圖片&#10;&#10;自動產生的描述">
            <a:extLst>
              <a:ext uri="{FF2B5EF4-FFF2-40B4-BE49-F238E27FC236}">
                <a16:creationId xmlns:a16="http://schemas.microsoft.com/office/drawing/2014/main" id="{06C650C3-EA91-4B4D-BAED-FF2E3181C4ED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1512" b="13780"/>
          <a:stretch/>
        </p:blipFill>
        <p:spPr>
          <a:xfrm>
            <a:off x="11849732" y="1809676"/>
            <a:ext cx="447606" cy="442737"/>
          </a:xfrm>
          <a:prstGeom prst="rect">
            <a:avLst/>
          </a:prstGeom>
        </p:spPr>
      </p:pic>
      <p:pic>
        <p:nvPicPr>
          <p:cNvPr id="169" name="圖片 168" descr="一張含有 尋找, 鳥, 綿羊, 螢幕 的圖片&#10;&#10;自動產生的描述">
            <a:extLst>
              <a:ext uri="{FF2B5EF4-FFF2-40B4-BE49-F238E27FC236}">
                <a16:creationId xmlns:a16="http://schemas.microsoft.com/office/drawing/2014/main" id="{14D4D742-7B05-4D7F-A553-F85A671ECA19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1512" b="13780"/>
          <a:stretch/>
        </p:blipFill>
        <p:spPr>
          <a:xfrm>
            <a:off x="11787408" y="5788506"/>
            <a:ext cx="447606" cy="442737"/>
          </a:xfrm>
          <a:prstGeom prst="rect">
            <a:avLst/>
          </a:prstGeom>
        </p:spPr>
      </p:pic>
      <p:pic>
        <p:nvPicPr>
          <p:cNvPr id="5" name="圖片 4" descr="一張含有 相片, 電腦, 差異, 坐 的圖片&#10;&#10;自動產生的描述">
            <a:extLst>
              <a:ext uri="{FF2B5EF4-FFF2-40B4-BE49-F238E27FC236}">
                <a16:creationId xmlns:a16="http://schemas.microsoft.com/office/drawing/2014/main" id="{1213A9F5-26F3-4CDB-9385-C7F9255CCBC3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80" y="5861165"/>
            <a:ext cx="378378" cy="445828"/>
          </a:xfrm>
          <a:prstGeom prst="rect">
            <a:avLst/>
          </a:prstGeom>
        </p:spPr>
      </p:pic>
      <p:pic>
        <p:nvPicPr>
          <p:cNvPr id="190" name="圖片 189" descr="一張含有 相片, 電腦, 差異, 坐 的圖片&#10;&#10;自動產生的描述">
            <a:extLst>
              <a:ext uri="{FF2B5EF4-FFF2-40B4-BE49-F238E27FC236}">
                <a16:creationId xmlns:a16="http://schemas.microsoft.com/office/drawing/2014/main" id="{4EFD6C04-0467-413E-BC8A-71A68A87C576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2" y="5863880"/>
            <a:ext cx="378378" cy="44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50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26" y="-1"/>
            <a:ext cx="5564519" cy="9956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9" y="4669518"/>
            <a:ext cx="2328045" cy="465608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4127499" y="4472030"/>
            <a:ext cx="1" cy="83518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  <p:sp>
        <p:nvSpPr>
          <p:cNvPr id="127" name="發展軌跡…"/>
          <p:cNvSpPr txBox="1"/>
          <p:nvPr/>
        </p:nvSpPr>
        <p:spPr>
          <a:xfrm>
            <a:off x="4617626" y="4275091"/>
            <a:ext cx="5915081" cy="425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>
            <a:spAutoFit/>
          </a:bodyPr>
          <a:lstStyle/>
          <a:p>
            <a:pPr algn="l">
              <a:lnSpc>
                <a:spcPct val="130000"/>
              </a:lnSpc>
              <a:defRPr sz="4800">
                <a:solidFill>
                  <a:srgbClr val="00B2B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老虎機企劃  四大才子</a:t>
            </a:r>
            <a:endParaRPr lang="en-US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 lang="en-US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主題介紹</a:t>
            </a:r>
            <a:endParaRPr lang="en-US" altLang="zh-TW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dirty="0"/>
              <a:t>- </a:t>
            </a:r>
            <a:r>
              <a:rPr lang="zh-TW" altLang="en-US" dirty="0"/>
              <a:t>遊戲規格介紹</a:t>
            </a:r>
            <a:endParaRPr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遊戲背景畫面</a:t>
            </a:r>
            <a:endParaRPr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獎圖符號</a:t>
            </a:r>
            <a:endParaRPr lang="en-US" altLang="zh-TW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dirty="0"/>
              <a:t>-</a:t>
            </a:r>
            <a:r>
              <a:rPr lang="zh-TW" altLang="en-US" dirty="0"/>
              <a:t> 玩法流程介紹</a:t>
            </a:r>
            <a:endParaRPr dirty="0"/>
          </a:p>
        </p:txBody>
      </p:sp>
      <p:sp>
        <p:nvSpPr>
          <p:cNvPr id="128" name="01"/>
          <p:cNvSpPr txBox="1"/>
          <p:nvPr/>
        </p:nvSpPr>
        <p:spPr>
          <a:xfrm>
            <a:off x="1186185" y="4446800"/>
            <a:ext cx="721351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dirty="0"/>
              <a:t>0</a:t>
            </a:r>
            <a:r>
              <a:rPr lang="en-US" altLang="zh-TW" dirty="0"/>
              <a:t>4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主題介紹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1BCBDB4-A09B-4F95-962B-826A168C298C}"/>
              </a:ext>
            </a:extLst>
          </p:cNvPr>
          <p:cNvSpPr txBox="1"/>
          <p:nvPr/>
        </p:nvSpPr>
        <p:spPr>
          <a:xfrm>
            <a:off x="355433" y="1545209"/>
            <a:ext cx="15545134" cy="20659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四大才子</a:t>
            </a:r>
            <a:r>
              <a: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是中國有名的地區傑出</a:t>
            </a:r>
            <a:r>
              <a:rPr kumimoji="0" lang="zh-TW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人物，即</a:t>
            </a:r>
            <a:r>
              <a:rPr kumimoji="0" lang="zh-TW" altLang="en-US" sz="3200" b="1" i="0" u="sng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唐</a:t>
            </a:r>
            <a:r>
              <a:rPr lang="zh-TW" altLang="en-US" sz="3200" b="1" u="sng" dirty="0">
                <a:solidFill>
                  <a:schemeClr val="tx1"/>
                </a:solidFill>
              </a:rPr>
              <a:t>寅</a:t>
            </a:r>
            <a:r>
              <a:rPr lang="zh-TW" altLang="en-US" sz="3200" b="1" dirty="0">
                <a:solidFill>
                  <a:schemeClr val="tx1"/>
                </a:solidFill>
              </a:rPr>
              <a:t>、</a:t>
            </a:r>
            <a:r>
              <a:rPr lang="zh-TW" altLang="en-US" sz="3200" b="1" u="sng" dirty="0">
                <a:solidFill>
                  <a:schemeClr val="tx1"/>
                </a:solidFill>
              </a:rPr>
              <a:t>祝允明</a:t>
            </a:r>
            <a:r>
              <a:rPr lang="zh-TW" altLang="en-US" sz="3200" b="1" dirty="0">
                <a:solidFill>
                  <a:schemeClr val="tx1"/>
                </a:solidFill>
              </a:rPr>
              <a:t>、</a:t>
            </a:r>
            <a:r>
              <a:rPr lang="zh-TW" altLang="en-US" sz="3200" b="1" u="sng" dirty="0">
                <a:solidFill>
                  <a:schemeClr val="tx1"/>
                </a:solidFill>
              </a:rPr>
              <a:t>文徵明</a:t>
            </a:r>
            <a:r>
              <a:rPr lang="zh-TW" altLang="en-US" sz="3200" dirty="0">
                <a:solidFill>
                  <a:schemeClr val="tx1"/>
                </a:solidFill>
              </a:rPr>
              <a:t>和</a:t>
            </a:r>
            <a:r>
              <a:rPr lang="zh-TW" altLang="en-US" sz="3200" b="1" u="sng" dirty="0">
                <a:solidFill>
                  <a:schemeClr val="tx1"/>
                </a:solidFill>
              </a:rPr>
              <a:t>徐禎卿</a:t>
            </a:r>
            <a:r>
              <a:rPr lang="zh-TW" altLang="en-US" sz="3200" dirty="0">
                <a:solidFill>
                  <a:schemeClr val="tx1"/>
                </a:solidFill>
              </a:rPr>
              <a:t>。</a:t>
            </a:r>
            <a:endParaRPr lang="en-US" altLang="zh-TW" sz="3200" dirty="0">
              <a:solidFill>
                <a:schemeClr val="tx1"/>
              </a:solidFill>
            </a:endParaRPr>
          </a:p>
          <a:p>
            <a:r>
              <a:rPr lang="zh-TW" altLang="en-US" sz="3200" dirty="0">
                <a:solidFill>
                  <a:schemeClr val="tx1"/>
                </a:solidFill>
              </a:rPr>
              <a:t>在民間戲曲常出現該段子。以四大才子為主題包裝，結合電影情節以及詼諧幽默的腥羶色，</a:t>
            </a:r>
            <a:r>
              <a:rPr lang="zh-TW" altLang="en-US" sz="3200" dirty="0">
                <a:latin typeface=".蘋方-繁" panose="020B0800000000000000" pitchFamily="34" charset="-120"/>
                <a:ea typeface=".蘋方-繁"/>
              </a:rPr>
              <a:t>早上在家裡做畫，晚上去青樓遊玩，體現才子的日常，</a:t>
            </a:r>
            <a:endParaRPr lang="en-US" altLang="zh-TW" sz="3200" dirty="0">
              <a:latin typeface=".蘋方-繁" panose="020B0800000000000000" pitchFamily="34" charset="-120"/>
              <a:ea typeface=".蘋方-繁"/>
            </a:endParaRPr>
          </a:p>
          <a:p>
            <a:r>
              <a:rPr lang="zh-TW" altLang="en-US" sz="3200" dirty="0">
                <a:solidFill>
                  <a:schemeClr val="tx1"/>
                </a:solidFill>
              </a:rPr>
              <a:t>創造出刺激簡單又有趣的老虎機。</a:t>
            </a:r>
            <a:endParaRPr lang="en-US" altLang="zh-TW" sz="3200" dirty="0">
              <a:solidFill>
                <a:schemeClr val="tx1"/>
              </a:solidFill>
            </a:endParaRPr>
          </a:p>
        </p:txBody>
      </p:sp>
      <p:pic>
        <p:nvPicPr>
          <p:cNvPr id="4" name="圖片 3" descr="一張含有 相片, 人, 團體, 正面 的圖片&#10;&#10;自動產生的描述">
            <a:extLst>
              <a:ext uri="{FF2B5EF4-FFF2-40B4-BE49-F238E27FC236}">
                <a16:creationId xmlns:a16="http://schemas.microsoft.com/office/drawing/2014/main" id="{46B01044-3639-40DF-AA53-1940107A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18" y="4023428"/>
            <a:ext cx="4426656" cy="4969548"/>
          </a:xfrm>
          <a:prstGeom prst="rect">
            <a:avLst/>
          </a:prstGeom>
        </p:spPr>
      </p:pic>
      <p:pic>
        <p:nvPicPr>
          <p:cNvPr id="8" name="圖片 7" descr="一張含有 建築物, 許多, 街道, 坐 的圖片&#10;&#10;自動產生的描述">
            <a:extLst>
              <a:ext uri="{FF2B5EF4-FFF2-40B4-BE49-F238E27FC236}">
                <a16:creationId xmlns:a16="http://schemas.microsoft.com/office/drawing/2014/main" id="{8660BC41-8527-4BC0-A149-4492AB46F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0" y="4036925"/>
            <a:ext cx="9118041" cy="496954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1B9810-9487-4E9B-BB15-207C3B0153CC}"/>
              </a:ext>
            </a:extLst>
          </p:cNvPr>
          <p:cNvSpPr txBox="1"/>
          <p:nvPr/>
        </p:nvSpPr>
        <p:spPr>
          <a:xfrm>
            <a:off x="7215922" y="8032445"/>
            <a:ext cx="6654166" cy="3731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zh-TW" altLang="en-US" sz="1800" dirty="0"/>
              <a:t>圖片參考：</a:t>
            </a:r>
            <a:r>
              <a:rPr lang="en-US" altLang="zh-TW" sz="1800" dirty="0"/>
              <a:t>PLAY&amp;GO-IMPERIAL</a:t>
            </a:r>
            <a:r>
              <a:rPr lang="zh-TW" altLang="en-US" sz="1800" dirty="0"/>
              <a:t> </a:t>
            </a:r>
            <a:r>
              <a:rPr lang="en-US" altLang="zh-TW" sz="1800" dirty="0"/>
              <a:t>OPERA</a:t>
            </a:r>
            <a:endParaRPr lang="en-US" altLang="zh-TW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遊戲規格介紹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FE9730-30C7-4041-8E10-B70A239C900E}"/>
              </a:ext>
            </a:extLst>
          </p:cNvPr>
          <p:cNvSpPr txBox="1"/>
          <p:nvPr/>
        </p:nvSpPr>
        <p:spPr>
          <a:xfrm>
            <a:off x="1295099" y="3956955"/>
            <a:ext cx="2766653" cy="157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滾輪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線數</a:t>
            </a:r>
            <a:endParaRPr lang="en-US" altLang="zh-TW" sz="3200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21AB0-8D7B-48CB-8C10-C2A4E3380AB6}"/>
              </a:ext>
            </a:extLst>
          </p:cNvPr>
          <p:cNvSpPr txBox="1"/>
          <p:nvPr/>
        </p:nvSpPr>
        <p:spPr>
          <a:xfrm>
            <a:off x="3773738" y="3939755"/>
            <a:ext cx="3173209" cy="21890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en-US" altLang="zh-TW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X5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243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WAYS</a:t>
            </a:r>
          </a:p>
          <a:p>
            <a:pPr algn="l"/>
            <a:r>
              <a:rPr lang="en-US" altLang="zh-TW" dirty="0">
                <a:latin typeface="微軟正黑體"/>
                <a:ea typeface="微軟正黑體"/>
              </a:rPr>
              <a:t>-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DD571A-EAC1-4D40-B9C5-FA8B21163697}"/>
              </a:ext>
            </a:extLst>
          </p:cNvPr>
          <p:cNvSpPr txBox="1"/>
          <p:nvPr/>
        </p:nvSpPr>
        <p:spPr>
          <a:xfrm>
            <a:off x="1295099" y="1638005"/>
            <a:ext cx="3766029" cy="20659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中文名稱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英文名稱</a:t>
            </a:r>
            <a:endParaRPr lang="en-US" altLang="zh-TW" sz="3200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編號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zh-TW" sz="3200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7C484-BA94-48BA-B502-A7A290479987}"/>
              </a:ext>
            </a:extLst>
          </p:cNvPr>
          <p:cNvSpPr txBox="1"/>
          <p:nvPr/>
        </p:nvSpPr>
        <p:spPr>
          <a:xfrm>
            <a:off x="3769582" y="1596644"/>
            <a:ext cx="3892713" cy="163506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四大才子</a:t>
            </a:r>
            <a:endParaRPr kumimoji="0" lang="en-US" altLang="zh-TW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algn="l"/>
            <a:r>
              <a:rPr lang="en-US" altLang="zh-TW" dirty="0"/>
              <a:t>The Four Scholars</a:t>
            </a:r>
          </a:p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cm00053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4C95AA4-4A01-4CF3-B817-19D3A1097BDE}"/>
              </a:ext>
            </a:extLst>
          </p:cNvPr>
          <p:cNvCxnSpPr>
            <a:cxnSpLocks/>
          </p:cNvCxnSpPr>
          <p:nvPr/>
        </p:nvCxnSpPr>
        <p:spPr>
          <a:xfrm>
            <a:off x="1295099" y="3457734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7779434" y="1701348"/>
            <a:ext cx="0" cy="7759093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27F5F-6DFC-47EE-9432-721D3ECE7145}"/>
              </a:ext>
            </a:extLst>
          </p:cNvPr>
          <p:cNvSpPr txBox="1"/>
          <p:nvPr/>
        </p:nvSpPr>
        <p:spPr>
          <a:xfrm>
            <a:off x="7976383" y="1661396"/>
            <a:ext cx="3040591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特色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A9C4B3C-0734-44B1-B03D-FB1684F0DA94}"/>
              </a:ext>
            </a:extLst>
          </p:cNvPr>
          <p:cNvCxnSpPr>
            <a:cxnSpLocks/>
          </p:cNvCxnSpPr>
          <p:nvPr/>
        </p:nvCxnSpPr>
        <p:spPr>
          <a:xfrm>
            <a:off x="8128000" y="5145597"/>
            <a:ext cx="7793736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8EB0F4-3EAB-4B92-B162-8D5024021CFA}"/>
              </a:ext>
            </a:extLst>
          </p:cNvPr>
          <p:cNvSpPr txBox="1"/>
          <p:nvPr/>
        </p:nvSpPr>
        <p:spPr>
          <a:xfrm>
            <a:off x="8355048" y="2318105"/>
            <a:ext cx="7194555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主遊戲特色玩法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F104D1-1144-47FA-AFDD-94ADF155669B}"/>
              </a:ext>
            </a:extLst>
          </p:cNvPr>
          <p:cNvSpPr txBox="1"/>
          <p:nvPr/>
        </p:nvSpPr>
        <p:spPr>
          <a:xfrm>
            <a:off x="8369552" y="3274142"/>
            <a:ext cx="7494139" cy="95795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滾輪滾動中隨機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2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個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WILD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符號放在固定位置上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,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停輪後算分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3C98B5-9E5D-4DA3-9BF4-4A3E2B4F8728}"/>
              </a:ext>
            </a:extLst>
          </p:cNvPr>
          <p:cNvSpPr txBox="1"/>
          <p:nvPr/>
        </p:nvSpPr>
        <p:spPr>
          <a:xfrm>
            <a:off x="8355048" y="5291802"/>
            <a:ext cx="7194555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免費遊戲特色玩法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6E3AEC4-1F44-4570-992B-5084C59A127E}"/>
              </a:ext>
            </a:extLst>
          </p:cNvPr>
          <p:cNvSpPr txBox="1"/>
          <p:nvPr/>
        </p:nvSpPr>
        <p:spPr>
          <a:xfrm>
            <a:off x="1295099" y="7935221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架構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807AB1-9892-4A8A-899C-3F2C7E373B4D}"/>
              </a:ext>
            </a:extLst>
          </p:cNvPr>
          <p:cNvCxnSpPr>
            <a:cxnSpLocks/>
          </p:cNvCxnSpPr>
          <p:nvPr/>
        </p:nvCxnSpPr>
        <p:spPr>
          <a:xfrm>
            <a:off x="1295099" y="6147558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A81611-4413-4BE3-93E2-5735B6710DC2}"/>
              </a:ext>
            </a:extLst>
          </p:cNvPr>
          <p:cNvSpPr txBox="1"/>
          <p:nvPr/>
        </p:nvSpPr>
        <p:spPr>
          <a:xfrm>
            <a:off x="3769582" y="7966548"/>
            <a:ext cx="3173209" cy="10810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主遊戲</a:t>
            </a:r>
            <a:endParaRPr kumimoji="0" lang="en-US" altLang="zh-TW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F8267C-F1E0-44EC-94BD-36762E369D80}"/>
              </a:ext>
            </a:extLst>
          </p:cNvPr>
          <p:cNvSpPr txBox="1"/>
          <p:nvPr/>
        </p:nvSpPr>
        <p:spPr>
          <a:xfrm>
            <a:off x="8369552" y="5818869"/>
            <a:ext cx="7900951" cy="83484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觸發條件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R1/R3/R5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出現三個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即可獲得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場免費遊戲</a:t>
            </a:r>
            <a:endParaRPr lang="en-US" altLang="zh-TW" sz="24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D5B3613-B484-43B8-9C12-4C7DAD0D4E4B}"/>
              </a:ext>
            </a:extLst>
          </p:cNvPr>
          <p:cNvSpPr txBox="1"/>
          <p:nvPr/>
        </p:nvSpPr>
        <p:spPr>
          <a:xfrm>
            <a:off x="8355049" y="6631207"/>
            <a:ext cx="7900951" cy="465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免費遊戲每一轉停輪後</a:t>
            </a:r>
            <a:r>
              <a:rPr lang="en-US" altLang="zh-TW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會隨機給予一輪或兩輪的百搭</a:t>
            </a:r>
            <a:endParaRPr lang="en-US" altLang="zh-TW" sz="2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8D25A22-58C7-4E9D-80C8-74817B1E148D}"/>
              </a:ext>
            </a:extLst>
          </p:cNvPr>
          <p:cNvSpPr txBox="1"/>
          <p:nvPr/>
        </p:nvSpPr>
        <p:spPr>
          <a:xfrm>
            <a:off x="1295099" y="6644348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風格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3A22C8-9543-4031-80E0-B44B53124E83}"/>
              </a:ext>
            </a:extLst>
          </p:cNvPr>
          <p:cNvSpPr txBox="1"/>
          <p:nvPr/>
        </p:nvSpPr>
        <p:spPr>
          <a:xfrm>
            <a:off x="3769582" y="6617741"/>
            <a:ext cx="3766028" cy="95795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歐美畫風的中國戲曲舞台主題（寫實）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599576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遊戲規格介紹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FE9730-30C7-4041-8E10-B70A239C900E}"/>
              </a:ext>
            </a:extLst>
          </p:cNvPr>
          <p:cNvSpPr txBox="1"/>
          <p:nvPr/>
        </p:nvSpPr>
        <p:spPr>
          <a:xfrm>
            <a:off x="1295099" y="3956955"/>
            <a:ext cx="2766653" cy="157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滾輪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線數</a:t>
            </a:r>
            <a:endParaRPr lang="en-US" altLang="zh-TW" sz="3200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3200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21AB0-8D7B-48CB-8C10-C2A4E3380AB6}"/>
              </a:ext>
            </a:extLst>
          </p:cNvPr>
          <p:cNvSpPr txBox="1"/>
          <p:nvPr/>
        </p:nvSpPr>
        <p:spPr>
          <a:xfrm>
            <a:off x="3773738" y="3939755"/>
            <a:ext cx="3173209" cy="21890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3X3</a:t>
            </a:r>
          </a:p>
          <a:p>
            <a:pPr algn="l"/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</a:p>
          <a:p>
            <a:pPr algn="l"/>
            <a:r>
              <a:rPr lang="en-US" altLang="zh-TW">
                <a:latin typeface="微軟正黑體"/>
                <a:ea typeface="微軟正黑體"/>
              </a:rPr>
              <a:t>-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DD571A-EAC1-4D40-B9C5-FA8B21163697}"/>
              </a:ext>
            </a:extLst>
          </p:cNvPr>
          <p:cNvSpPr txBox="1"/>
          <p:nvPr/>
        </p:nvSpPr>
        <p:spPr>
          <a:xfrm>
            <a:off x="1295099" y="1638005"/>
            <a:ext cx="3766029" cy="20659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中文名稱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英文名稱</a:t>
            </a:r>
            <a:endParaRPr lang="en-US" altLang="zh-TW" sz="3200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編號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zh-TW" sz="320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7C484-BA94-48BA-B502-A7A290479987}"/>
              </a:ext>
            </a:extLst>
          </p:cNvPr>
          <p:cNvSpPr txBox="1"/>
          <p:nvPr/>
        </p:nvSpPr>
        <p:spPr>
          <a:xfrm>
            <a:off x="3769582" y="1535089"/>
            <a:ext cx="3892713" cy="17581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/>
              <a:t>骰豹蹦迪</a:t>
            </a:r>
            <a:endParaRPr lang="en-US" altLang="zh-TW"/>
          </a:p>
          <a:p>
            <a:pPr algn="l"/>
            <a:r>
              <a:rPr lang="en-US" altLang="zh-TW"/>
              <a:t>SIC BO</a:t>
            </a:r>
            <a:r>
              <a:rPr lang="zh-TW" altLang="en-US"/>
              <a:t> </a:t>
            </a:r>
            <a:r>
              <a:rPr lang="en-US" altLang="zh-TW"/>
              <a:t>PARTY</a:t>
            </a:r>
          </a:p>
          <a:p>
            <a:pPr algn="l"/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cm00067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4C95AA4-4A01-4CF3-B817-19D3A1097BDE}"/>
              </a:ext>
            </a:extLst>
          </p:cNvPr>
          <p:cNvCxnSpPr>
            <a:cxnSpLocks/>
          </p:cNvCxnSpPr>
          <p:nvPr/>
        </p:nvCxnSpPr>
        <p:spPr>
          <a:xfrm>
            <a:off x="1295099" y="3457734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7779434" y="1701348"/>
            <a:ext cx="0" cy="7759093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27F5F-6DFC-47EE-9432-721D3ECE7145}"/>
              </a:ext>
            </a:extLst>
          </p:cNvPr>
          <p:cNvSpPr txBox="1"/>
          <p:nvPr/>
        </p:nvSpPr>
        <p:spPr>
          <a:xfrm>
            <a:off x="7976383" y="1661396"/>
            <a:ext cx="3040591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特色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A9C4B3C-0734-44B1-B03D-FB1684F0DA94}"/>
              </a:ext>
            </a:extLst>
          </p:cNvPr>
          <p:cNvCxnSpPr>
            <a:cxnSpLocks/>
          </p:cNvCxnSpPr>
          <p:nvPr/>
        </p:nvCxnSpPr>
        <p:spPr>
          <a:xfrm>
            <a:off x="8128000" y="6128816"/>
            <a:ext cx="7793736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8EB0F4-3EAB-4B92-B162-8D5024021CFA}"/>
              </a:ext>
            </a:extLst>
          </p:cNvPr>
          <p:cNvSpPr txBox="1"/>
          <p:nvPr/>
        </p:nvSpPr>
        <p:spPr>
          <a:xfrm>
            <a:off x="8325129" y="2238719"/>
            <a:ext cx="7194555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主遊戲特色玩法</a:t>
            </a:r>
            <a:endParaRPr lang="en-US" altLang="zh-TW" sz="2800" b="1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F104D1-1144-47FA-AFDD-94ADF155669B}"/>
              </a:ext>
            </a:extLst>
          </p:cNvPr>
          <p:cNvSpPr txBox="1"/>
          <p:nvPr/>
        </p:nvSpPr>
        <p:spPr>
          <a:xfrm>
            <a:off x="8128000" y="3035528"/>
            <a:ext cx="7902633" cy="268150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相同點數骰子在得分線上可獲得</a:t>
            </a:r>
            <a:r>
              <a:rPr lang="zh-TW" altLang="en-US" sz="2400" b="1" u="sng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豹子</a:t>
            </a:r>
            <a:r>
              <a:rPr lang="zh-TW" altLang="en-US" sz="2400" u="sng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u="sng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X150</a:t>
            </a:r>
          </a:p>
          <a:p>
            <a:pPr algn="l"/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不同點數骰子在得分線上可獲得骰子點數總和的倍數</a:t>
            </a:r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  <a:p>
            <a:pPr algn="l"/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骰盅在任意位置或得分線上會隨機開出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BONUS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物件或點數</a:t>
            </a:r>
            <a:b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</a:b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-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如開出三個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BONUS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則獲得免費遊戲場次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(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任意位置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)</a:t>
            </a:r>
          </a:p>
          <a:p>
            <a:pPr algn="l"/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-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如開出點數 則獲得點數總和的倍數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(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要在得分線上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)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3C98B5-9E5D-4DA3-9BF4-4A3E2B4F8728}"/>
              </a:ext>
            </a:extLst>
          </p:cNvPr>
          <p:cNvSpPr txBox="1"/>
          <p:nvPr/>
        </p:nvSpPr>
        <p:spPr>
          <a:xfrm>
            <a:off x="8321702" y="6365429"/>
            <a:ext cx="7194555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免費遊戲特色玩法</a:t>
            </a:r>
            <a:endParaRPr lang="en-US" altLang="zh-TW" sz="2800" b="1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6E3AEC4-1F44-4570-992B-5084C59A127E}"/>
              </a:ext>
            </a:extLst>
          </p:cNvPr>
          <p:cNvSpPr txBox="1"/>
          <p:nvPr/>
        </p:nvSpPr>
        <p:spPr>
          <a:xfrm>
            <a:off x="1295099" y="7935221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架構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807AB1-9892-4A8A-899C-3F2C7E373B4D}"/>
              </a:ext>
            </a:extLst>
          </p:cNvPr>
          <p:cNvCxnSpPr>
            <a:cxnSpLocks/>
          </p:cNvCxnSpPr>
          <p:nvPr/>
        </p:nvCxnSpPr>
        <p:spPr>
          <a:xfrm>
            <a:off x="1295099" y="6147558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A81611-4413-4BE3-93E2-5735B6710DC2}"/>
              </a:ext>
            </a:extLst>
          </p:cNvPr>
          <p:cNvSpPr txBox="1"/>
          <p:nvPr/>
        </p:nvSpPr>
        <p:spPr>
          <a:xfrm>
            <a:off x="3773738" y="7860302"/>
            <a:ext cx="3173209" cy="10810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3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主遊戲</a:t>
            </a:r>
            <a:endParaRPr kumimoji="0" lang="en-US" altLang="zh-TW" sz="3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algn="l"/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</a:t>
            </a:r>
            <a:endParaRPr kumimoji="0" lang="en-US" altLang="zh-TW" sz="3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F8267C-F1E0-44EC-94BD-36762E369D80}"/>
              </a:ext>
            </a:extLst>
          </p:cNvPr>
          <p:cNvSpPr txBox="1"/>
          <p:nvPr/>
        </p:nvSpPr>
        <p:spPr>
          <a:xfrm>
            <a:off x="8321702" y="7083585"/>
            <a:ext cx="7900951" cy="20043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觸發條件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三個骰盅出現後開出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物件即可獲得免費遊戲</a:t>
            </a:r>
            <a:r>
              <a:rPr lang="en-US" altLang="zh-TW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b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在免費遊戲中也會出現骰盅 與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BS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玩法一樣 獲得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可累加場次</a:t>
            </a:r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8D25A22-58C7-4E9D-80C8-74817B1E148D}"/>
              </a:ext>
            </a:extLst>
          </p:cNvPr>
          <p:cNvSpPr txBox="1"/>
          <p:nvPr/>
        </p:nvSpPr>
        <p:spPr>
          <a:xfrm>
            <a:off x="1295099" y="6644348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風格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3A22C8-9543-4031-80E0-B44B53124E83}"/>
              </a:ext>
            </a:extLst>
          </p:cNvPr>
          <p:cNvSpPr txBox="1"/>
          <p:nvPr/>
        </p:nvSpPr>
        <p:spPr>
          <a:xfrm>
            <a:off x="3769582" y="6675125"/>
            <a:ext cx="3766028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精細卡通畫風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偏真實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597535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遊戲背景畫面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D19206-D6D8-476D-866F-62951A696D17}"/>
              </a:ext>
            </a:extLst>
          </p:cNvPr>
          <p:cNvSpPr txBox="1"/>
          <p:nvPr/>
        </p:nvSpPr>
        <p:spPr>
          <a:xfrm>
            <a:off x="1518486" y="8854409"/>
            <a:ext cx="5207000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主遊戲畫面示意圖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CE2965-151F-4A91-BE39-9CB2FF295EB9}"/>
              </a:ext>
            </a:extLst>
          </p:cNvPr>
          <p:cNvSpPr txBox="1"/>
          <p:nvPr/>
        </p:nvSpPr>
        <p:spPr>
          <a:xfrm>
            <a:off x="3606542" y="1129508"/>
            <a:ext cx="7829941" cy="10195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zh-TW" altLang="en-US" sz="2000" b="1" dirty="0">
                <a:latin typeface=".蘋方-繁" panose="020B0800000000000000" pitchFamily="34" charset="-120"/>
                <a:ea typeface=".蘋方-繁"/>
              </a:rPr>
              <a:t>以中國戲曲舞台為主要構想方向</a:t>
            </a:r>
            <a:endParaRPr lang="en-US" altLang="zh-TW" sz="2000" b="1" dirty="0">
              <a:latin typeface=".蘋方-繁" panose="020B0800000000000000" pitchFamily="34" charset="-120"/>
              <a:ea typeface=".蘋方-繁"/>
            </a:endParaRPr>
          </a:p>
          <a:p>
            <a:r>
              <a:rPr lang="en-US" altLang="zh-TW" sz="2000" b="1" dirty="0">
                <a:latin typeface=".蘋方-繁" panose="020B0800000000000000" pitchFamily="34" charset="-120"/>
                <a:ea typeface=".蘋方-繁"/>
              </a:rPr>
              <a:t>BS</a:t>
            </a:r>
            <a:r>
              <a:rPr lang="zh-TW" altLang="en-US" sz="2000" b="1" dirty="0">
                <a:latin typeface=".蘋方-繁" panose="020B0800000000000000" pitchFamily="34" charset="-120"/>
                <a:ea typeface=".蘋方-繁"/>
              </a:rPr>
              <a:t> </a:t>
            </a:r>
            <a:r>
              <a:rPr lang="en-US" altLang="zh-TW" sz="2000" b="1" dirty="0">
                <a:latin typeface=".蘋方-繁" panose="020B0800000000000000" pitchFamily="34" charset="-120"/>
                <a:ea typeface=".蘋方-繁"/>
              </a:rPr>
              <a:t>GAME</a:t>
            </a:r>
            <a:r>
              <a:rPr lang="zh-TW" altLang="en-US" sz="2000" b="1" dirty="0">
                <a:latin typeface=".蘋方-繁" panose="020B0800000000000000" pitchFamily="34" charset="-120"/>
                <a:ea typeface=".蘋方-繁"/>
              </a:rPr>
              <a:t>為早上在家裡吟詩作對</a:t>
            </a:r>
            <a:r>
              <a:rPr lang="en-US" altLang="zh-TW" sz="2000" b="1" dirty="0">
                <a:latin typeface=".蘋方-繁" panose="020B0800000000000000" pitchFamily="34" charset="-120"/>
                <a:ea typeface=".蘋方-繁"/>
              </a:rPr>
              <a:t>,FREE</a:t>
            </a:r>
            <a:r>
              <a:rPr lang="zh-TW" altLang="en-US" sz="2000" b="1" dirty="0">
                <a:latin typeface=".蘋方-繁" panose="020B0800000000000000" pitchFamily="34" charset="-120"/>
                <a:ea typeface=".蘋方-繁"/>
              </a:rPr>
              <a:t> </a:t>
            </a:r>
            <a:r>
              <a:rPr lang="en-US" altLang="zh-TW" sz="2000" b="1" dirty="0">
                <a:latin typeface=".蘋方-繁" panose="020B0800000000000000" pitchFamily="34" charset="-120"/>
                <a:ea typeface=".蘋方-繁"/>
              </a:rPr>
              <a:t>GAME</a:t>
            </a:r>
            <a:r>
              <a:rPr lang="zh-TW" altLang="en-US" sz="2000" b="1" dirty="0">
                <a:latin typeface=".蘋方-繁" panose="020B0800000000000000" pitchFamily="34" charset="-120"/>
                <a:ea typeface=".蘋方-繁"/>
              </a:rPr>
              <a:t>則是晚上去青樓遊玩</a:t>
            </a:r>
            <a:endParaRPr lang="en-US" altLang="zh-TW" sz="2000" b="1" dirty="0">
              <a:latin typeface=".蘋方-繁" panose="020B0800000000000000" pitchFamily="34" charset="-120"/>
              <a:ea typeface=".蘋方-繁"/>
            </a:endParaRPr>
          </a:p>
          <a:p>
            <a:r>
              <a:rPr lang="zh-TW" altLang="en-US" sz="2000" b="1" dirty="0">
                <a:latin typeface=".蘋方-繁" panose="020B0800000000000000" pitchFamily="34" charset="-120"/>
                <a:ea typeface=".蘋方-繁"/>
              </a:rPr>
              <a:t>體現才子的日常</a:t>
            </a:r>
            <a:endParaRPr lang="en-US" altLang="zh-TW" sz="2000" b="1" dirty="0">
              <a:latin typeface=".蘋方-繁" panose="020B0800000000000000" pitchFamily="34" charset="-120"/>
              <a:ea typeface=".蘋方-繁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FF80FF-A1BA-4BC0-8C95-347D6C6D033A}"/>
              </a:ext>
            </a:extLst>
          </p:cNvPr>
          <p:cNvSpPr txBox="1"/>
          <p:nvPr/>
        </p:nvSpPr>
        <p:spPr>
          <a:xfrm>
            <a:off x="9520809" y="8829377"/>
            <a:ext cx="5207000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免費遊戲畫面示意圖 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B1187F-61D8-449E-8783-47E953199D95}"/>
              </a:ext>
            </a:extLst>
          </p:cNvPr>
          <p:cNvCxnSpPr>
            <a:cxnSpLocks/>
          </p:cNvCxnSpPr>
          <p:nvPr/>
        </p:nvCxnSpPr>
        <p:spPr>
          <a:xfrm flipV="1">
            <a:off x="7976246" y="2767819"/>
            <a:ext cx="0" cy="6280668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EF009A-8905-4845-84C0-F1350D241FC9}"/>
              </a:ext>
            </a:extLst>
          </p:cNvPr>
          <p:cNvSpPr txBox="1"/>
          <p:nvPr/>
        </p:nvSpPr>
        <p:spPr>
          <a:xfrm>
            <a:off x="336228" y="2591812"/>
            <a:ext cx="7175844" cy="10195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BS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遊戲畫面設定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-</a:t>
            </a:r>
          </a:p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古代有錢人家大宅子客廳景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(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後面可看到花園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)</a:t>
            </a:r>
          </a:p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舞台的感覺，整體色調以</a:t>
            </a:r>
            <a:r>
              <a:rPr kumimoji="0" lang="zh-TW" altLang="en-US" sz="20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藍色</a:t>
            </a:r>
            <a:r>
              <a:rPr kumimoji="0" lang="en-US" altLang="zh-TW" sz="20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-</a:t>
            </a:r>
            <a:r>
              <a:rPr kumimoji="0" lang="zh-TW" altLang="en-US" sz="20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紅色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為主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0930CB-40F6-4A14-A735-C950437DC198}"/>
              </a:ext>
            </a:extLst>
          </p:cNvPr>
          <p:cNvSpPr txBox="1"/>
          <p:nvPr/>
        </p:nvSpPr>
        <p:spPr>
          <a:xfrm>
            <a:off x="8279755" y="2591812"/>
            <a:ext cx="7175844" cy="10195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FS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遊戲畫面設定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-</a:t>
            </a:r>
          </a:p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古代青樓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,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看過去有一樓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/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二樓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,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像示意圖</a:t>
            </a:r>
            <a:endParaRPr lang="en-US" altLang="zh-TW" sz="2000" dirty="0">
              <a:latin typeface=".蘋方-繁" panose="020B0800000000000000" pitchFamily="34" charset="-120"/>
              <a:ea typeface=".蘋方-繁"/>
            </a:endParaRPr>
          </a:p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整體以</a:t>
            </a:r>
            <a:r>
              <a:rPr kumimoji="0" lang="zh-TW" altLang="en-US" sz="20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黃紅色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調為主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pic>
        <p:nvPicPr>
          <p:cNvPr id="5" name="圖片 4" descr="一張含有 建築物, 房間, 桌, 起居 的圖片&#10;&#10;自動產生的描述">
            <a:extLst>
              <a:ext uri="{FF2B5EF4-FFF2-40B4-BE49-F238E27FC236}">
                <a16:creationId xmlns:a16="http://schemas.microsoft.com/office/drawing/2014/main" id="{9D205E82-F1AE-4626-91BF-C951CACE2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1" y="3567203"/>
            <a:ext cx="7513654" cy="4879203"/>
          </a:xfrm>
          <a:prstGeom prst="rect">
            <a:avLst/>
          </a:prstGeom>
        </p:spPr>
      </p:pic>
      <p:pic>
        <p:nvPicPr>
          <p:cNvPr id="8" name="圖片 7" descr="一張含有 建築物, 室外, 火車, 街道 的圖片&#10;&#10;自動產生的描述">
            <a:extLst>
              <a:ext uri="{FF2B5EF4-FFF2-40B4-BE49-F238E27FC236}">
                <a16:creationId xmlns:a16="http://schemas.microsoft.com/office/drawing/2014/main" id="{FAC3D75F-3F09-46BF-BF9A-0BF5B06CC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19" y="4652177"/>
            <a:ext cx="6260421" cy="3829021"/>
          </a:xfrm>
          <a:prstGeom prst="rect">
            <a:avLst/>
          </a:prstGeom>
        </p:spPr>
      </p:pic>
      <p:pic>
        <p:nvPicPr>
          <p:cNvPr id="11" name="圖片 10" descr="一張含有 室內, 建築物, 桌, 大廳 的圖片&#10;&#10;自動產生的描述">
            <a:extLst>
              <a:ext uri="{FF2B5EF4-FFF2-40B4-BE49-F238E27FC236}">
                <a16:creationId xmlns:a16="http://schemas.microsoft.com/office/drawing/2014/main" id="{8D0D9F66-49C8-4A9D-AF4F-D817D09FD9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55" y="3602313"/>
            <a:ext cx="3395747" cy="1825460"/>
          </a:xfrm>
          <a:prstGeom prst="rect">
            <a:avLst/>
          </a:prstGeom>
        </p:spPr>
      </p:pic>
      <p:pic>
        <p:nvPicPr>
          <p:cNvPr id="3" name="圖片 2" descr="一張含有 建築物, 公車, 街道, 貨車 的圖片&#10;&#10;自動產生的描述">
            <a:extLst>
              <a:ext uri="{FF2B5EF4-FFF2-40B4-BE49-F238E27FC236}">
                <a16:creationId xmlns:a16="http://schemas.microsoft.com/office/drawing/2014/main" id="{7B26063F-8BCB-4D17-A91E-6734A2901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755" y="6507104"/>
            <a:ext cx="4211804" cy="223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843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建築物, 室外, 火車, 街道 的圖片&#10;&#10;自動產生的描述">
            <a:extLst>
              <a:ext uri="{FF2B5EF4-FFF2-40B4-BE49-F238E27FC236}">
                <a16:creationId xmlns:a16="http://schemas.microsoft.com/office/drawing/2014/main" id="{BC81EE7C-FD86-4011-B567-82DFBEA0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078" y="3273305"/>
            <a:ext cx="7898826" cy="4831108"/>
          </a:xfrm>
          <a:prstGeom prst="rect">
            <a:avLst/>
          </a:prstGeom>
        </p:spPr>
      </p:pic>
      <p:pic>
        <p:nvPicPr>
          <p:cNvPr id="17" name="圖片 16" descr="一張含有 建築物, 房間, 桌, 起居 的圖片&#10;&#10;自動產生的描述">
            <a:extLst>
              <a:ext uri="{FF2B5EF4-FFF2-40B4-BE49-F238E27FC236}">
                <a16:creationId xmlns:a16="http://schemas.microsoft.com/office/drawing/2014/main" id="{8750351C-A06B-401B-8998-CD26C49F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8" y="3258286"/>
            <a:ext cx="7513654" cy="4879203"/>
          </a:xfrm>
          <a:prstGeom prst="rect">
            <a:avLst/>
          </a:prstGeom>
        </p:spPr>
      </p:pic>
      <p:pic>
        <p:nvPicPr>
          <p:cNvPr id="131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遊戲框畫面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D19206-D6D8-476D-866F-62951A696D17}"/>
              </a:ext>
            </a:extLst>
          </p:cNvPr>
          <p:cNvSpPr txBox="1"/>
          <p:nvPr/>
        </p:nvSpPr>
        <p:spPr>
          <a:xfrm>
            <a:off x="1518486" y="8854409"/>
            <a:ext cx="5207000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主遊戲畫面示意圖 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FF80FF-A1BA-4BC0-8C95-347D6C6D033A}"/>
              </a:ext>
            </a:extLst>
          </p:cNvPr>
          <p:cNvSpPr txBox="1"/>
          <p:nvPr/>
        </p:nvSpPr>
        <p:spPr>
          <a:xfrm>
            <a:off x="9520809" y="8829377"/>
            <a:ext cx="5207000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免費遊戲畫面示意圖 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B1187F-61D8-449E-8783-47E953199D95}"/>
              </a:ext>
            </a:extLst>
          </p:cNvPr>
          <p:cNvCxnSpPr>
            <a:cxnSpLocks/>
          </p:cNvCxnSpPr>
          <p:nvPr/>
        </p:nvCxnSpPr>
        <p:spPr>
          <a:xfrm flipV="1">
            <a:off x="7976246" y="2767819"/>
            <a:ext cx="0" cy="6280668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EF009A-8905-4845-84C0-F1350D241FC9}"/>
              </a:ext>
            </a:extLst>
          </p:cNvPr>
          <p:cNvSpPr txBox="1"/>
          <p:nvPr/>
        </p:nvSpPr>
        <p:spPr>
          <a:xfrm>
            <a:off x="539083" y="1713518"/>
            <a:ext cx="7175844" cy="13272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Bs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遊戲框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設定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-</a:t>
            </a:r>
          </a:p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淡色帶透明底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,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框有含外框以及內框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(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直條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),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底色需與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FS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做出區別</a:t>
            </a:r>
            <a:br>
              <a:rPr lang="en-US" altLang="zh-TW" sz="2000" dirty="0">
                <a:latin typeface=".蘋方-繁" panose="020B0800000000000000" pitchFamily="34" charset="-120"/>
                <a:ea typeface=".蘋方-繁"/>
              </a:rPr>
            </a:b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外框與內框設計以基本木雕梁柱為主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,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稍微點綴雕刻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,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不需過於花俏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(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花俏的部分在背景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)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0930CB-40F6-4A14-A735-C950437DC198}"/>
              </a:ext>
            </a:extLst>
          </p:cNvPr>
          <p:cNvSpPr txBox="1"/>
          <p:nvPr/>
        </p:nvSpPr>
        <p:spPr>
          <a:xfrm>
            <a:off x="8280116" y="1713518"/>
            <a:ext cx="7175844" cy="13272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FS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遊戲畫面設定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-</a:t>
            </a:r>
          </a:p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淡色帶透明底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,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框有含外框即內框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(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直條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),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底色需與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BS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做出區別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  <a:p>
            <a:pPr algn="l"/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外框與內框設計以基本木雕梁柱為主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,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稍微點綴雕刻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,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不需過於花俏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(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花俏的部分在背景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)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5075795-A249-4CC6-9F2B-059926E99799}"/>
              </a:ext>
            </a:extLst>
          </p:cNvPr>
          <p:cNvGraphicFramePr>
            <a:graphicFrameLocks noGrp="1"/>
          </p:cNvGraphicFramePr>
          <p:nvPr/>
        </p:nvGraphicFramePr>
        <p:xfrm>
          <a:off x="583818" y="3887914"/>
          <a:ext cx="6550910" cy="3902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182">
                  <a:extLst>
                    <a:ext uri="{9D8B030D-6E8A-4147-A177-3AD203B41FA5}">
                      <a16:colId xmlns:a16="http://schemas.microsoft.com/office/drawing/2014/main" val="1769655542"/>
                    </a:ext>
                  </a:extLst>
                </a:gridCol>
                <a:gridCol w="1310182">
                  <a:extLst>
                    <a:ext uri="{9D8B030D-6E8A-4147-A177-3AD203B41FA5}">
                      <a16:colId xmlns:a16="http://schemas.microsoft.com/office/drawing/2014/main" val="443497152"/>
                    </a:ext>
                  </a:extLst>
                </a:gridCol>
                <a:gridCol w="1310182">
                  <a:extLst>
                    <a:ext uri="{9D8B030D-6E8A-4147-A177-3AD203B41FA5}">
                      <a16:colId xmlns:a16="http://schemas.microsoft.com/office/drawing/2014/main" val="4074776004"/>
                    </a:ext>
                  </a:extLst>
                </a:gridCol>
                <a:gridCol w="1310182">
                  <a:extLst>
                    <a:ext uri="{9D8B030D-6E8A-4147-A177-3AD203B41FA5}">
                      <a16:colId xmlns:a16="http://schemas.microsoft.com/office/drawing/2014/main" val="1485941315"/>
                    </a:ext>
                  </a:extLst>
                </a:gridCol>
                <a:gridCol w="1310182">
                  <a:extLst>
                    <a:ext uri="{9D8B030D-6E8A-4147-A177-3AD203B41FA5}">
                      <a16:colId xmlns:a16="http://schemas.microsoft.com/office/drawing/2014/main" val="2953171792"/>
                    </a:ext>
                  </a:extLst>
                </a:gridCol>
              </a:tblGrid>
              <a:tr h="125540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838706"/>
                  </a:ext>
                </a:extLst>
              </a:tr>
              <a:tr h="1323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67661"/>
                  </a:ext>
                </a:extLst>
              </a:tr>
              <a:tr h="132375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99764"/>
                  </a:ext>
                </a:extLst>
              </a:tr>
            </a:tbl>
          </a:graphicData>
        </a:graphic>
      </p:graphicFrame>
      <p:pic>
        <p:nvPicPr>
          <p:cNvPr id="18" name="圖片 17" descr="一張含有 螢幕擷取畫面, 畫畫 的圖片&#10;&#10;自動產生的描述">
            <a:extLst>
              <a:ext uri="{FF2B5EF4-FFF2-40B4-BE49-F238E27FC236}">
                <a16:creationId xmlns:a16="http://schemas.microsoft.com/office/drawing/2014/main" id="{7474BFCE-1818-430E-89F1-3B7C18572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99167" l="952" r="99524">
                        <a14:foregroundMark x1="3571" y1="53333" x2="6429" y2="16667"/>
                        <a14:foregroundMark x1="8095" y1="49167" x2="11667" y2="8333"/>
                        <a14:foregroundMark x1="11667" y1="8333" x2="11190" y2="6667"/>
                        <a14:foregroundMark x1="5714" y1="42500" x2="13810" y2="11667"/>
                        <a14:foregroundMark x1="13810" y1="11667" x2="26667" y2="17500"/>
                        <a14:foregroundMark x1="26667" y1="17500" x2="39048" y2="12500"/>
                        <a14:foregroundMark x1="39048" y1="12500" x2="26429" y2="14167"/>
                        <a14:foregroundMark x1="26429" y1="14167" x2="51190" y2="20833"/>
                        <a14:foregroundMark x1="51190" y1="20833" x2="90476" y2="16667"/>
                        <a14:foregroundMark x1="90476" y1="16667" x2="97381" y2="52500"/>
                        <a14:foregroundMark x1="97381" y1="52500" x2="90000" y2="89167"/>
                        <a14:foregroundMark x1="90000" y1="89167" x2="7381" y2="84167"/>
                        <a14:foregroundMark x1="7381" y1="84167" x2="5238" y2="42500"/>
                        <a14:foregroundMark x1="4762" y1="26667" x2="15238" y2="8333"/>
                        <a14:foregroundMark x1="4524" y1="67500" x2="13095" y2="99167"/>
                        <a14:foregroundMark x1="13095" y1="99167" x2="14048" y2="90000"/>
                        <a14:foregroundMark x1="6190" y1="53333" x2="5952" y2="89167"/>
                        <a14:foregroundMark x1="6429" y1="91667" x2="1190" y2="40000"/>
                        <a14:foregroundMark x1="5238" y1="43333" x2="5000" y2="25833"/>
                        <a14:foregroundMark x1="85714" y1="15000" x2="96190" y2="35000"/>
                        <a14:foregroundMark x1="96190" y1="35000" x2="85238" y2="15000"/>
                        <a14:foregroundMark x1="92619" y1="22500" x2="95238" y2="31667"/>
                        <a14:foregroundMark x1="93571" y1="82500" x2="97857" y2="42500"/>
                        <a14:foregroundMark x1="97857" y1="42500" x2="99524" y2="53333"/>
                        <a14:foregroundMark x1="8571" y1="60833" x2="6190" y2="57500"/>
                        <a14:foregroundMark x1="9048" y1="49167" x2="16190" y2="75000"/>
                        <a14:foregroundMark x1="10952" y1="30000" x2="12619" y2="60833"/>
                        <a14:backgroundMark x1="11134" y1="29881" x2="11101" y2="29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77" y="3212496"/>
            <a:ext cx="4279115" cy="80008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7AC9FD80-186E-496E-ADC5-B539EC20101C}"/>
              </a:ext>
            </a:extLst>
          </p:cNvPr>
          <p:cNvSpPr txBox="1"/>
          <p:nvPr/>
        </p:nvSpPr>
        <p:spPr>
          <a:xfrm>
            <a:off x="2826308" y="3315143"/>
            <a:ext cx="2472252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6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Adobe 仿宋 Std R" panose="02020400000000000000" pitchFamily="18" charset="-128"/>
                <a:ea typeface="Adobe 仿宋 Std R" panose="02020400000000000000" pitchFamily="18" charset="-128"/>
                <a:sym typeface="Helvetica Light"/>
              </a:rPr>
              <a:t>四大才子</a:t>
            </a: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4D867411-0ABB-4C30-B5B7-1781DB4A4435}"/>
              </a:ext>
            </a:extLst>
          </p:cNvPr>
          <p:cNvGraphicFramePr>
            <a:graphicFrameLocks noGrp="1"/>
          </p:cNvGraphicFramePr>
          <p:nvPr/>
        </p:nvGraphicFramePr>
        <p:xfrm>
          <a:off x="8853229" y="3887914"/>
          <a:ext cx="6745020" cy="3902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9004">
                  <a:extLst>
                    <a:ext uri="{9D8B030D-6E8A-4147-A177-3AD203B41FA5}">
                      <a16:colId xmlns:a16="http://schemas.microsoft.com/office/drawing/2014/main" val="611489461"/>
                    </a:ext>
                  </a:extLst>
                </a:gridCol>
                <a:gridCol w="1349004">
                  <a:extLst>
                    <a:ext uri="{9D8B030D-6E8A-4147-A177-3AD203B41FA5}">
                      <a16:colId xmlns:a16="http://schemas.microsoft.com/office/drawing/2014/main" val="1391977940"/>
                    </a:ext>
                  </a:extLst>
                </a:gridCol>
                <a:gridCol w="1349004">
                  <a:extLst>
                    <a:ext uri="{9D8B030D-6E8A-4147-A177-3AD203B41FA5}">
                      <a16:colId xmlns:a16="http://schemas.microsoft.com/office/drawing/2014/main" val="865679894"/>
                    </a:ext>
                  </a:extLst>
                </a:gridCol>
                <a:gridCol w="1349004">
                  <a:extLst>
                    <a:ext uri="{9D8B030D-6E8A-4147-A177-3AD203B41FA5}">
                      <a16:colId xmlns:a16="http://schemas.microsoft.com/office/drawing/2014/main" val="510336662"/>
                    </a:ext>
                  </a:extLst>
                </a:gridCol>
                <a:gridCol w="1349004">
                  <a:extLst>
                    <a:ext uri="{9D8B030D-6E8A-4147-A177-3AD203B41FA5}">
                      <a16:colId xmlns:a16="http://schemas.microsoft.com/office/drawing/2014/main" val="2596430969"/>
                    </a:ext>
                  </a:extLst>
                </a:gridCol>
              </a:tblGrid>
              <a:tr h="1255402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804717"/>
                  </a:ext>
                </a:extLst>
              </a:tr>
              <a:tr h="1323753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870161"/>
                  </a:ext>
                </a:extLst>
              </a:tr>
              <a:tr h="1323753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60062"/>
                  </a:ext>
                </a:extLst>
              </a:tr>
            </a:tbl>
          </a:graphicData>
        </a:graphic>
      </p:graphicFrame>
      <p:grpSp>
        <p:nvGrpSpPr>
          <p:cNvPr id="42" name="群組 41">
            <a:extLst>
              <a:ext uri="{FF2B5EF4-FFF2-40B4-BE49-F238E27FC236}">
                <a16:creationId xmlns:a16="http://schemas.microsoft.com/office/drawing/2014/main" id="{5EA6C11E-CFBE-421F-AEE2-2A372373647A}"/>
              </a:ext>
            </a:extLst>
          </p:cNvPr>
          <p:cNvGrpSpPr/>
          <p:nvPr/>
        </p:nvGrpSpPr>
        <p:grpSpPr>
          <a:xfrm>
            <a:off x="4488766" y="3887469"/>
            <a:ext cx="1345803" cy="1321770"/>
            <a:chOff x="1177925" y="1851111"/>
            <a:chExt cx="2003492" cy="1843845"/>
          </a:xfrm>
        </p:grpSpPr>
        <p:pic>
          <p:nvPicPr>
            <p:cNvPr id="43" name="圖片 42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57DFA9CD-F87C-4F8E-94EB-5C8E613BA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4CAECA9-5B1C-4499-9C7B-4C8D15E1E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60068559-ECB1-43C9-9CD0-489886ACD04E}"/>
              </a:ext>
            </a:extLst>
          </p:cNvPr>
          <p:cNvGrpSpPr/>
          <p:nvPr/>
        </p:nvGrpSpPr>
        <p:grpSpPr>
          <a:xfrm>
            <a:off x="4489183" y="5150359"/>
            <a:ext cx="1345386" cy="1321770"/>
            <a:chOff x="2161428" y="3815384"/>
            <a:chExt cx="2003492" cy="1843845"/>
          </a:xfrm>
        </p:grpSpPr>
        <p:pic>
          <p:nvPicPr>
            <p:cNvPr id="46" name="圖片 45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73769AAC-4E70-4E85-970D-390A6125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D8729D0-1B5C-4CC9-9B21-3E2FD5414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8CC1361-8FA9-4E04-A4C1-CFF9FC3694D4}"/>
              </a:ext>
            </a:extLst>
          </p:cNvPr>
          <p:cNvGrpSpPr/>
          <p:nvPr/>
        </p:nvGrpSpPr>
        <p:grpSpPr>
          <a:xfrm>
            <a:off x="4502244" y="6425465"/>
            <a:ext cx="1345386" cy="1314206"/>
            <a:chOff x="2122789" y="6024253"/>
            <a:chExt cx="2003492" cy="1843845"/>
          </a:xfrm>
        </p:grpSpPr>
        <p:pic>
          <p:nvPicPr>
            <p:cNvPr id="49" name="圖片 48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221B0012-67A1-4C11-9E19-A2809978D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B17F58AA-E553-4E2C-AF00-FABDCA16D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876994F3-4DAE-45ED-9CCB-736B3CFC1EC9}"/>
              </a:ext>
            </a:extLst>
          </p:cNvPr>
          <p:cNvGrpSpPr/>
          <p:nvPr/>
        </p:nvGrpSpPr>
        <p:grpSpPr>
          <a:xfrm>
            <a:off x="3189024" y="6425465"/>
            <a:ext cx="1313220" cy="1293056"/>
            <a:chOff x="2426685" y="8001358"/>
            <a:chExt cx="2003492" cy="1843845"/>
          </a:xfrm>
        </p:grpSpPr>
        <p:pic>
          <p:nvPicPr>
            <p:cNvPr id="52" name="圖片 51" descr="一張含有 服飾, 男人, 棒球, 穿著 的圖片&#10;&#10;自動產生的描述">
              <a:extLst>
                <a:ext uri="{FF2B5EF4-FFF2-40B4-BE49-F238E27FC236}">
                  <a16:creationId xmlns:a16="http://schemas.microsoft.com/office/drawing/2014/main" id="{4BDFD8A8-11D0-49D4-AB6A-DE4CB33D2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43" r="19943" b="60601"/>
            <a:stretch/>
          </p:blipFill>
          <p:spPr>
            <a:xfrm>
              <a:off x="2468586" y="8019445"/>
              <a:ext cx="1919690" cy="1704785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C41D3116-D079-4371-A44C-B82809569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426685" y="8001358"/>
              <a:ext cx="2003492" cy="1843845"/>
            </a:xfrm>
            <a:prstGeom prst="rect">
              <a:avLst/>
            </a:prstGeom>
          </p:spPr>
        </p:pic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97F0D19E-D890-47E3-AF8D-72BF4970D7EC}"/>
              </a:ext>
            </a:extLst>
          </p:cNvPr>
          <p:cNvGrpSpPr/>
          <p:nvPr/>
        </p:nvGrpSpPr>
        <p:grpSpPr>
          <a:xfrm>
            <a:off x="11552520" y="3887469"/>
            <a:ext cx="1345803" cy="1321770"/>
            <a:chOff x="1177925" y="1851111"/>
            <a:chExt cx="2003492" cy="1843845"/>
          </a:xfrm>
        </p:grpSpPr>
        <p:pic>
          <p:nvPicPr>
            <p:cNvPr id="55" name="圖片 54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87FC8C21-EC4A-4F52-AF96-82694090F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CA3918A3-957F-4362-AD83-0E41D3070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02782C84-B745-4551-B8E4-91DE9234705F}"/>
              </a:ext>
            </a:extLst>
          </p:cNvPr>
          <p:cNvGrpSpPr/>
          <p:nvPr/>
        </p:nvGrpSpPr>
        <p:grpSpPr>
          <a:xfrm>
            <a:off x="11552937" y="5150359"/>
            <a:ext cx="1345386" cy="1321770"/>
            <a:chOff x="2161428" y="3815384"/>
            <a:chExt cx="2003492" cy="1843845"/>
          </a:xfrm>
        </p:grpSpPr>
        <p:pic>
          <p:nvPicPr>
            <p:cNvPr id="58" name="圖片 57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9613469E-7807-4018-B62C-059E88803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80CC2FB7-63E0-4FE5-B0B7-DE29D5A67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D050534A-C4D8-4C95-A2ED-A2B7EFFC5C10}"/>
              </a:ext>
            </a:extLst>
          </p:cNvPr>
          <p:cNvGrpSpPr/>
          <p:nvPr/>
        </p:nvGrpSpPr>
        <p:grpSpPr>
          <a:xfrm>
            <a:off x="11565998" y="6425465"/>
            <a:ext cx="1345386" cy="1314206"/>
            <a:chOff x="2122789" y="6024253"/>
            <a:chExt cx="2003492" cy="1843845"/>
          </a:xfrm>
        </p:grpSpPr>
        <p:pic>
          <p:nvPicPr>
            <p:cNvPr id="61" name="圖片 60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C9AA4C38-BC4F-45AA-9DB8-7E30425E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F7A7C2F7-2B7E-4FB3-A5CC-DE53E0DBF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C0DDB070-D7CC-4DCD-94D9-18E48FA8379B}"/>
              </a:ext>
            </a:extLst>
          </p:cNvPr>
          <p:cNvGrpSpPr/>
          <p:nvPr/>
        </p:nvGrpSpPr>
        <p:grpSpPr>
          <a:xfrm>
            <a:off x="14038382" y="3462162"/>
            <a:ext cx="1729304" cy="4690966"/>
            <a:chOff x="3116739" y="4758003"/>
            <a:chExt cx="1141269" cy="3095844"/>
          </a:xfrm>
        </p:grpSpPr>
        <p:pic>
          <p:nvPicPr>
            <p:cNvPr id="69" name="圖片 68" descr="一張含有 個人, 紅色, 女性, 坐 的圖片&#10;&#10;自動產生的描述">
              <a:extLst>
                <a:ext uri="{FF2B5EF4-FFF2-40B4-BE49-F238E27FC236}">
                  <a16:creationId xmlns:a16="http://schemas.microsoft.com/office/drawing/2014/main" id="{B33677AA-34D9-4191-A06C-9CB0D8F71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53" t="8265" r="30479" b="16759"/>
            <a:stretch/>
          </p:blipFill>
          <p:spPr>
            <a:xfrm>
              <a:off x="3236970" y="5059075"/>
              <a:ext cx="889000" cy="2493698"/>
            </a:xfrm>
            <a:prstGeom prst="rect">
              <a:avLst/>
            </a:prstGeom>
          </p:spPr>
        </p:pic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20CA328A-1FD1-49FE-971C-E7D6C054FE87}"/>
                </a:ext>
              </a:extLst>
            </p:cNvPr>
            <p:cNvGrpSpPr/>
            <p:nvPr/>
          </p:nvGrpSpPr>
          <p:grpSpPr>
            <a:xfrm>
              <a:off x="3116739" y="4758003"/>
              <a:ext cx="1141269" cy="3095844"/>
              <a:chOff x="3116739" y="4758003"/>
              <a:chExt cx="1141269" cy="3095844"/>
            </a:xfrm>
          </p:grpSpPr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254A8D77-BD93-49E8-B3AB-03E831CFE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39452" y="5735290"/>
                <a:ext cx="3095844" cy="1141269"/>
              </a:xfrm>
              <a:prstGeom prst="rect">
                <a:avLst/>
              </a:prstGeom>
            </p:spPr>
          </p:pic>
          <p:pic>
            <p:nvPicPr>
              <p:cNvPr id="72" name="圖片 71" descr="一張含有 畫畫 的圖片&#10;&#10;自動產生的描述">
                <a:extLst>
                  <a:ext uri="{FF2B5EF4-FFF2-40B4-BE49-F238E27FC236}">
                    <a16:creationId xmlns:a16="http://schemas.microsoft.com/office/drawing/2014/main" id="{07DA14D6-F9CE-4728-A46B-F45C140AB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254" y="6815868"/>
                <a:ext cx="768432" cy="666496"/>
              </a:xfrm>
              <a:prstGeom prst="rect">
                <a:avLst/>
              </a:prstGeom>
            </p:spPr>
          </p:pic>
        </p:grp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D608BDF-BC7A-4E54-A09F-1AE9719F61C0}"/>
              </a:ext>
            </a:extLst>
          </p:cNvPr>
          <p:cNvGrpSpPr/>
          <p:nvPr/>
        </p:nvGrpSpPr>
        <p:grpSpPr>
          <a:xfrm>
            <a:off x="3163389" y="5150707"/>
            <a:ext cx="1404523" cy="1322364"/>
            <a:chOff x="1042231" y="3918551"/>
            <a:chExt cx="2128837" cy="1725533"/>
          </a:xfrm>
        </p:grpSpPr>
        <p:pic>
          <p:nvPicPr>
            <p:cNvPr id="74" name="圖片 73" descr="一張含有 雪, 畫畫, 山 的圖片&#10;&#10;自動產生的描述">
              <a:extLst>
                <a:ext uri="{FF2B5EF4-FFF2-40B4-BE49-F238E27FC236}">
                  <a16:creationId xmlns:a16="http://schemas.microsoft.com/office/drawing/2014/main" id="{A704A718-5D83-4C11-8682-14BE9927B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6" r="42820" b="81"/>
            <a:stretch/>
          </p:blipFill>
          <p:spPr>
            <a:xfrm>
              <a:off x="1149096" y="4047001"/>
              <a:ext cx="1893923" cy="1525412"/>
            </a:xfrm>
            <a:prstGeom prst="rect">
              <a:avLst/>
            </a:prstGeom>
          </p:spPr>
        </p:pic>
        <p:pic>
          <p:nvPicPr>
            <p:cNvPr id="75" name="圖片 74" descr="一張含有 時鐘, 儀錶 的圖片&#10;&#10;自動產生的描述">
              <a:extLst>
                <a:ext uri="{FF2B5EF4-FFF2-40B4-BE49-F238E27FC236}">
                  <a16:creationId xmlns:a16="http://schemas.microsoft.com/office/drawing/2014/main" id="{4FF28F38-7190-4420-A208-1FD1CAF31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9" t="6107" r="3000" b="8248"/>
            <a:stretch/>
          </p:blipFill>
          <p:spPr>
            <a:xfrm>
              <a:off x="1042231" y="3918551"/>
              <a:ext cx="2128837" cy="1725533"/>
            </a:xfrm>
            <a:prstGeom prst="rect">
              <a:avLst/>
            </a:prstGeom>
          </p:spPr>
        </p:pic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DA200374-F253-4EA4-A38A-C7157ABA2478}"/>
              </a:ext>
            </a:extLst>
          </p:cNvPr>
          <p:cNvGrpSpPr/>
          <p:nvPr/>
        </p:nvGrpSpPr>
        <p:grpSpPr>
          <a:xfrm>
            <a:off x="1872022" y="3847764"/>
            <a:ext cx="1404523" cy="1322364"/>
            <a:chOff x="1042231" y="3918551"/>
            <a:chExt cx="2128837" cy="1725533"/>
          </a:xfrm>
        </p:grpSpPr>
        <p:pic>
          <p:nvPicPr>
            <p:cNvPr id="78" name="圖片 77" descr="一張含有 雪, 畫畫, 山 的圖片&#10;&#10;自動產生的描述">
              <a:extLst>
                <a:ext uri="{FF2B5EF4-FFF2-40B4-BE49-F238E27FC236}">
                  <a16:creationId xmlns:a16="http://schemas.microsoft.com/office/drawing/2014/main" id="{CD47CCDB-5655-4BA8-9C1B-9CB6A23A62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6" r="42820" b="81"/>
            <a:stretch/>
          </p:blipFill>
          <p:spPr>
            <a:xfrm>
              <a:off x="1149096" y="4047001"/>
              <a:ext cx="1893923" cy="1525412"/>
            </a:xfrm>
            <a:prstGeom prst="rect">
              <a:avLst/>
            </a:prstGeom>
          </p:spPr>
        </p:pic>
        <p:pic>
          <p:nvPicPr>
            <p:cNvPr id="79" name="圖片 78" descr="一張含有 時鐘, 儀錶 的圖片&#10;&#10;自動產生的描述">
              <a:extLst>
                <a:ext uri="{FF2B5EF4-FFF2-40B4-BE49-F238E27FC236}">
                  <a16:creationId xmlns:a16="http://schemas.microsoft.com/office/drawing/2014/main" id="{24084F69-CFDF-4DAF-88DD-5100395FA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9" t="6107" r="3000" b="8248"/>
            <a:stretch/>
          </p:blipFill>
          <p:spPr>
            <a:xfrm>
              <a:off x="1042231" y="3918551"/>
              <a:ext cx="2128837" cy="1725533"/>
            </a:xfrm>
            <a:prstGeom prst="rect">
              <a:avLst/>
            </a:prstGeom>
          </p:spPr>
        </p:pic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225DDFD6-2C07-4626-8CE2-5B1AFCBED3D2}"/>
              </a:ext>
            </a:extLst>
          </p:cNvPr>
          <p:cNvGrpSpPr/>
          <p:nvPr/>
        </p:nvGrpSpPr>
        <p:grpSpPr>
          <a:xfrm>
            <a:off x="555019" y="5150359"/>
            <a:ext cx="1345803" cy="1321770"/>
            <a:chOff x="1177925" y="1851111"/>
            <a:chExt cx="2003492" cy="1843845"/>
          </a:xfrm>
        </p:grpSpPr>
        <p:pic>
          <p:nvPicPr>
            <p:cNvPr id="81" name="圖片 80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B9EB29E2-F453-4CBD-A653-CC933C07D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6EE39D50-0959-41B7-8D84-167C8C23F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B940DD4-D795-4067-9CFB-0AABE83466D4}"/>
              </a:ext>
            </a:extLst>
          </p:cNvPr>
          <p:cNvGrpSpPr/>
          <p:nvPr/>
        </p:nvGrpSpPr>
        <p:grpSpPr>
          <a:xfrm>
            <a:off x="3194891" y="3897252"/>
            <a:ext cx="1345803" cy="1321770"/>
            <a:chOff x="1177925" y="1851111"/>
            <a:chExt cx="2003492" cy="1843845"/>
          </a:xfrm>
        </p:grpSpPr>
        <p:pic>
          <p:nvPicPr>
            <p:cNvPr id="84" name="圖片 83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184071D1-87C6-48D5-94C2-90B55564FB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A21FC24D-1CE1-4F19-AD9A-9B6D40BCF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099CB0C-CDC2-4BCD-AFDF-052DEDB8DFC9}"/>
              </a:ext>
            </a:extLst>
          </p:cNvPr>
          <p:cNvGrpSpPr/>
          <p:nvPr/>
        </p:nvGrpSpPr>
        <p:grpSpPr>
          <a:xfrm>
            <a:off x="547367" y="3831666"/>
            <a:ext cx="1367242" cy="1242687"/>
            <a:chOff x="510499" y="3831666"/>
            <a:chExt cx="1367242" cy="1242687"/>
          </a:xfrm>
        </p:grpSpPr>
        <p:pic>
          <p:nvPicPr>
            <p:cNvPr id="86" name="圖片 85" descr="一張含有 桌, 黑暗, 紅色, 花 的圖片&#10;&#10;自動產生的描述">
              <a:extLst>
                <a:ext uri="{FF2B5EF4-FFF2-40B4-BE49-F238E27FC236}">
                  <a16:creationId xmlns:a16="http://schemas.microsoft.com/office/drawing/2014/main" id="{BD2814C1-DBA3-44D6-AEC9-84F4747FE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99" t="28187" r="7711" b="43010"/>
            <a:stretch/>
          </p:blipFill>
          <p:spPr>
            <a:xfrm>
              <a:off x="510499" y="3831666"/>
              <a:ext cx="1367242" cy="1242687"/>
            </a:xfrm>
            <a:prstGeom prst="rect">
              <a:avLst/>
            </a:prstGeom>
          </p:spPr>
        </p:pic>
        <p:pic>
          <p:nvPicPr>
            <p:cNvPr id="87" name="圖片 86" descr="一張含有 畫畫 的圖片&#10;&#10;自動產生的描述">
              <a:extLst>
                <a:ext uri="{FF2B5EF4-FFF2-40B4-BE49-F238E27FC236}">
                  <a16:creationId xmlns:a16="http://schemas.microsoft.com/office/drawing/2014/main" id="{3203EBD5-734E-4F0D-A320-699415E69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71" b="45381"/>
            <a:stretch/>
          </p:blipFill>
          <p:spPr>
            <a:xfrm>
              <a:off x="633922" y="4737092"/>
              <a:ext cx="1174456" cy="265987"/>
            </a:xfrm>
            <a:prstGeom prst="rect">
              <a:avLst/>
            </a:prstGeom>
          </p:spPr>
        </p:pic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BA8593A1-6A58-4C78-ABB6-099FB7908453}"/>
              </a:ext>
            </a:extLst>
          </p:cNvPr>
          <p:cNvGrpSpPr/>
          <p:nvPr/>
        </p:nvGrpSpPr>
        <p:grpSpPr>
          <a:xfrm>
            <a:off x="1867281" y="6472129"/>
            <a:ext cx="1367242" cy="1242687"/>
            <a:chOff x="510499" y="3831666"/>
            <a:chExt cx="1367242" cy="1242687"/>
          </a:xfrm>
        </p:grpSpPr>
        <p:pic>
          <p:nvPicPr>
            <p:cNvPr id="91" name="圖片 90" descr="一張含有 桌, 黑暗, 紅色, 花 的圖片&#10;&#10;自動產生的描述">
              <a:extLst>
                <a:ext uri="{FF2B5EF4-FFF2-40B4-BE49-F238E27FC236}">
                  <a16:creationId xmlns:a16="http://schemas.microsoft.com/office/drawing/2014/main" id="{2AFEBD02-C59E-49D5-85C9-E1F56D8D6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99" t="28187" r="7711" b="43010"/>
            <a:stretch/>
          </p:blipFill>
          <p:spPr>
            <a:xfrm>
              <a:off x="510499" y="3831666"/>
              <a:ext cx="1367242" cy="1242687"/>
            </a:xfrm>
            <a:prstGeom prst="rect">
              <a:avLst/>
            </a:prstGeom>
          </p:spPr>
        </p:pic>
        <p:pic>
          <p:nvPicPr>
            <p:cNvPr id="92" name="圖片 91" descr="一張含有 畫畫 的圖片&#10;&#10;自動產生的描述">
              <a:extLst>
                <a:ext uri="{FF2B5EF4-FFF2-40B4-BE49-F238E27FC236}">
                  <a16:creationId xmlns:a16="http://schemas.microsoft.com/office/drawing/2014/main" id="{E60CA60B-1CF9-45D8-850E-54B050148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71" b="45381"/>
            <a:stretch/>
          </p:blipFill>
          <p:spPr>
            <a:xfrm>
              <a:off x="633922" y="4737092"/>
              <a:ext cx="1174456" cy="265987"/>
            </a:xfrm>
            <a:prstGeom prst="rect">
              <a:avLst/>
            </a:prstGeom>
          </p:spPr>
        </p:pic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A817A507-9375-4FFC-A02E-62D660B959E6}"/>
              </a:ext>
            </a:extLst>
          </p:cNvPr>
          <p:cNvGrpSpPr/>
          <p:nvPr/>
        </p:nvGrpSpPr>
        <p:grpSpPr>
          <a:xfrm>
            <a:off x="5800575" y="3812095"/>
            <a:ext cx="1367242" cy="1242687"/>
            <a:chOff x="510499" y="3831666"/>
            <a:chExt cx="1367242" cy="1242687"/>
          </a:xfrm>
        </p:grpSpPr>
        <p:pic>
          <p:nvPicPr>
            <p:cNvPr id="94" name="圖片 93" descr="一張含有 桌, 黑暗, 紅色, 花 的圖片&#10;&#10;自動產生的描述">
              <a:extLst>
                <a:ext uri="{FF2B5EF4-FFF2-40B4-BE49-F238E27FC236}">
                  <a16:creationId xmlns:a16="http://schemas.microsoft.com/office/drawing/2014/main" id="{A03B0787-EAD8-490C-9EBC-3C88DDFFF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99" t="28187" r="7711" b="43010"/>
            <a:stretch/>
          </p:blipFill>
          <p:spPr>
            <a:xfrm>
              <a:off x="510499" y="3831666"/>
              <a:ext cx="1367242" cy="1242687"/>
            </a:xfrm>
            <a:prstGeom prst="rect">
              <a:avLst/>
            </a:prstGeom>
          </p:spPr>
        </p:pic>
        <p:pic>
          <p:nvPicPr>
            <p:cNvPr id="95" name="圖片 94" descr="一張含有 畫畫 的圖片&#10;&#10;自動產生的描述">
              <a:extLst>
                <a:ext uri="{FF2B5EF4-FFF2-40B4-BE49-F238E27FC236}">
                  <a16:creationId xmlns:a16="http://schemas.microsoft.com/office/drawing/2014/main" id="{DAE2EDE9-F3DE-4FEA-B381-687454D61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71" b="45381"/>
            <a:stretch/>
          </p:blipFill>
          <p:spPr>
            <a:xfrm>
              <a:off x="633922" y="4737092"/>
              <a:ext cx="1174456" cy="265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27112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69"/>
          <a:ext cx="15504873" cy="83800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532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3913905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580055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6172381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09236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Bonus</a:t>
                      </a:r>
                      <a:b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</a:b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大紅繡球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zh-TW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出現</a:t>
                      </a:r>
                      <a:r>
                        <a:rPr lang="en-US" altLang="zh-TW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3</a:t>
                      </a:r>
                      <a:r>
                        <a:rPr lang="zh-TW" altLang="zh-TW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個可進入</a:t>
                      </a:r>
                      <a:r>
                        <a:rPr lang="en-US" altLang="zh-TW" sz="20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Bonus</a:t>
                      </a:r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400" dirty="0"/>
                        <a:t>繡球的材質要絲質緞面，部分會反光那種</a:t>
                      </a:r>
                      <a:br>
                        <a:rPr lang="en-US" altLang="zh-TW" sz="2400" dirty="0"/>
                      </a:br>
                      <a:r>
                        <a:rPr lang="zh-TW" altLang="en-US" sz="2400" dirty="0"/>
                        <a:t>細緻的繡球　要有短緞帶做點綴</a:t>
                      </a:r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圓形，無框，前方有ＢＯＮＵＳ字樣</a:t>
                      </a:r>
                      <a:endParaRPr lang="en-US" altLang="zh-TW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037314">
                <a:tc>
                  <a:txBody>
                    <a:bodyPr/>
                    <a:lstStyle/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老鷹雕毛毛蟲水墨畫</a:t>
                      </a:r>
                      <a:b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</a:b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WILD-1X1</a:t>
                      </a:r>
                      <a:b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</a:b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(BS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用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/>
                        <a:t>水墨畫</a:t>
                      </a:r>
                      <a:br>
                        <a:rPr lang="en-US" altLang="zh-TW" sz="2400" dirty="0"/>
                      </a:br>
                      <a:r>
                        <a:rPr lang="zh-TW" altLang="en-US" sz="2400" dirty="0"/>
                        <a:t>老鷹展翅飛翔（唐伯虎點秋香那隻）</a:t>
                      </a:r>
                      <a:endParaRPr lang="en-US" altLang="zh-TW" sz="2400" u="none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ingfang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870502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撫媚的青樓女子</a:t>
                      </a:r>
                      <a:b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</a:b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WILD-1X3</a:t>
                      </a:r>
                      <a:b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</a:b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(FS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用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TW" altLang="en-US" sz="2000" dirty="0"/>
                        <a:t>以有點</a:t>
                      </a:r>
                      <a:r>
                        <a:rPr lang="zh-TW" altLang="en-US" sz="2000" u="sng" dirty="0"/>
                        <a:t>參考圖的樣式與姿勢設計要有點情色的感覺</a:t>
                      </a:r>
                      <a:endParaRPr lang="en-US" altLang="zh-TW" sz="2000" u="sng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,1X3</a:t>
                      </a:r>
                      <a:r>
                        <a:rPr lang="zh-TW" altLang="en-US" sz="2000" dirty="0"/>
                        <a:t>用近景</a:t>
                      </a:r>
                      <a:r>
                        <a:rPr lang="en-US" altLang="zh-TW" sz="2000" dirty="0"/>
                        <a:t>,2X3</a:t>
                      </a:r>
                      <a:r>
                        <a:rPr lang="zh-TW" altLang="en-US" sz="2000" dirty="0"/>
                        <a:t>使用遠景可帶至人身下方微露</a:t>
                      </a:r>
                      <a:r>
                        <a:rPr lang="en-US" altLang="zh-TW" sz="2000" dirty="0"/>
                        <a:t>,</a:t>
                      </a:r>
                      <a:r>
                        <a:rPr lang="zh-TW" altLang="en-US" sz="2000" dirty="0"/>
                        <a:t>背景為房間床上或者臥椅</a:t>
                      </a:r>
                      <a:br>
                        <a:rPr lang="en-US" altLang="zh-TW" sz="2000" dirty="0"/>
                      </a:br>
                      <a:r>
                        <a:rPr lang="zh-TW" altLang="en-US" sz="2000" dirty="0"/>
                        <a:t>外框使用金黃色特別顯眼不規則花雕做裝飾</a:t>
                      </a:r>
                      <a:r>
                        <a:rPr lang="en-US" altLang="zh-TW" sz="2000" dirty="0"/>
                        <a:t>,</a:t>
                      </a:r>
                      <a:r>
                        <a:rPr lang="zh-TW" altLang="en-US" sz="2000" dirty="0"/>
                        <a:t>下方要有</a:t>
                      </a:r>
                      <a:r>
                        <a:rPr lang="en-US" altLang="zh-TW" sz="2000" dirty="0"/>
                        <a:t>WILD</a:t>
                      </a:r>
                      <a:r>
                        <a:rPr lang="zh-TW" altLang="en-US" sz="2000" dirty="0"/>
                        <a:t>字樣，邊框與字用金色去設計</a:t>
                      </a:r>
                    </a:p>
                    <a:p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83729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撫媚的青樓女子</a:t>
                      </a:r>
                      <a:b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</a:b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WILD-2X3</a:t>
                      </a:r>
                      <a:b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</a:b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(FS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用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894E7CE9-9C9C-4270-95E1-50D503124E6A}"/>
              </a:ext>
            </a:extLst>
          </p:cNvPr>
          <p:cNvGrpSpPr/>
          <p:nvPr/>
        </p:nvGrpSpPr>
        <p:grpSpPr>
          <a:xfrm>
            <a:off x="135902" y="6050991"/>
            <a:ext cx="2510650" cy="3051099"/>
            <a:chOff x="-2450143" y="6230098"/>
            <a:chExt cx="2510650" cy="3051099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6606273A-6614-4D2A-B85F-323349CD73E3}"/>
                </a:ext>
              </a:extLst>
            </p:cNvPr>
            <p:cNvGrpSpPr/>
            <p:nvPr/>
          </p:nvGrpSpPr>
          <p:grpSpPr>
            <a:xfrm>
              <a:off x="-1713100" y="6485837"/>
              <a:ext cx="1713100" cy="2654391"/>
              <a:chOff x="-1447301" y="6487675"/>
              <a:chExt cx="1713100" cy="2654391"/>
            </a:xfrm>
          </p:grpSpPr>
          <p:pic>
            <p:nvPicPr>
              <p:cNvPr id="51" name="圖片 50" descr="一張含有 個人, 紅色, 女性, 坐 的圖片&#10;&#10;自動產生的描述">
                <a:extLst>
                  <a:ext uri="{FF2B5EF4-FFF2-40B4-BE49-F238E27FC236}">
                    <a16:creationId xmlns:a16="http://schemas.microsoft.com/office/drawing/2014/main" id="{91117A19-B60B-477A-A7B3-89966C39F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47301" y="6487675"/>
                <a:ext cx="1713100" cy="2535949"/>
              </a:xfrm>
              <a:prstGeom prst="rect">
                <a:avLst/>
              </a:prstGeom>
            </p:spPr>
          </p:pic>
          <p:pic>
            <p:nvPicPr>
              <p:cNvPr id="54" name="圖片 53" descr="一張含有 畫畫 的圖片&#10;&#10;自動產生的描述">
                <a:extLst>
                  <a:ext uri="{FF2B5EF4-FFF2-40B4-BE49-F238E27FC236}">
                    <a16:creationId xmlns:a16="http://schemas.microsoft.com/office/drawing/2014/main" id="{A214B999-673D-4D97-85CD-AF68FB048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04743" y="8079384"/>
                <a:ext cx="1539026" cy="1062682"/>
              </a:xfrm>
              <a:prstGeom prst="rect">
                <a:avLst/>
              </a:prstGeom>
            </p:spPr>
          </p:pic>
        </p:grpSp>
        <p:pic>
          <p:nvPicPr>
            <p:cNvPr id="56" name="圖片 55" descr="一張含有 地圖 的圖片&#10;&#10;自動產生的描述">
              <a:extLst>
                <a:ext uri="{FF2B5EF4-FFF2-40B4-BE49-F238E27FC236}">
                  <a16:creationId xmlns:a16="http://schemas.microsoft.com/office/drawing/2014/main" id="{9C1A59B9-F95E-4FB0-8DA0-FC1D691DF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720368" y="6500323"/>
              <a:ext cx="3051099" cy="2510650"/>
            </a:xfrm>
            <a:prstGeom prst="rect">
              <a:avLst/>
            </a:prstGeom>
          </p:spPr>
        </p:pic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990B1569-5215-4712-AAED-56B6FC24C63F}"/>
              </a:ext>
            </a:extLst>
          </p:cNvPr>
          <p:cNvGrpSpPr/>
          <p:nvPr/>
        </p:nvGrpSpPr>
        <p:grpSpPr>
          <a:xfrm>
            <a:off x="2922788" y="6050992"/>
            <a:ext cx="1141269" cy="3095844"/>
            <a:chOff x="3116739" y="4758003"/>
            <a:chExt cx="1141269" cy="3095844"/>
          </a:xfrm>
        </p:grpSpPr>
        <p:pic>
          <p:nvPicPr>
            <p:cNvPr id="61" name="圖片 60" descr="一張含有 個人, 紅色, 女性, 坐 的圖片&#10;&#10;自動產生的描述">
              <a:extLst>
                <a:ext uri="{FF2B5EF4-FFF2-40B4-BE49-F238E27FC236}">
                  <a16:creationId xmlns:a16="http://schemas.microsoft.com/office/drawing/2014/main" id="{E07D89E4-4400-4129-9F1B-61A9C7108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53" t="8265" r="30479" b="16759"/>
            <a:stretch/>
          </p:blipFill>
          <p:spPr>
            <a:xfrm>
              <a:off x="3236970" y="5059075"/>
              <a:ext cx="889000" cy="2493698"/>
            </a:xfrm>
            <a:prstGeom prst="rect">
              <a:avLst/>
            </a:prstGeom>
          </p:spPr>
        </p:pic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09BBA0F3-A900-4E09-B0B2-A5B52024354C}"/>
                </a:ext>
              </a:extLst>
            </p:cNvPr>
            <p:cNvGrpSpPr/>
            <p:nvPr/>
          </p:nvGrpSpPr>
          <p:grpSpPr>
            <a:xfrm>
              <a:off x="3116739" y="4758003"/>
              <a:ext cx="1141269" cy="3095844"/>
              <a:chOff x="3116739" y="4758003"/>
              <a:chExt cx="1141269" cy="3095844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953DA166-1203-41D6-904F-74234F71E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39452" y="5735290"/>
                <a:ext cx="3095844" cy="1141269"/>
              </a:xfrm>
              <a:prstGeom prst="rect">
                <a:avLst/>
              </a:prstGeom>
            </p:spPr>
          </p:pic>
          <p:pic>
            <p:nvPicPr>
              <p:cNvPr id="33" name="圖片 32" descr="一張含有 畫畫 的圖片&#10;&#10;自動產生的描述">
                <a:extLst>
                  <a:ext uri="{FF2B5EF4-FFF2-40B4-BE49-F238E27FC236}">
                    <a16:creationId xmlns:a16="http://schemas.microsoft.com/office/drawing/2014/main" id="{2A16C7E4-28FC-4F6B-8DF5-AF87A73C7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254" y="6815868"/>
                <a:ext cx="768432" cy="666496"/>
              </a:xfrm>
              <a:prstGeom prst="rect">
                <a:avLst/>
              </a:prstGeom>
            </p:spPr>
          </p:pic>
        </p:grpSp>
      </p:grp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C5CFAD15-85E1-48F2-AB6A-CA021DFD722D}"/>
              </a:ext>
            </a:extLst>
          </p:cNvPr>
          <p:cNvGrpSpPr/>
          <p:nvPr/>
        </p:nvGrpSpPr>
        <p:grpSpPr>
          <a:xfrm>
            <a:off x="1216302" y="3938954"/>
            <a:ext cx="2128837" cy="1725533"/>
            <a:chOff x="1042231" y="3918551"/>
            <a:chExt cx="2128837" cy="1725533"/>
          </a:xfrm>
        </p:grpSpPr>
        <p:pic>
          <p:nvPicPr>
            <p:cNvPr id="130" name="圖片 129" descr="一張含有 雪, 畫畫, 山 的圖片&#10;&#10;自動產生的描述">
              <a:extLst>
                <a:ext uri="{FF2B5EF4-FFF2-40B4-BE49-F238E27FC236}">
                  <a16:creationId xmlns:a16="http://schemas.microsoft.com/office/drawing/2014/main" id="{A23B079D-6F12-4586-917E-30A8F8662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6" r="42820" b="81"/>
            <a:stretch/>
          </p:blipFill>
          <p:spPr>
            <a:xfrm>
              <a:off x="1149096" y="4047001"/>
              <a:ext cx="1893923" cy="1525412"/>
            </a:xfrm>
            <a:prstGeom prst="rect">
              <a:avLst/>
            </a:prstGeom>
          </p:spPr>
        </p:pic>
        <p:pic>
          <p:nvPicPr>
            <p:cNvPr id="136" name="圖片 135" descr="一張含有 時鐘, 儀錶 的圖片&#10;&#10;自動產生的描述">
              <a:extLst>
                <a:ext uri="{FF2B5EF4-FFF2-40B4-BE49-F238E27FC236}">
                  <a16:creationId xmlns:a16="http://schemas.microsoft.com/office/drawing/2014/main" id="{1263F138-2C78-4AF4-A35F-48C28332F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9" t="6107" r="3000" b="8248"/>
            <a:stretch/>
          </p:blipFill>
          <p:spPr>
            <a:xfrm>
              <a:off x="1042231" y="3918551"/>
              <a:ext cx="2128837" cy="1725533"/>
            </a:xfrm>
            <a:prstGeom prst="rect">
              <a:avLst/>
            </a:prstGeom>
          </p:spPr>
        </p:pic>
      </p:grpSp>
      <p:pic>
        <p:nvPicPr>
          <p:cNvPr id="80" name="圖片 79" descr="一張含有 桌, 黑暗, 紅色, 花 的圖片&#10;&#10;自動產生的描述">
            <a:extLst>
              <a:ext uri="{FF2B5EF4-FFF2-40B4-BE49-F238E27FC236}">
                <a16:creationId xmlns:a16="http://schemas.microsoft.com/office/drawing/2014/main" id="{76D2E6D3-0EE6-4232-8188-B025F22BA2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9" t="28187" r="7711" b="43010"/>
          <a:stretch/>
        </p:blipFill>
        <p:spPr>
          <a:xfrm>
            <a:off x="1391226" y="1740979"/>
            <a:ext cx="2050561" cy="1863756"/>
          </a:xfrm>
          <a:prstGeom prst="rect">
            <a:avLst/>
          </a:prstGeom>
        </p:spPr>
      </p:pic>
      <p:pic>
        <p:nvPicPr>
          <p:cNvPr id="145" name="圖片 144" descr="一張含有 畫畫 的圖片&#10;&#10;自動產生的描述">
            <a:extLst>
              <a:ext uri="{FF2B5EF4-FFF2-40B4-BE49-F238E27FC236}">
                <a16:creationId xmlns:a16="http://schemas.microsoft.com/office/drawing/2014/main" id="{D6C362A3-3766-4BAF-BE55-FA85410116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71" b="45381"/>
          <a:stretch/>
        </p:blipFill>
        <p:spPr>
          <a:xfrm>
            <a:off x="1269232" y="3032055"/>
            <a:ext cx="2303419" cy="5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383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8DE07AE-82AC-460E-911F-B499145CFDF5}"/>
              </a:ext>
            </a:extLst>
          </p:cNvPr>
          <p:cNvGraphicFramePr>
            <a:graphicFrameLocks noGrp="1"/>
          </p:cNvGraphicFramePr>
          <p:nvPr/>
        </p:nvGraphicFramePr>
        <p:xfrm>
          <a:off x="1105965" y="1284445"/>
          <a:ext cx="14589760" cy="8497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1978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3682902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962611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6332269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148115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199711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P1-</a:t>
                      </a:r>
                      <a:r>
                        <a:rPr lang="zh-TW" altLang="en-US" sz="24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唐伯虎</a:t>
                      </a:r>
                      <a:endParaRPr lang="en-US" altLang="zh-TW" sz="24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參考圖的裝扮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衣服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帽為</a:t>
                      </a:r>
                      <a:r>
                        <a:rPr lang="zh-TW" altLang="en-US" sz="20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黃色</a:t>
                      </a:r>
                      <a:r>
                        <a:rPr lang="en-US" altLang="zh-TW" sz="20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姿勢可參照圖片手持扇子看遠方</a:t>
                      </a: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微笑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需設計框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框</a:t>
                      </a: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P1~P4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共用</a:t>
                      </a: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P1~4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服裝樣式要一樣</a:t>
                      </a: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花紋可遞減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臉上的妝要參考戲曲的書生妝做設計</a:t>
                      </a:r>
                      <a:endParaRPr lang="en-US" altLang="zh-TW" sz="20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21656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P2-</a:t>
                      </a:r>
                      <a:r>
                        <a:rPr lang="zh-TW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祝允明</a:t>
                      </a:r>
                      <a:endParaRPr lang="zh-TW" altLang="en-US" sz="24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參考圖的裝扮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衣服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帽為</a:t>
                      </a:r>
                      <a:r>
                        <a:rPr lang="zh-TW" altLang="en-US" sz="20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紅色</a:t>
                      </a:r>
                      <a:r>
                        <a:rPr lang="en-US" altLang="zh-TW" sz="20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姿勢可參照圖片</a:t>
                      </a:r>
                      <a:endParaRPr lang="en-US" altLang="zh-TW" sz="20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手舉高吟詩作對樣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</a:b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P1~4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服裝樣式要一樣</a:t>
                      </a: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花紋可遞減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臉上的妝要參考戲曲的書生妝做設計</a:t>
                      </a:r>
                      <a:endParaRPr lang="en-US" altLang="zh-TW" sz="20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212422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P3-</a:t>
                      </a:r>
                      <a:r>
                        <a:rPr lang="zh-TW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文徵明</a:t>
                      </a:r>
                      <a:endParaRPr lang="zh-TW" altLang="en-US" sz="24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</a:b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參考圖的裝扮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衣服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帽為</a:t>
                      </a:r>
                      <a:r>
                        <a:rPr lang="zh-TW" altLang="en-US" sz="20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藍色</a:t>
                      </a:r>
                      <a:r>
                        <a:rPr lang="en-US" altLang="zh-TW" sz="20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姿勢可參照圖片</a:t>
                      </a:r>
                      <a:endParaRPr lang="en-US" altLang="zh-TW" sz="20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手持書本吟詩作對樣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</a:b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P1~4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服裝樣式要一樣</a:t>
                      </a: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花紋可遞減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臉上的妝要參考戲曲的書生妝做設計</a:t>
                      </a:r>
                      <a:endParaRPr lang="en-US" altLang="zh-TW" sz="20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algn="ctr"/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76343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P4-</a:t>
                      </a:r>
                      <a:r>
                        <a:rPr lang="zh-TW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徐祯卿</a:t>
                      </a:r>
                      <a:endParaRPr lang="zh-TW" altLang="en-US" sz="24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參考圖的裝扮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衣服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帽為</a:t>
                      </a:r>
                      <a:r>
                        <a:rPr lang="zh-TW" altLang="en-US" sz="20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綠色</a:t>
                      </a:r>
                      <a:r>
                        <a:rPr lang="en-US" altLang="zh-TW" sz="2000" b="1" u="sng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,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姿勢可參照圖片</a:t>
                      </a:r>
                      <a:endParaRPr lang="en-US" altLang="zh-TW" sz="20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雙手插于後背交叉</a:t>
                      </a: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,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望向遠方</a:t>
                      </a:r>
                      <a:endParaRPr lang="en-US" altLang="zh-TW" sz="20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algn="ctr"/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P1~4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服裝樣式要一樣</a:t>
                      </a:r>
                      <a: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花紋可遞減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TW" altLang="en-US" sz="2000" b="0" u="none" dirty="0">
                          <a:solidFill>
                            <a:schemeClr val="tx1"/>
                          </a:solidFill>
                          <a:effectLst/>
                        </a:rPr>
                        <a:t>臉上的妝要參考戲曲的書生妝做設計</a:t>
                      </a:r>
                      <a:br>
                        <a:rPr lang="en-US" altLang="zh-TW" sz="20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</a:br>
                      <a:endParaRPr lang="zh-TW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0" name="塞席爾商創曼有限公司  INITEX.CO.LTD">
            <a:extLst>
              <a:ext uri="{FF2B5EF4-FFF2-40B4-BE49-F238E27FC236}">
                <a16:creationId xmlns:a16="http://schemas.microsoft.com/office/drawing/2014/main" id="{D9A142AA-9C2C-4603-8B94-60C48AEE9CDB}"/>
              </a:ext>
            </a:extLst>
          </p:cNvPr>
          <p:cNvSpPr txBox="1"/>
          <p:nvPr/>
        </p:nvSpPr>
        <p:spPr>
          <a:xfrm>
            <a:off x="7246348" y="97069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E3F94A06-86CA-4F0D-B9C9-55D88322F3BA}"/>
              </a:ext>
            </a:extLst>
          </p:cNvPr>
          <p:cNvGrpSpPr/>
          <p:nvPr/>
        </p:nvGrpSpPr>
        <p:grpSpPr>
          <a:xfrm>
            <a:off x="1814253" y="1833740"/>
            <a:ext cx="2003492" cy="1843845"/>
            <a:chOff x="1177925" y="1851111"/>
            <a:chExt cx="2003492" cy="1843845"/>
          </a:xfrm>
        </p:grpSpPr>
        <p:pic>
          <p:nvPicPr>
            <p:cNvPr id="4" name="圖片 3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BE6141B7-C47A-471E-96FB-B65926267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1A537BAA-A387-4F52-8269-04652CB11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FCE75D5-3F95-4CF7-8EE4-E63081A1E42B}"/>
              </a:ext>
            </a:extLst>
          </p:cNvPr>
          <p:cNvGrpSpPr/>
          <p:nvPr/>
        </p:nvGrpSpPr>
        <p:grpSpPr>
          <a:xfrm>
            <a:off x="1845798" y="3829163"/>
            <a:ext cx="2003492" cy="1843845"/>
            <a:chOff x="2161428" y="3815384"/>
            <a:chExt cx="2003492" cy="1843845"/>
          </a:xfrm>
        </p:grpSpPr>
        <p:pic>
          <p:nvPicPr>
            <p:cNvPr id="6" name="圖片 5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4CF030A1-649E-43B4-9EDE-9340A935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D145C19-24A2-41A3-BA71-4E7D04A58A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C73A688-407F-4ACB-A2FE-2DA06FA82C1B}"/>
              </a:ext>
            </a:extLst>
          </p:cNvPr>
          <p:cNvGrpSpPr/>
          <p:nvPr/>
        </p:nvGrpSpPr>
        <p:grpSpPr>
          <a:xfrm>
            <a:off x="2122789" y="6024253"/>
            <a:ext cx="2003492" cy="1843845"/>
            <a:chOff x="2122789" y="6024253"/>
            <a:chExt cx="2003492" cy="1843845"/>
          </a:xfrm>
        </p:grpSpPr>
        <p:pic>
          <p:nvPicPr>
            <p:cNvPr id="14" name="圖片 13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E5E3C4B6-A819-4D05-A282-A9E9DE47D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733F807D-AD59-46B3-BA8F-041AFBC6A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B72A784-9F9B-4CBC-895C-FCC87FA0AE96}"/>
              </a:ext>
            </a:extLst>
          </p:cNvPr>
          <p:cNvGrpSpPr/>
          <p:nvPr/>
        </p:nvGrpSpPr>
        <p:grpSpPr>
          <a:xfrm>
            <a:off x="2083889" y="8013961"/>
            <a:ext cx="2003492" cy="1843845"/>
            <a:chOff x="2426685" y="8001358"/>
            <a:chExt cx="2003492" cy="1843845"/>
          </a:xfrm>
        </p:grpSpPr>
        <p:pic>
          <p:nvPicPr>
            <p:cNvPr id="16" name="圖片 15" descr="一張含有 服飾, 男人, 棒球, 穿著 的圖片&#10;&#10;自動產生的描述">
              <a:extLst>
                <a:ext uri="{FF2B5EF4-FFF2-40B4-BE49-F238E27FC236}">
                  <a16:creationId xmlns:a16="http://schemas.microsoft.com/office/drawing/2014/main" id="{D047EC7A-D911-433D-ABF7-74A67FB55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43" r="19943" b="60601"/>
            <a:stretch/>
          </p:blipFill>
          <p:spPr>
            <a:xfrm>
              <a:off x="2468586" y="8019445"/>
              <a:ext cx="1919690" cy="1704785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ADC0CB8E-33D1-4B96-8E74-55000F611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426685" y="8001358"/>
              <a:ext cx="2003492" cy="1843845"/>
            </a:xfrm>
            <a:prstGeom prst="rect">
              <a:avLst/>
            </a:prstGeom>
          </p:spPr>
        </p:pic>
      </p:grpSp>
      <p:pic>
        <p:nvPicPr>
          <p:cNvPr id="19" name="圖片 18" descr="一張含有 個人, 洋裝, 直立的, 女性 的圖片&#10;&#10;自動產生的描述">
            <a:extLst>
              <a:ext uri="{FF2B5EF4-FFF2-40B4-BE49-F238E27FC236}">
                <a16:creationId xmlns:a16="http://schemas.microsoft.com/office/drawing/2014/main" id="{E93F7AE2-55A3-46D6-9CA1-D3F6A4CB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5" r="26761"/>
          <a:stretch/>
        </p:blipFill>
        <p:spPr>
          <a:xfrm>
            <a:off x="3929572" y="2046257"/>
            <a:ext cx="684604" cy="14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3033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8DE07AE-82AC-460E-911F-B499145CFDF5}"/>
              </a:ext>
            </a:extLst>
          </p:cNvPr>
          <p:cNvGraphicFramePr>
            <a:graphicFrameLocks noGrp="1"/>
          </p:cNvGraphicFramePr>
          <p:nvPr/>
        </p:nvGraphicFramePr>
        <p:xfrm>
          <a:off x="952500" y="1284446"/>
          <a:ext cx="14743225" cy="6956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5004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2463341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840691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6454189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321914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65597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A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 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Ｋ 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 Ｑ 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Ｊ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 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以古代腰封圖騰為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AKQJ10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內裡的底色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在文字的周圍加上小圖案陪襯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松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竹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梅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b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花紋減單即可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文字需做金邊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b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顏色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:A/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紅色 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K/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藍色 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Q/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紫色 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J/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綠色 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  <a:t>10/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淡綠色</a:t>
                      </a:r>
                      <a:b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</a:rPr>
                        <a:t>沒有框也沒有底圖 只有字</a:t>
                      </a:r>
                      <a:endParaRPr lang="en-US" altLang="zh-TW" sz="200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0" name="塞席爾商創曼有限公司  INITEX.CO.LTD">
            <a:extLst>
              <a:ext uri="{FF2B5EF4-FFF2-40B4-BE49-F238E27FC236}">
                <a16:creationId xmlns:a16="http://schemas.microsoft.com/office/drawing/2014/main" id="{D9A142AA-9C2C-4603-8B94-60C48AEE9CDB}"/>
              </a:ext>
            </a:extLst>
          </p:cNvPr>
          <p:cNvSpPr txBox="1"/>
          <p:nvPr/>
        </p:nvSpPr>
        <p:spPr>
          <a:xfrm>
            <a:off x="7246348" y="97069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3" name="圖片 2" descr="一張含有 服飾, 室內, 桌, 差異 的圖片&#10;&#10;自動產生的描述">
            <a:extLst>
              <a:ext uri="{FF2B5EF4-FFF2-40B4-BE49-F238E27FC236}">
                <a16:creationId xmlns:a16="http://schemas.microsoft.com/office/drawing/2014/main" id="{B4194972-A5E2-4D49-AF48-B6131C5D0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55" y="2261308"/>
            <a:ext cx="2721143" cy="1995505"/>
          </a:xfrm>
          <a:prstGeom prst="rect">
            <a:avLst/>
          </a:prstGeom>
        </p:spPr>
      </p:pic>
      <p:pic>
        <p:nvPicPr>
          <p:cNvPr id="12" name="圖片 11" descr="一張含有 食物, 鏡 的圖片&#10;&#10;自動產生的描述">
            <a:extLst>
              <a:ext uri="{FF2B5EF4-FFF2-40B4-BE49-F238E27FC236}">
                <a16:creationId xmlns:a16="http://schemas.microsoft.com/office/drawing/2014/main" id="{807E6887-B529-4680-9193-74FC0E34B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36" r="20235"/>
          <a:stretch/>
        </p:blipFill>
        <p:spPr>
          <a:xfrm>
            <a:off x="3449544" y="4459410"/>
            <a:ext cx="2158376" cy="1522594"/>
          </a:xfrm>
          <a:prstGeom prst="rect">
            <a:avLst/>
          </a:prstGeom>
        </p:spPr>
      </p:pic>
      <p:pic>
        <p:nvPicPr>
          <p:cNvPr id="13" name="圖片 12" descr="一張含有 食物, 鏡 的圖片&#10;&#10;自動產生的描述">
            <a:extLst>
              <a:ext uri="{FF2B5EF4-FFF2-40B4-BE49-F238E27FC236}">
                <a16:creationId xmlns:a16="http://schemas.microsoft.com/office/drawing/2014/main" id="{FEE8D733-F05B-40FE-B43B-128631BB30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0" t="-270" r="-9" b="270"/>
          <a:stretch/>
        </p:blipFill>
        <p:spPr>
          <a:xfrm>
            <a:off x="1138733" y="6302586"/>
            <a:ext cx="2124578" cy="1498751"/>
          </a:xfrm>
          <a:prstGeom prst="rect">
            <a:avLst/>
          </a:prstGeom>
        </p:spPr>
      </p:pic>
      <p:pic>
        <p:nvPicPr>
          <p:cNvPr id="14" name="圖片 13" descr="一張含有 食物, 鏡 的圖片&#10;&#10;自動產生的描述">
            <a:extLst>
              <a:ext uri="{FF2B5EF4-FFF2-40B4-BE49-F238E27FC236}">
                <a16:creationId xmlns:a16="http://schemas.microsoft.com/office/drawing/2014/main" id="{4BF417B2-C8FD-4233-87AF-AF738CACAC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2" t="1764" r="41169" b="-1764"/>
          <a:stretch/>
        </p:blipFill>
        <p:spPr>
          <a:xfrm>
            <a:off x="1138733" y="4545237"/>
            <a:ext cx="2124578" cy="1498751"/>
          </a:xfrm>
          <a:prstGeom prst="rect">
            <a:avLst/>
          </a:prstGeom>
        </p:spPr>
      </p:pic>
      <p:pic>
        <p:nvPicPr>
          <p:cNvPr id="15" name="圖片 14" descr="一張含有 食物, 鏡 的圖片&#10;&#10;自動產生的描述">
            <a:extLst>
              <a:ext uri="{FF2B5EF4-FFF2-40B4-BE49-F238E27FC236}">
                <a16:creationId xmlns:a16="http://schemas.microsoft.com/office/drawing/2014/main" id="{79AE13D4-B40F-4EC8-966F-528E4184CD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r="62465"/>
          <a:stretch/>
        </p:blipFill>
        <p:spPr>
          <a:xfrm>
            <a:off x="3519326" y="6278743"/>
            <a:ext cx="2158376" cy="1522594"/>
          </a:xfrm>
          <a:prstGeom prst="rect">
            <a:avLst/>
          </a:prstGeom>
        </p:spPr>
      </p:pic>
      <p:pic>
        <p:nvPicPr>
          <p:cNvPr id="16" name="圖片 15" descr="一張含有 食物, 鏡 的圖片&#10;&#10;自動產生的描述">
            <a:extLst>
              <a:ext uri="{FF2B5EF4-FFF2-40B4-BE49-F238E27FC236}">
                <a16:creationId xmlns:a16="http://schemas.microsoft.com/office/drawing/2014/main" id="{DBAFA073-2933-463D-BD17-770391202E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" t="-2493" r="85121" b="2493"/>
          <a:stretch/>
        </p:blipFill>
        <p:spPr>
          <a:xfrm>
            <a:off x="3821954" y="2497673"/>
            <a:ext cx="1785966" cy="152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7801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8DE07AE-82AC-460E-911F-B499145CFDF5}"/>
              </a:ext>
            </a:extLst>
          </p:cNvPr>
          <p:cNvGraphicFramePr>
            <a:graphicFrameLocks noGrp="1"/>
          </p:cNvGraphicFramePr>
          <p:nvPr/>
        </p:nvGraphicFramePr>
        <p:xfrm>
          <a:off x="961784" y="2377716"/>
          <a:ext cx="14589760" cy="5201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1978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3682902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3647440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3647440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788803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441256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水墨畫粗毛筆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ＢＳ內帶出ＷＩＬＤ用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在ＢＳＧＡＭＥ裡毛筆出來畫出水墨畫ＷＩＬＤ</a:t>
                      </a:r>
                    </a:p>
                    <a:p>
                      <a:endParaRPr lang="en-US" altLang="zh-TW" sz="2400" dirty="0">
                        <a:latin typeface="Pingfang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遊戲特殊符號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17C7FA-F49C-4C3C-8272-4C61B55965F9}"/>
              </a:ext>
            </a:extLst>
          </p:cNvPr>
          <p:cNvSpPr txBox="1"/>
          <p:nvPr/>
        </p:nvSpPr>
        <p:spPr>
          <a:xfrm>
            <a:off x="837867" y="1469453"/>
            <a:ext cx="2208628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主遊戲內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圖片 2" descr="一張含有 黑色, 白色, 飛行, 選手 的圖片&#10;&#10;自動產生的描述">
            <a:extLst>
              <a:ext uri="{FF2B5EF4-FFF2-40B4-BE49-F238E27FC236}">
                <a16:creationId xmlns:a16="http://schemas.microsoft.com/office/drawing/2014/main" id="{B05DDBD5-2151-41BA-ACD6-F72FF43C5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5" y="3200026"/>
            <a:ext cx="3535645" cy="44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1306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8DE07AE-82AC-460E-911F-B499145CFDF5}"/>
              </a:ext>
            </a:extLst>
          </p:cNvPr>
          <p:cNvGraphicFramePr>
            <a:graphicFrameLocks noGrp="1"/>
          </p:cNvGraphicFramePr>
          <p:nvPr/>
        </p:nvGraphicFramePr>
        <p:xfrm>
          <a:off x="816448" y="1816511"/>
          <a:ext cx="14589760" cy="7301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1978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3682902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3576367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3718513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599062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335115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床簾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大小要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3X3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的大小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上面要有上簾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/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左右兩邊可拉下簾子 不包含床框</a:t>
                      </a:r>
                      <a:b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</a:b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簾子上的圖騰為荷葉或牡丹花卉錦繡圖點綴在簾子下擺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FS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內帶出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1X3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 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OR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 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2X3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 ＷＩＬＤ用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在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FS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內滾輪停止後床簾拉下蓋住輪框後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,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簾子後方出現女生剪影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,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簾子拉起來後發光秀出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WILD</a:t>
                      </a: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如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WILD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會出現在滾輪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1~3,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簾子就蓋在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1~3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滾輪上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,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如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WILD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會出現在滾輪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3~5,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澤簾子會蓋在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3~5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滾輪上</a:t>
                      </a:r>
                      <a:endParaRPr kumimoji="0" lang="en-US" altLang="zh-TW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讓玩家有兩次期待的心裡</a:t>
                      </a:r>
                      <a:endParaRPr kumimoji="0" lang="en-US" altLang="zh-TW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1.WILD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會出在前面滾論或後面滾輪</a:t>
                      </a:r>
                      <a:endParaRPr kumimoji="0" lang="en-US" altLang="zh-TW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2.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簾子打開後出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1X3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或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2X3</a:t>
                      </a:r>
                      <a:endParaRPr kumimoji="0" lang="zh-TW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335115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數個女人剪影</a:t>
                      </a:r>
                      <a:endParaRPr lang="en-US" altLang="zh-TW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在床簾後方會顯示然後消失</a:t>
                      </a:r>
                      <a:endParaRPr kumimoji="0" lang="en-US" altLang="zh-TW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需繪製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3~4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個女人撩人姿勢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,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不含衣服</a:t>
                      </a:r>
                      <a:r>
                        <a:rPr kumimoji="0" lang="en-US" altLang="zh-TW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,</a:t>
                      </a:r>
                      <a:r>
                        <a:rPr kumimoji="0" lang="zh-TW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由程式去隨機撥放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31312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遊戲特殊符號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17C7FA-F49C-4C3C-8272-4C61B55965F9}"/>
              </a:ext>
            </a:extLst>
          </p:cNvPr>
          <p:cNvSpPr txBox="1"/>
          <p:nvPr/>
        </p:nvSpPr>
        <p:spPr>
          <a:xfrm>
            <a:off x="833120" y="1120803"/>
            <a:ext cx="3138316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免費遊戲內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圖片 3" descr="一張含有 室內, 建築物, 房間, 坐 的圖片&#10;&#10;自動產生的描述">
            <a:extLst>
              <a:ext uri="{FF2B5EF4-FFF2-40B4-BE49-F238E27FC236}">
                <a16:creationId xmlns:a16="http://schemas.microsoft.com/office/drawing/2014/main" id="{C0842D8E-87E7-4A66-AD00-AE4E8EE87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5" y="2488907"/>
            <a:ext cx="2408318" cy="1889025"/>
          </a:xfrm>
          <a:prstGeom prst="rect">
            <a:avLst/>
          </a:prstGeom>
        </p:spPr>
      </p:pic>
      <p:pic>
        <p:nvPicPr>
          <p:cNvPr id="6" name="圖片 5" descr="一張含有 壁爐, 桌, 書桌 的圖片&#10;&#10;自動產生的描述">
            <a:extLst>
              <a:ext uri="{FF2B5EF4-FFF2-40B4-BE49-F238E27FC236}">
                <a16:creationId xmlns:a16="http://schemas.microsoft.com/office/drawing/2014/main" id="{725B0B1B-E6C4-4727-9F0F-771EAEA6EC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4" t="31203" r="16151" b="8228"/>
          <a:stretch/>
        </p:blipFill>
        <p:spPr>
          <a:xfrm>
            <a:off x="849792" y="4456506"/>
            <a:ext cx="1667543" cy="1170653"/>
          </a:xfrm>
          <a:prstGeom prst="rect">
            <a:avLst/>
          </a:prstGeom>
        </p:spPr>
      </p:pic>
      <p:pic>
        <p:nvPicPr>
          <p:cNvPr id="9" name="圖片 8" descr="一張含有 植物, 花, 花束, 桌 的圖片&#10;&#10;自動產生的描述">
            <a:extLst>
              <a:ext uri="{FF2B5EF4-FFF2-40B4-BE49-F238E27FC236}">
                <a16:creationId xmlns:a16="http://schemas.microsoft.com/office/drawing/2014/main" id="{D7346204-B476-4AE3-855F-B789C6844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0" y="3239062"/>
            <a:ext cx="2408318" cy="2408318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77D73D0B-1E0F-4F23-8996-226146A51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87" y="5959127"/>
            <a:ext cx="2871649" cy="28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1044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建築物, 室外, 桌, 椅子 的圖片&#10;&#10;自動產生的描述">
            <a:extLst>
              <a:ext uri="{FF2B5EF4-FFF2-40B4-BE49-F238E27FC236}">
                <a16:creationId xmlns:a16="http://schemas.microsoft.com/office/drawing/2014/main" id="{15ADAE83-7B9E-4688-9000-6DA741BB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90" y="1539713"/>
            <a:ext cx="5712447" cy="3755461"/>
          </a:xfrm>
          <a:prstGeom prst="rect">
            <a:avLst/>
          </a:prstGeom>
        </p:spPr>
      </p:pic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主遊戲特殊玩法流程介紹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511B257-DD3C-4D69-B9F2-4694D10F6754}"/>
              </a:ext>
            </a:extLst>
          </p:cNvPr>
          <p:cNvSpPr txBox="1"/>
          <p:nvPr/>
        </p:nvSpPr>
        <p:spPr>
          <a:xfrm>
            <a:off x="136966" y="7531951"/>
            <a:ext cx="7776622" cy="10195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旋轉中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→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1.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毛筆出現在格子上揮毫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→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2.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揮毫後的地方變為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WILD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水墨畫固定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→</a:t>
            </a:r>
            <a:r>
              <a:rPr lang="zh-TW" altLang="en-US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滾輪停止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→</a:t>
            </a:r>
            <a:r>
              <a:rPr lang="zh-TW" altLang="en-US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算分</a:t>
            </a:r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DADF00"/>
              </a:highlight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07AEE3-0D96-482F-B534-5A1251320D7E}"/>
              </a:ext>
            </a:extLst>
          </p:cNvPr>
          <p:cNvSpPr txBox="1"/>
          <p:nvPr/>
        </p:nvSpPr>
        <p:spPr>
          <a:xfrm>
            <a:off x="146031" y="7189424"/>
            <a:ext cx="13813907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流程步驟說明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: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2537BF-8F30-48D4-9551-77AFCE429AA5}"/>
              </a:ext>
            </a:extLst>
          </p:cNvPr>
          <p:cNvSpPr txBox="1"/>
          <p:nvPr/>
        </p:nvSpPr>
        <p:spPr>
          <a:xfrm>
            <a:off x="4693143" y="8425154"/>
            <a:ext cx="3413046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動畫步驟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1+2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總長約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3.5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秒</a:t>
            </a:r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9B2F398-D57D-41C1-A76B-673F85B7F778}"/>
              </a:ext>
            </a:extLst>
          </p:cNvPr>
          <p:cNvGrpSpPr/>
          <p:nvPr/>
        </p:nvGrpSpPr>
        <p:grpSpPr>
          <a:xfrm>
            <a:off x="3707117" y="2073175"/>
            <a:ext cx="1023666" cy="1005385"/>
            <a:chOff x="1177925" y="1851111"/>
            <a:chExt cx="2003492" cy="1843845"/>
          </a:xfrm>
        </p:grpSpPr>
        <p:pic>
          <p:nvPicPr>
            <p:cNvPr id="19" name="圖片 18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B99348CA-A0F2-4393-BFF1-6B2862455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C00E81BD-96F7-48D3-9B36-E03095582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DB649E3-3002-4169-9AA4-69274BE7622C}"/>
              </a:ext>
            </a:extLst>
          </p:cNvPr>
          <p:cNvGrpSpPr/>
          <p:nvPr/>
        </p:nvGrpSpPr>
        <p:grpSpPr>
          <a:xfrm>
            <a:off x="2756350" y="3036316"/>
            <a:ext cx="1023349" cy="1005386"/>
            <a:chOff x="2161428" y="3815384"/>
            <a:chExt cx="2003492" cy="1843845"/>
          </a:xfrm>
        </p:grpSpPr>
        <p:pic>
          <p:nvPicPr>
            <p:cNvPr id="22" name="圖片 21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D9E443F0-CB4C-4053-B346-1E7B8944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D9BBD850-3D34-4313-8B5D-590BCE1E0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991EB3C-B585-4284-9ACD-298307A30BC9}"/>
              </a:ext>
            </a:extLst>
          </p:cNvPr>
          <p:cNvGrpSpPr/>
          <p:nvPr/>
        </p:nvGrpSpPr>
        <p:grpSpPr>
          <a:xfrm>
            <a:off x="5728791" y="3028920"/>
            <a:ext cx="1023349" cy="999632"/>
            <a:chOff x="2122789" y="6024253"/>
            <a:chExt cx="2003492" cy="1843845"/>
          </a:xfrm>
        </p:grpSpPr>
        <p:pic>
          <p:nvPicPr>
            <p:cNvPr id="25" name="圖片 24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16CFE14B-BC24-4875-A1E6-86C31EC2D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C6B6CA3-3355-4FBA-BCFE-DD21B7848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4AAEDBA-0350-46B2-B85B-97C8ACBE32F4}"/>
              </a:ext>
            </a:extLst>
          </p:cNvPr>
          <p:cNvGrpSpPr/>
          <p:nvPr/>
        </p:nvGrpSpPr>
        <p:grpSpPr>
          <a:xfrm>
            <a:off x="5745348" y="4034523"/>
            <a:ext cx="998883" cy="983545"/>
            <a:chOff x="2426685" y="8001358"/>
            <a:chExt cx="2003492" cy="1843845"/>
          </a:xfrm>
        </p:grpSpPr>
        <p:pic>
          <p:nvPicPr>
            <p:cNvPr id="28" name="圖片 27" descr="一張含有 服飾, 男人, 棒球, 穿著 的圖片&#10;&#10;自動產生的描述">
              <a:extLst>
                <a:ext uri="{FF2B5EF4-FFF2-40B4-BE49-F238E27FC236}">
                  <a16:creationId xmlns:a16="http://schemas.microsoft.com/office/drawing/2014/main" id="{C119C933-0A34-4029-ABB4-204967AD74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43" r="19943" b="60601"/>
            <a:stretch/>
          </p:blipFill>
          <p:spPr>
            <a:xfrm>
              <a:off x="2468586" y="8019445"/>
              <a:ext cx="1919690" cy="1704785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EC947B21-9813-4609-BC7E-2D01CF5F5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426685" y="8001358"/>
              <a:ext cx="2003492" cy="1843845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96AF6BB7-3D21-47AE-A565-60584A36150F}"/>
              </a:ext>
            </a:extLst>
          </p:cNvPr>
          <p:cNvGrpSpPr/>
          <p:nvPr/>
        </p:nvGrpSpPr>
        <p:grpSpPr>
          <a:xfrm>
            <a:off x="2735867" y="4013629"/>
            <a:ext cx="1023666" cy="1005385"/>
            <a:chOff x="1177925" y="1851111"/>
            <a:chExt cx="2003492" cy="1843845"/>
          </a:xfrm>
        </p:grpSpPr>
        <p:pic>
          <p:nvPicPr>
            <p:cNvPr id="37" name="圖片 36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BFE7481D-37D7-4FE8-B75E-8AC21FD3B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7F1371E9-CAFA-4F3C-B7E6-FBCA8A12B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8F34E19-AF61-4BE5-94C8-8BFE5ECD2531}"/>
              </a:ext>
            </a:extLst>
          </p:cNvPr>
          <p:cNvGrpSpPr/>
          <p:nvPr/>
        </p:nvGrpSpPr>
        <p:grpSpPr>
          <a:xfrm>
            <a:off x="5728474" y="2056381"/>
            <a:ext cx="1023666" cy="1005385"/>
            <a:chOff x="1177925" y="1851111"/>
            <a:chExt cx="2003492" cy="1843845"/>
          </a:xfrm>
        </p:grpSpPr>
        <p:pic>
          <p:nvPicPr>
            <p:cNvPr id="40" name="圖片 39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F7C45D24-F0E2-45FC-9DB6-C2343CF7D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BA78169-E97C-4CDB-99A6-0F240B2FC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BDF2AD7E-2C78-4A8B-8814-D9A819630185}"/>
              </a:ext>
            </a:extLst>
          </p:cNvPr>
          <p:cNvSpPr txBox="1"/>
          <p:nvPr/>
        </p:nvSpPr>
        <p:spPr>
          <a:xfrm>
            <a:off x="4799099" y="217966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2D08DBA-62BB-45B2-8F2C-EB8200536940}"/>
              </a:ext>
            </a:extLst>
          </p:cNvPr>
          <p:cNvSpPr txBox="1"/>
          <p:nvPr/>
        </p:nvSpPr>
        <p:spPr>
          <a:xfrm>
            <a:off x="4852931" y="3190716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51EF0FF-B36E-4EE3-A426-CB99B455CA2A}"/>
              </a:ext>
            </a:extLst>
          </p:cNvPr>
          <p:cNvSpPr txBox="1"/>
          <p:nvPr/>
        </p:nvSpPr>
        <p:spPr>
          <a:xfrm>
            <a:off x="3868461" y="4262271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Q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AEEDBB5-6173-45BD-B447-EC960229F373}"/>
              </a:ext>
            </a:extLst>
          </p:cNvPr>
          <p:cNvSpPr txBox="1"/>
          <p:nvPr/>
        </p:nvSpPr>
        <p:spPr>
          <a:xfrm>
            <a:off x="1877403" y="2207813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7E493A8-4EEA-4FD7-ACB2-FD4549A361EE}"/>
              </a:ext>
            </a:extLst>
          </p:cNvPr>
          <p:cNvSpPr txBox="1"/>
          <p:nvPr/>
        </p:nvSpPr>
        <p:spPr>
          <a:xfrm>
            <a:off x="2855037" y="2207813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0E2D24E-E646-491C-BAEE-3119C0B6D4E1}"/>
              </a:ext>
            </a:extLst>
          </p:cNvPr>
          <p:cNvSpPr txBox="1"/>
          <p:nvPr/>
        </p:nvSpPr>
        <p:spPr>
          <a:xfrm>
            <a:off x="1833738" y="4317743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DD4604A-0121-4666-B19D-741CC66BD79C}"/>
              </a:ext>
            </a:extLst>
          </p:cNvPr>
          <p:cNvSpPr txBox="1"/>
          <p:nvPr/>
        </p:nvSpPr>
        <p:spPr>
          <a:xfrm>
            <a:off x="1854543" y="3313885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14639246-FF26-4427-87C8-27E368E975E0}"/>
              </a:ext>
            </a:extLst>
          </p:cNvPr>
          <p:cNvGrpSpPr/>
          <p:nvPr/>
        </p:nvGrpSpPr>
        <p:grpSpPr>
          <a:xfrm>
            <a:off x="3739925" y="3063377"/>
            <a:ext cx="1023349" cy="999632"/>
            <a:chOff x="2122789" y="6024253"/>
            <a:chExt cx="2003492" cy="1843845"/>
          </a:xfrm>
        </p:grpSpPr>
        <p:pic>
          <p:nvPicPr>
            <p:cNvPr id="64" name="圖片 63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FD3B7AA2-1886-4FC1-93DA-8749238A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8DFD5D3-8A18-4913-BFBB-B07B4810E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B5465E57-15C1-4357-AEF9-3312817C8061}"/>
              </a:ext>
            </a:extLst>
          </p:cNvPr>
          <p:cNvGrpSpPr/>
          <p:nvPr/>
        </p:nvGrpSpPr>
        <p:grpSpPr>
          <a:xfrm>
            <a:off x="4746465" y="4024875"/>
            <a:ext cx="998883" cy="983545"/>
            <a:chOff x="2426685" y="8001358"/>
            <a:chExt cx="2003492" cy="1843845"/>
          </a:xfrm>
        </p:grpSpPr>
        <p:pic>
          <p:nvPicPr>
            <p:cNvPr id="67" name="圖片 66" descr="一張含有 服飾, 男人, 棒球, 穿著 的圖片&#10;&#10;自動產生的描述">
              <a:extLst>
                <a:ext uri="{FF2B5EF4-FFF2-40B4-BE49-F238E27FC236}">
                  <a16:creationId xmlns:a16="http://schemas.microsoft.com/office/drawing/2014/main" id="{AA42B637-B15A-4A50-9EA1-C32BADE4D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43" r="19943" b="60601"/>
            <a:stretch/>
          </p:blipFill>
          <p:spPr>
            <a:xfrm>
              <a:off x="2468586" y="8019445"/>
              <a:ext cx="1919690" cy="1704785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E1202E67-184E-48A3-B525-7CFDD4908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426685" y="8001358"/>
              <a:ext cx="2003492" cy="1843845"/>
            </a:xfrm>
            <a:prstGeom prst="rect">
              <a:avLst/>
            </a:prstGeom>
          </p:spPr>
        </p:pic>
      </p:grpSp>
      <p:pic>
        <p:nvPicPr>
          <p:cNvPr id="69" name="圖片 68" descr="一張含有 建築物, 室外, 桌, 椅子 的圖片&#10;&#10;自動產生的描述">
            <a:extLst>
              <a:ext uri="{FF2B5EF4-FFF2-40B4-BE49-F238E27FC236}">
                <a16:creationId xmlns:a16="http://schemas.microsoft.com/office/drawing/2014/main" id="{271BA9D5-4A41-4399-8E69-53846AFC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752" y="1502824"/>
            <a:ext cx="5712447" cy="3755461"/>
          </a:xfrm>
          <a:prstGeom prst="rect">
            <a:avLst/>
          </a:prstGeom>
        </p:spPr>
      </p:pic>
      <p:grpSp>
        <p:nvGrpSpPr>
          <p:cNvPr id="70" name="群組 69">
            <a:extLst>
              <a:ext uri="{FF2B5EF4-FFF2-40B4-BE49-F238E27FC236}">
                <a16:creationId xmlns:a16="http://schemas.microsoft.com/office/drawing/2014/main" id="{1B0E7884-1F1B-4386-8D42-DF1280349F77}"/>
              </a:ext>
            </a:extLst>
          </p:cNvPr>
          <p:cNvGrpSpPr/>
          <p:nvPr/>
        </p:nvGrpSpPr>
        <p:grpSpPr>
          <a:xfrm>
            <a:off x="10253279" y="2036286"/>
            <a:ext cx="1023666" cy="1005385"/>
            <a:chOff x="1177925" y="1851111"/>
            <a:chExt cx="2003492" cy="1843845"/>
          </a:xfrm>
        </p:grpSpPr>
        <p:pic>
          <p:nvPicPr>
            <p:cNvPr id="71" name="圖片 70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4914F11E-DB00-492F-A914-9EAD33755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8086CAE7-6A83-4485-9510-BFB170FE6A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060353EC-40F2-4A6A-9B1C-D11A59CFDDEF}"/>
              </a:ext>
            </a:extLst>
          </p:cNvPr>
          <p:cNvGrpSpPr/>
          <p:nvPr/>
        </p:nvGrpSpPr>
        <p:grpSpPr>
          <a:xfrm>
            <a:off x="9302512" y="2999427"/>
            <a:ext cx="1023349" cy="1005386"/>
            <a:chOff x="2161428" y="3815384"/>
            <a:chExt cx="2003492" cy="1843845"/>
          </a:xfrm>
        </p:grpSpPr>
        <p:pic>
          <p:nvPicPr>
            <p:cNvPr id="74" name="圖片 73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6CE92051-730C-4925-8C92-00126D757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322A5AD-0209-42DC-ADE8-D3E5A65BC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26AEF134-CB36-44AC-8851-2C93356041D9}"/>
              </a:ext>
            </a:extLst>
          </p:cNvPr>
          <p:cNvGrpSpPr/>
          <p:nvPr/>
        </p:nvGrpSpPr>
        <p:grpSpPr>
          <a:xfrm>
            <a:off x="12274953" y="2992031"/>
            <a:ext cx="1023349" cy="999632"/>
            <a:chOff x="2122789" y="6024253"/>
            <a:chExt cx="2003492" cy="1843845"/>
          </a:xfrm>
        </p:grpSpPr>
        <p:pic>
          <p:nvPicPr>
            <p:cNvPr id="77" name="圖片 76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E72B4D13-D3AB-4366-99D3-8B4CA1106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BDC024DF-253C-4A51-8F12-70BDBE13C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082B102-98AE-4D06-812D-FB1756E7B544}"/>
              </a:ext>
            </a:extLst>
          </p:cNvPr>
          <p:cNvGrpSpPr/>
          <p:nvPr/>
        </p:nvGrpSpPr>
        <p:grpSpPr>
          <a:xfrm>
            <a:off x="12291510" y="3997634"/>
            <a:ext cx="998883" cy="983545"/>
            <a:chOff x="2426685" y="8001358"/>
            <a:chExt cx="2003492" cy="1843845"/>
          </a:xfrm>
        </p:grpSpPr>
        <p:pic>
          <p:nvPicPr>
            <p:cNvPr id="80" name="圖片 79" descr="一張含有 服飾, 男人, 棒球, 穿著 的圖片&#10;&#10;自動產生的描述">
              <a:extLst>
                <a:ext uri="{FF2B5EF4-FFF2-40B4-BE49-F238E27FC236}">
                  <a16:creationId xmlns:a16="http://schemas.microsoft.com/office/drawing/2014/main" id="{EB252FEC-5E0A-47CC-9ACE-4C2989D85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43" r="19943" b="60601"/>
            <a:stretch/>
          </p:blipFill>
          <p:spPr>
            <a:xfrm>
              <a:off x="2468586" y="8019445"/>
              <a:ext cx="1919690" cy="1704785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A352E604-9B00-4E92-AD3E-199D66F60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426685" y="8001358"/>
              <a:ext cx="2003492" cy="1843845"/>
            </a:xfrm>
            <a:prstGeom prst="rect">
              <a:avLst/>
            </a:prstGeom>
          </p:spPr>
        </p:pic>
      </p:grp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CF3E5304-3F73-4338-8A8F-4DD9B36DED37}"/>
              </a:ext>
            </a:extLst>
          </p:cNvPr>
          <p:cNvGrpSpPr/>
          <p:nvPr/>
        </p:nvGrpSpPr>
        <p:grpSpPr>
          <a:xfrm>
            <a:off x="9282029" y="3976740"/>
            <a:ext cx="1023666" cy="1005385"/>
            <a:chOff x="1177925" y="1851111"/>
            <a:chExt cx="2003492" cy="1843845"/>
          </a:xfrm>
        </p:grpSpPr>
        <p:pic>
          <p:nvPicPr>
            <p:cNvPr id="83" name="圖片 82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D8544A98-30E5-49AF-B43B-34C62AD85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538A9336-C28D-4454-8488-402455E20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C47F78D-B048-4BD7-B952-1CC6E4E012A0}"/>
              </a:ext>
            </a:extLst>
          </p:cNvPr>
          <p:cNvGrpSpPr/>
          <p:nvPr/>
        </p:nvGrpSpPr>
        <p:grpSpPr>
          <a:xfrm>
            <a:off x="12274636" y="2019492"/>
            <a:ext cx="1023666" cy="1005385"/>
            <a:chOff x="1177925" y="1851111"/>
            <a:chExt cx="2003492" cy="1843845"/>
          </a:xfrm>
        </p:grpSpPr>
        <p:pic>
          <p:nvPicPr>
            <p:cNvPr id="86" name="圖片 85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DD667F10-7210-46AF-98C4-5ECF3AF4E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84C14CDA-715F-486F-856A-5DF475FFA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5617BF1-D794-440C-8823-417C197BE91E}"/>
              </a:ext>
            </a:extLst>
          </p:cNvPr>
          <p:cNvSpPr txBox="1"/>
          <p:nvPr/>
        </p:nvSpPr>
        <p:spPr>
          <a:xfrm>
            <a:off x="11345261" y="214277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9BA14937-E43D-4E47-95CC-4440EDA47952}"/>
              </a:ext>
            </a:extLst>
          </p:cNvPr>
          <p:cNvSpPr txBox="1"/>
          <p:nvPr/>
        </p:nvSpPr>
        <p:spPr>
          <a:xfrm>
            <a:off x="11399093" y="315382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5B4789C4-94E9-4223-A4F5-6290E4D389BA}"/>
              </a:ext>
            </a:extLst>
          </p:cNvPr>
          <p:cNvSpPr txBox="1"/>
          <p:nvPr/>
        </p:nvSpPr>
        <p:spPr>
          <a:xfrm>
            <a:off x="10414623" y="4225382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Q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52AF277-3C8C-4C47-B291-40319B93764D}"/>
              </a:ext>
            </a:extLst>
          </p:cNvPr>
          <p:cNvSpPr txBox="1"/>
          <p:nvPr/>
        </p:nvSpPr>
        <p:spPr>
          <a:xfrm>
            <a:off x="8423565" y="217092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F218FD83-E971-4C32-855F-E411663E0150}"/>
              </a:ext>
            </a:extLst>
          </p:cNvPr>
          <p:cNvSpPr txBox="1"/>
          <p:nvPr/>
        </p:nvSpPr>
        <p:spPr>
          <a:xfrm>
            <a:off x="9401199" y="217092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C08015B-D77E-46DE-B589-78720BF19FF8}"/>
              </a:ext>
            </a:extLst>
          </p:cNvPr>
          <p:cNvSpPr txBox="1"/>
          <p:nvPr/>
        </p:nvSpPr>
        <p:spPr>
          <a:xfrm>
            <a:off x="8379900" y="428085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2EF2DE95-06B0-4E40-A37B-2838DD9BF62E}"/>
              </a:ext>
            </a:extLst>
          </p:cNvPr>
          <p:cNvSpPr txBox="1"/>
          <p:nvPr/>
        </p:nvSpPr>
        <p:spPr>
          <a:xfrm>
            <a:off x="8400705" y="3276996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CC91E945-8A40-413F-B805-786B1E97FD5A}"/>
              </a:ext>
            </a:extLst>
          </p:cNvPr>
          <p:cNvGrpSpPr/>
          <p:nvPr/>
        </p:nvGrpSpPr>
        <p:grpSpPr>
          <a:xfrm>
            <a:off x="10286087" y="3026488"/>
            <a:ext cx="1023349" cy="999632"/>
            <a:chOff x="2122789" y="6024253"/>
            <a:chExt cx="2003492" cy="1843845"/>
          </a:xfrm>
        </p:grpSpPr>
        <p:pic>
          <p:nvPicPr>
            <p:cNvPr id="96" name="圖片 95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DFE7A9C7-20C3-4E45-B822-41AA47D2A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7D28EC47-C4BE-47C6-9204-478F49AAA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DAA2DDC5-0FC6-460A-B423-D9CF251D6620}"/>
              </a:ext>
            </a:extLst>
          </p:cNvPr>
          <p:cNvGrpSpPr/>
          <p:nvPr/>
        </p:nvGrpSpPr>
        <p:grpSpPr>
          <a:xfrm>
            <a:off x="11292627" y="3987986"/>
            <a:ext cx="998883" cy="983545"/>
            <a:chOff x="2426685" y="8001358"/>
            <a:chExt cx="2003492" cy="1843845"/>
          </a:xfrm>
        </p:grpSpPr>
        <p:pic>
          <p:nvPicPr>
            <p:cNvPr id="99" name="圖片 98" descr="一張含有 服飾, 男人, 棒球, 穿著 的圖片&#10;&#10;自動產生的描述">
              <a:extLst>
                <a:ext uri="{FF2B5EF4-FFF2-40B4-BE49-F238E27FC236}">
                  <a16:creationId xmlns:a16="http://schemas.microsoft.com/office/drawing/2014/main" id="{847ADEA9-751D-411D-882A-41F821C60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43" r="19943" b="60601"/>
            <a:stretch/>
          </p:blipFill>
          <p:spPr>
            <a:xfrm>
              <a:off x="2468586" y="8019445"/>
              <a:ext cx="1919690" cy="1704785"/>
            </a:xfrm>
            <a:prstGeom prst="rect">
              <a:avLst/>
            </a:prstGeom>
          </p:spPr>
        </p:pic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B5C4CAF5-00C3-468C-B6FD-57CC7404A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426685" y="8001358"/>
              <a:ext cx="2003492" cy="1843845"/>
            </a:xfrm>
            <a:prstGeom prst="rect">
              <a:avLst/>
            </a:prstGeom>
          </p:spPr>
        </p:pic>
      </p:grpSp>
      <p:pic>
        <p:nvPicPr>
          <p:cNvPr id="101" name="圖片 100" descr="一張含有 建築物, 室外, 桌, 椅子 的圖片&#10;&#10;自動產生的描述">
            <a:extLst>
              <a:ext uri="{FF2B5EF4-FFF2-40B4-BE49-F238E27FC236}">
                <a16:creationId xmlns:a16="http://schemas.microsoft.com/office/drawing/2014/main" id="{56436F38-2D24-4728-BC49-9C0F5D27D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71" y="6028262"/>
            <a:ext cx="5712447" cy="3755461"/>
          </a:xfrm>
          <a:prstGeom prst="rect">
            <a:avLst/>
          </a:prstGeom>
        </p:spPr>
      </p:pic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01CCF40A-3CA8-42BF-BF8C-1919B5ABE84D}"/>
              </a:ext>
            </a:extLst>
          </p:cNvPr>
          <p:cNvGrpSpPr/>
          <p:nvPr/>
        </p:nvGrpSpPr>
        <p:grpSpPr>
          <a:xfrm>
            <a:off x="10287998" y="6561724"/>
            <a:ext cx="1023666" cy="1005385"/>
            <a:chOff x="1177925" y="1851111"/>
            <a:chExt cx="2003492" cy="1843845"/>
          </a:xfrm>
        </p:grpSpPr>
        <p:pic>
          <p:nvPicPr>
            <p:cNvPr id="103" name="圖片 102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8350B4B8-3EAA-42BA-9EFA-2A0FA7226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EAEA4D55-94E7-4219-8EC0-AE544C3C3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F2B7B665-4CF6-47D7-B37E-697DC43493AC}"/>
              </a:ext>
            </a:extLst>
          </p:cNvPr>
          <p:cNvGrpSpPr/>
          <p:nvPr/>
        </p:nvGrpSpPr>
        <p:grpSpPr>
          <a:xfrm>
            <a:off x="9337231" y="7524865"/>
            <a:ext cx="1023349" cy="1005386"/>
            <a:chOff x="2161428" y="3815384"/>
            <a:chExt cx="2003492" cy="1843845"/>
          </a:xfrm>
        </p:grpSpPr>
        <p:pic>
          <p:nvPicPr>
            <p:cNvPr id="106" name="圖片 105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DB6CFFD4-1BDB-4C34-A02A-8176F2456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ACB0C19F-DA2D-4755-BBFA-BA871B13B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4B405929-9F0D-4A2F-8A54-01FBD247AC6C}"/>
              </a:ext>
            </a:extLst>
          </p:cNvPr>
          <p:cNvGrpSpPr/>
          <p:nvPr/>
        </p:nvGrpSpPr>
        <p:grpSpPr>
          <a:xfrm>
            <a:off x="12309672" y="7517469"/>
            <a:ext cx="1023349" cy="999632"/>
            <a:chOff x="2122789" y="6024253"/>
            <a:chExt cx="2003492" cy="1843845"/>
          </a:xfrm>
        </p:grpSpPr>
        <p:pic>
          <p:nvPicPr>
            <p:cNvPr id="109" name="圖片 108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AC5DC61A-58FD-43C7-9BA6-1670DC2D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DA0C057B-41C2-4E47-8092-5345453CA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77A701EA-9F24-4A22-8872-CA9847813D19}"/>
              </a:ext>
            </a:extLst>
          </p:cNvPr>
          <p:cNvGrpSpPr/>
          <p:nvPr/>
        </p:nvGrpSpPr>
        <p:grpSpPr>
          <a:xfrm>
            <a:off x="12326229" y="8523072"/>
            <a:ext cx="998883" cy="983545"/>
            <a:chOff x="2426685" y="8001358"/>
            <a:chExt cx="2003492" cy="1843845"/>
          </a:xfrm>
        </p:grpSpPr>
        <p:pic>
          <p:nvPicPr>
            <p:cNvPr id="112" name="圖片 111" descr="一張含有 服飾, 男人, 棒球, 穿著 的圖片&#10;&#10;自動產生的描述">
              <a:extLst>
                <a:ext uri="{FF2B5EF4-FFF2-40B4-BE49-F238E27FC236}">
                  <a16:creationId xmlns:a16="http://schemas.microsoft.com/office/drawing/2014/main" id="{3233C1DF-5A92-42B2-B275-E619837B6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43" r="19943" b="60601"/>
            <a:stretch/>
          </p:blipFill>
          <p:spPr>
            <a:xfrm>
              <a:off x="2468586" y="8019445"/>
              <a:ext cx="1919690" cy="1704785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EEA00350-2D03-4C3B-B8B0-8156A3910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426685" y="8001358"/>
              <a:ext cx="2003492" cy="1843845"/>
            </a:xfrm>
            <a:prstGeom prst="rect">
              <a:avLst/>
            </a:prstGeom>
          </p:spPr>
        </p:pic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51057EF6-F849-4931-96B9-BBD589B56906}"/>
              </a:ext>
            </a:extLst>
          </p:cNvPr>
          <p:cNvGrpSpPr/>
          <p:nvPr/>
        </p:nvGrpSpPr>
        <p:grpSpPr>
          <a:xfrm>
            <a:off x="9316748" y="8502178"/>
            <a:ext cx="1023666" cy="1005385"/>
            <a:chOff x="1177925" y="1851111"/>
            <a:chExt cx="2003492" cy="1843845"/>
          </a:xfrm>
        </p:grpSpPr>
        <p:pic>
          <p:nvPicPr>
            <p:cNvPr id="115" name="圖片 114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9D1F0FAF-2384-4419-8F79-B42FE2B4E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39AF2A05-303C-423A-B5FC-E1B909065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9CEEAB23-2324-4531-9223-5D38E7101D40}"/>
              </a:ext>
            </a:extLst>
          </p:cNvPr>
          <p:cNvGrpSpPr/>
          <p:nvPr/>
        </p:nvGrpSpPr>
        <p:grpSpPr>
          <a:xfrm>
            <a:off x="12309355" y="6544930"/>
            <a:ext cx="1023666" cy="1005385"/>
            <a:chOff x="1177925" y="1851111"/>
            <a:chExt cx="2003492" cy="1843845"/>
          </a:xfrm>
        </p:grpSpPr>
        <p:pic>
          <p:nvPicPr>
            <p:cNvPr id="118" name="圖片 117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3591CBB3-20C6-4A49-BDB5-40AF2B0BBA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0F03D898-449A-4643-96CB-800504C395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E254659C-7485-4552-8929-55438CFD46CE}"/>
              </a:ext>
            </a:extLst>
          </p:cNvPr>
          <p:cNvSpPr txBox="1"/>
          <p:nvPr/>
        </p:nvSpPr>
        <p:spPr>
          <a:xfrm>
            <a:off x="11379980" y="666821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7A85ABA2-9A01-42CB-8AC0-C25E02915753}"/>
              </a:ext>
            </a:extLst>
          </p:cNvPr>
          <p:cNvSpPr txBox="1"/>
          <p:nvPr/>
        </p:nvSpPr>
        <p:spPr>
          <a:xfrm>
            <a:off x="11433812" y="7679265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98E4489-9E4A-495C-A7FD-0BECED7D2D44}"/>
              </a:ext>
            </a:extLst>
          </p:cNvPr>
          <p:cNvSpPr txBox="1"/>
          <p:nvPr/>
        </p:nvSpPr>
        <p:spPr>
          <a:xfrm>
            <a:off x="10449342" y="8750820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Q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38FE940C-64E6-4566-B3FC-891998B69744}"/>
              </a:ext>
            </a:extLst>
          </p:cNvPr>
          <p:cNvSpPr txBox="1"/>
          <p:nvPr/>
        </p:nvSpPr>
        <p:spPr>
          <a:xfrm>
            <a:off x="8458284" y="6696362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D1CBBB11-0989-4B38-B698-2683901CE702}"/>
              </a:ext>
            </a:extLst>
          </p:cNvPr>
          <p:cNvSpPr txBox="1"/>
          <p:nvPr/>
        </p:nvSpPr>
        <p:spPr>
          <a:xfrm>
            <a:off x="9435918" y="6696362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921A9FA1-3215-4D62-8FD5-AD14DAEB4033}"/>
              </a:ext>
            </a:extLst>
          </p:cNvPr>
          <p:cNvSpPr txBox="1"/>
          <p:nvPr/>
        </p:nvSpPr>
        <p:spPr>
          <a:xfrm>
            <a:off x="8414619" y="8806292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D29576D-E7F6-49A6-A206-79F0A13FCDC6}"/>
              </a:ext>
            </a:extLst>
          </p:cNvPr>
          <p:cNvSpPr txBox="1"/>
          <p:nvPr/>
        </p:nvSpPr>
        <p:spPr>
          <a:xfrm>
            <a:off x="8435424" y="780243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EBD4A2A5-D3CB-4DB6-9868-8A8D2094EE56}"/>
              </a:ext>
            </a:extLst>
          </p:cNvPr>
          <p:cNvGrpSpPr/>
          <p:nvPr/>
        </p:nvGrpSpPr>
        <p:grpSpPr>
          <a:xfrm>
            <a:off x="10320806" y="7551926"/>
            <a:ext cx="1023349" cy="999632"/>
            <a:chOff x="2122789" y="6024253"/>
            <a:chExt cx="2003492" cy="1843845"/>
          </a:xfrm>
        </p:grpSpPr>
        <p:pic>
          <p:nvPicPr>
            <p:cNvPr id="128" name="圖片 127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6283937E-CE40-4150-8E73-3FC8361A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AC0A2CA3-17BD-42F2-A34B-DE54CFBEF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130" name="群組 129">
            <a:extLst>
              <a:ext uri="{FF2B5EF4-FFF2-40B4-BE49-F238E27FC236}">
                <a16:creationId xmlns:a16="http://schemas.microsoft.com/office/drawing/2014/main" id="{469FE226-6945-4CB8-9370-A35F09722748}"/>
              </a:ext>
            </a:extLst>
          </p:cNvPr>
          <p:cNvGrpSpPr/>
          <p:nvPr/>
        </p:nvGrpSpPr>
        <p:grpSpPr>
          <a:xfrm>
            <a:off x="11327346" y="8513424"/>
            <a:ext cx="998883" cy="983545"/>
            <a:chOff x="2426685" y="8001358"/>
            <a:chExt cx="2003492" cy="1843845"/>
          </a:xfrm>
        </p:grpSpPr>
        <p:pic>
          <p:nvPicPr>
            <p:cNvPr id="135" name="圖片 134" descr="一張含有 服飾, 男人, 棒球, 穿著 的圖片&#10;&#10;自動產生的描述">
              <a:extLst>
                <a:ext uri="{FF2B5EF4-FFF2-40B4-BE49-F238E27FC236}">
                  <a16:creationId xmlns:a16="http://schemas.microsoft.com/office/drawing/2014/main" id="{D05F9F7C-4B94-4598-A00A-DF6A2FE38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43" r="19943" b="60601"/>
            <a:stretch/>
          </p:blipFill>
          <p:spPr>
            <a:xfrm>
              <a:off x="2468586" y="8019445"/>
              <a:ext cx="1919690" cy="1704785"/>
            </a:xfrm>
            <a:prstGeom prst="rect">
              <a:avLst/>
            </a:prstGeom>
          </p:spPr>
        </p:pic>
        <p:pic>
          <p:nvPicPr>
            <p:cNvPr id="136" name="圖片 135">
              <a:extLst>
                <a:ext uri="{FF2B5EF4-FFF2-40B4-BE49-F238E27FC236}">
                  <a16:creationId xmlns:a16="http://schemas.microsoft.com/office/drawing/2014/main" id="{E556F7BF-6FE9-4174-8A2C-8561676F0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426685" y="8001358"/>
              <a:ext cx="2003492" cy="1843845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0537062-7165-447B-90BF-62E9E24F17C2}"/>
              </a:ext>
            </a:extLst>
          </p:cNvPr>
          <p:cNvGrpSpPr/>
          <p:nvPr/>
        </p:nvGrpSpPr>
        <p:grpSpPr>
          <a:xfrm>
            <a:off x="9254829" y="6538520"/>
            <a:ext cx="1068331" cy="1005838"/>
            <a:chOff x="1042231" y="3918551"/>
            <a:chExt cx="2128837" cy="1725533"/>
          </a:xfrm>
        </p:grpSpPr>
        <p:pic>
          <p:nvPicPr>
            <p:cNvPr id="34" name="圖片 33" descr="一張含有 雪, 畫畫, 山 的圖片&#10;&#10;自動產生的描述">
              <a:extLst>
                <a:ext uri="{FF2B5EF4-FFF2-40B4-BE49-F238E27FC236}">
                  <a16:creationId xmlns:a16="http://schemas.microsoft.com/office/drawing/2014/main" id="{9F24C468-0F22-43D0-B24A-37FD117CF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6" r="42820" b="81"/>
            <a:stretch/>
          </p:blipFill>
          <p:spPr>
            <a:xfrm>
              <a:off x="1149096" y="4047001"/>
              <a:ext cx="1893923" cy="1525412"/>
            </a:xfrm>
            <a:prstGeom prst="rect">
              <a:avLst/>
            </a:prstGeom>
          </p:spPr>
        </p:pic>
        <p:pic>
          <p:nvPicPr>
            <p:cNvPr id="35" name="圖片 34" descr="一張含有 時鐘, 儀錶 的圖片&#10;&#10;自動產生的描述">
              <a:extLst>
                <a:ext uri="{FF2B5EF4-FFF2-40B4-BE49-F238E27FC236}">
                  <a16:creationId xmlns:a16="http://schemas.microsoft.com/office/drawing/2014/main" id="{B2DB880E-932E-4559-BC26-907E0BCB7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9" t="6107" r="3000" b="8248"/>
            <a:stretch/>
          </p:blipFill>
          <p:spPr>
            <a:xfrm>
              <a:off x="1042231" y="3918551"/>
              <a:ext cx="2128837" cy="1725533"/>
            </a:xfrm>
            <a:prstGeom prst="rect">
              <a:avLst/>
            </a:prstGeom>
          </p:spPr>
        </p:pic>
      </p:grp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AE49DA42-D124-4DCE-A4CB-7C3F18815BE2}"/>
              </a:ext>
            </a:extLst>
          </p:cNvPr>
          <p:cNvGrpSpPr/>
          <p:nvPr/>
        </p:nvGrpSpPr>
        <p:grpSpPr>
          <a:xfrm>
            <a:off x="11284270" y="7566982"/>
            <a:ext cx="1068331" cy="1005838"/>
            <a:chOff x="1042231" y="3918551"/>
            <a:chExt cx="2128837" cy="1725533"/>
          </a:xfrm>
        </p:grpSpPr>
        <p:pic>
          <p:nvPicPr>
            <p:cNvPr id="139" name="圖片 138" descr="一張含有 雪, 畫畫, 山 的圖片&#10;&#10;自動產生的描述">
              <a:extLst>
                <a:ext uri="{FF2B5EF4-FFF2-40B4-BE49-F238E27FC236}">
                  <a16:creationId xmlns:a16="http://schemas.microsoft.com/office/drawing/2014/main" id="{4DBD6830-244C-421E-B411-049035E54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66" r="42820" b="81"/>
            <a:stretch/>
          </p:blipFill>
          <p:spPr>
            <a:xfrm>
              <a:off x="1149096" y="4047001"/>
              <a:ext cx="1893923" cy="1525412"/>
            </a:xfrm>
            <a:prstGeom prst="rect">
              <a:avLst/>
            </a:prstGeom>
          </p:spPr>
        </p:pic>
        <p:pic>
          <p:nvPicPr>
            <p:cNvPr id="140" name="圖片 139" descr="一張含有 時鐘, 儀錶 的圖片&#10;&#10;自動產生的描述">
              <a:extLst>
                <a:ext uri="{FF2B5EF4-FFF2-40B4-BE49-F238E27FC236}">
                  <a16:creationId xmlns:a16="http://schemas.microsoft.com/office/drawing/2014/main" id="{7000B561-AD55-4EDD-AC98-868845A6C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9" t="6107" r="3000" b="8248"/>
            <a:stretch/>
          </p:blipFill>
          <p:spPr>
            <a:xfrm>
              <a:off x="1042231" y="3918551"/>
              <a:ext cx="2128837" cy="1725533"/>
            </a:xfrm>
            <a:prstGeom prst="rect">
              <a:avLst/>
            </a:prstGeom>
          </p:spPr>
        </p:pic>
      </p:grp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66E3147-2522-4A5C-84A7-B0957B35EFA6}"/>
              </a:ext>
            </a:extLst>
          </p:cNvPr>
          <p:cNvSpPr/>
          <p:nvPr/>
        </p:nvSpPr>
        <p:spPr>
          <a:xfrm>
            <a:off x="7364589" y="3190716"/>
            <a:ext cx="545343" cy="403957"/>
          </a:xfrm>
          <a:prstGeom prst="rightArrow">
            <a:avLst/>
          </a:prstGeom>
          <a:blipFill rotWithShape="1">
            <a:blip r:embed="rId1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1" name="箭號: 向右 140">
            <a:extLst>
              <a:ext uri="{FF2B5EF4-FFF2-40B4-BE49-F238E27FC236}">
                <a16:creationId xmlns:a16="http://schemas.microsoft.com/office/drawing/2014/main" id="{40C24A0F-EE09-4067-9155-AB5B79A0FB05}"/>
              </a:ext>
            </a:extLst>
          </p:cNvPr>
          <p:cNvSpPr/>
          <p:nvPr/>
        </p:nvSpPr>
        <p:spPr>
          <a:xfrm rot="5400000">
            <a:off x="10621303" y="5437852"/>
            <a:ext cx="545343" cy="403957"/>
          </a:xfrm>
          <a:prstGeom prst="rightArrow">
            <a:avLst/>
          </a:prstGeom>
          <a:blipFill rotWithShape="1">
            <a:blip r:embed="rId1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7FB18FA9-C991-4A85-BFA5-BCE044EAEBCC}"/>
              </a:ext>
            </a:extLst>
          </p:cNvPr>
          <p:cNvSpPr txBox="1"/>
          <p:nvPr/>
        </p:nvSpPr>
        <p:spPr>
          <a:xfrm>
            <a:off x="8915873" y="3848013"/>
            <a:ext cx="4025642" cy="11118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6600" dirty="0">
                <a:highlight>
                  <a:srgbClr val="FFFF00"/>
                </a:highlight>
              </a:rPr>
              <a:t>滾動中</a:t>
            </a:r>
            <a:endParaRPr kumimoji="0" lang="zh-TW" altLang="en-US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2B417C-B9CA-46AF-AF42-9BC1EF306855}"/>
              </a:ext>
            </a:extLst>
          </p:cNvPr>
          <p:cNvSpPr txBox="1"/>
          <p:nvPr/>
        </p:nvSpPr>
        <p:spPr>
          <a:xfrm>
            <a:off x="2312702" y="3846650"/>
            <a:ext cx="4025642" cy="11118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6600" dirty="0">
                <a:highlight>
                  <a:srgbClr val="FFFF00"/>
                </a:highlight>
              </a:rPr>
              <a:t>滾動中</a:t>
            </a:r>
            <a:endParaRPr kumimoji="0" lang="zh-TW" altLang="en-US" sz="6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A355D1F-C024-48DA-B727-3F6E2A6A9595}"/>
              </a:ext>
            </a:extLst>
          </p:cNvPr>
          <p:cNvSpPr/>
          <p:nvPr/>
        </p:nvSpPr>
        <p:spPr>
          <a:xfrm>
            <a:off x="9352940" y="2048286"/>
            <a:ext cx="842674" cy="786451"/>
          </a:xfrm>
          <a:prstGeom prst="rect">
            <a:avLst/>
          </a:prstGeom>
          <a:blipFill rotWithShape="1">
            <a:blip r:embed="rId1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7" name="圖片 136" descr="一張含有 黑色, 白色, 飛行, 選手 的圖片&#10;&#10;自動產生的描述">
            <a:extLst>
              <a:ext uri="{FF2B5EF4-FFF2-40B4-BE49-F238E27FC236}">
                <a16:creationId xmlns:a16="http://schemas.microsoft.com/office/drawing/2014/main" id="{3535A085-7FC5-4F42-B384-53BF7EA3162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71940">
            <a:off x="9095952" y="1501570"/>
            <a:ext cx="813229" cy="101653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43" name="矩形 142">
            <a:extLst>
              <a:ext uri="{FF2B5EF4-FFF2-40B4-BE49-F238E27FC236}">
                <a16:creationId xmlns:a16="http://schemas.microsoft.com/office/drawing/2014/main" id="{66B38AEB-E112-43AE-9EB8-3060001888DF}"/>
              </a:ext>
            </a:extLst>
          </p:cNvPr>
          <p:cNvSpPr/>
          <p:nvPr/>
        </p:nvSpPr>
        <p:spPr>
          <a:xfrm>
            <a:off x="11371566" y="3138728"/>
            <a:ext cx="842674" cy="786451"/>
          </a:xfrm>
          <a:prstGeom prst="rect">
            <a:avLst/>
          </a:prstGeom>
          <a:blipFill rotWithShape="1">
            <a:blip r:embed="rId1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1" name="圖片 50" descr="一張含有 黑色, 白色, 飛行, 選手 的圖片&#10;&#10;自動產生的描述">
            <a:extLst>
              <a:ext uri="{FF2B5EF4-FFF2-40B4-BE49-F238E27FC236}">
                <a16:creationId xmlns:a16="http://schemas.microsoft.com/office/drawing/2014/main" id="{81D7C03E-B8D2-4567-9939-7E5E7F0DBD2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6084">
            <a:off x="11663485" y="2549624"/>
            <a:ext cx="949163" cy="118645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2101399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建築物, 街道, 城市, 坐 的圖片&#10;&#10;自動產生的描述">
            <a:extLst>
              <a:ext uri="{FF2B5EF4-FFF2-40B4-BE49-F238E27FC236}">
                <a16:creationId xmlns:a16="http://schemas.microsoft.com/office/drawing/2014/main" id="{9E8A16C6-7120-4B86-94E4-BE14704C8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5" y="1873913"/>
            <a:ext cx="4724733" cy="2895577"/>
          </a:xfrm>
          <a:prstGeom prst="rect">
            <a:avLst/>
          </a:prstGeom>
        </p:spPr>
      </p:pic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8029456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免費遊戲特殊玩法流程介紹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511B257-DD3C-4D69-B9F2-4694D10F6754}"/>
              </a:ext>
            </a:extLst>
          </p:cNvPr>
          <p:cNvSpPr txBox="1"/>
          <p:nvPr/>
        </p:nvSpPr>
        <p:spPr>
          <a:xfrm>
            <a:off x="690317" y="5840826"/>
            <a:ext cx="4863702" cy="255839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TW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1.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滾輪滾動停止後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2.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床簾拉上蓋住輪框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3.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出現女子剪影後消失</a:t>
            </a:r>
            <a:r>
              <a:rPr lang="zh-TW" altLang="en-US" sz="2000" b="1" dirty="0">
                <a:latin typeface=".蘋方-繁" panose="020B0800000000000000" pitchFamily="34" charset="-120"/>
                <a:ea typeface=".蘋方-繁"/>
              </a:rPr>
              <a:t>→</a:t>
            </a:r>
            <a:r>
              <a:rPr lang="en-US" altLang="zh-TW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4.</a:t>
            </a:r>
            <a:r>
              <a:rPr lang="zh-TW" altLang="en-US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床簾拉起有到光芒蓋住拉起後面的盤面</a:t>
            </a:r>
            <a:r>
              <a:rPr lang="zh-TW" altLang="en-US" sz="2000" b="1" dirty="0">
                <a:latin typeface=".蘋方-繁" panose="020B0800000000000000" pitchFamily="34" charset="-120"/>
                <a:ea typeface=".蘋方-繁"/>
              </a:rPr>
              <a:t>→</a:t>
            </a:r>
            <a:r>
              <a:rPr lang="en-US" altLang="zh-TW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5.</a:t>
            </a:r>
            <a:r>
              <a:rPr lang="zh-TW" altLang="en-US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光芒消失後出現</a:t>
            </a:r>
            <a:r>
              <a:rPr lang="en-US" altLang="zh-TW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WILD</a:t>
            </a:r>
            <a:r>
              <a:rPr lang="zh-TW" altLang="en-US" sz="2000" b="1" dirty="0">
                <a:latin typeface=".蘋方-繁" panose="020B0800000000000000" pitchFamily="34" charset="-120"/>
                <a:ea typeface=".蘋方-繁"/>
              </a:rPr>
              <a:t>→</a:t>
            </a:r>
            <a:r>
              <a:rPr lang="en-US" altLang="zh-TW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6.</a:t>
            </a:r>
            <a:r>
              <a:rPr lang="zh-TW" altLang="en-US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算分</a:t>
            </a:r>
            <a:endParaRPr kumimoji="0" lang="en-US" altLang="zh-TW" sz="20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07AEE3-0D96-482F-B534-5A1251320D7E}"/>
              </a:ext>
            </a:extLst>
          </p:cNvPr>
          <p:cNvSpPr txBox="1"/>
          <p:nvPr/>
        </p:nvSpPr>
        <p:spPr>
          <a:xfrm>
            <a:off x="688475" y="5361340"/>
            <a:ext cx="1825902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流程</a:t>
            </a:r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步驟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說明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: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491B8F2-110E-4573-A9F0-8CB527FD5345}"/>
              </a:ext>
            </a:extLst>
          </p:cNvPr>
          <p:cNvSpPr txBox="1"/>
          <p:nvPr/>
        </p:nvSpPr>
        <p:spPr>
          <a:xfrm>
            <a:off x="1877403" y="2207813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3E2E198-E5A1-4D3C-84D1-9F42D4418667}"/>
              </a:ext>
            </a:extLst>
          </p:cNvPr>
          <p:cNvSpPr txBox="1"/>
          <p:nvPr/>
        </p:nvSpPr>
        <p:spPr>
          <a:xfrm>
            <a:off x="1877403" y="302107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354A153-A465-40BD-8067-99A3A2CC4039}"/>
              </a:ext>
            </a:extLst>
          </p:cNvPr>
          <p:cNvSpPr txBox="1"/>
          <p:nvPr/>
        </p:nvSpPr>
        <p:spPr>
          <a:xfrm>
            <a:off x="1877403" y="380609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C041A6A-5DD0-4089-B2BA-2675BB21990D}"/>
              </a:ext>
            </a:extLst>
          </p:cNvPr>
          <p:cNvSpPr txBox="1"/>
          <p:nvPr/>
        </p:nvSpPr>
        <p:spPr>
          <a:xfrm>
            <a:off x="3443028" y="379789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228EB1C-B111-4F40-BFC0-914804C09A23}"/>
              </a:ext>
            </a:extLst>
          </p:cNvPr>
          <p:cNvSpPr txBox="1"/>
          <p:nvPr/>
        </p:nvSpPr>
        <p:spPr>
          <a:xfrm>
            <a:off x="4298971" y="380609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C7CBEDF-90E8-4D04-BC7A-F910F2B53359}"/>
              </a:ext>
            </a:extLst>
          </p:cNvPr>
          <p:cNvSpPr txBox="1"/>
          <p:nvPr/>
        </p:nvSpPr>
        <p:spPr>
          <a:xfrm>
            <a:off x="4298442" y="307052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3E9C0DA-B56B-4202-8BAE-7309DB3B5AD4}"/>
              </a:ext>
            </a:extLst>
          </p:cNvPr>
          <p:cNvSpPr txBox="1"/>
          <p:nvPr/>
        </p:nvSpPr>
        <p:spPr>
          <a:xfrm>
            <a:off x="4270407" y="221578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1B57A01-B293-42F1-871A-4C37EBA34C10}"/>
              </a:ext>
            </a:extLst>
          </p:cNvPr>
          <p:cNvSpPr txBox="1"/>
          <p:nvPr/>
        </p:nvSpPr>
        <p:spPr>
          <a:xfrm>
            <a:off x="1024200" y="219961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7639430-D71F-48A0-AC98-229EC08F5699}"/>
              </a:ext>
            </a:extLst>
          </p:cNvPr>
          <p:cNvSpPr txBox="1"/>
          <p:nvPr/>
        </p:nvSpPr>
        <p:spPr>
          <a:xfrm>
            <a:off x="1024200" y="301287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13C75A3-191E-4FDF-B1CA-85D4A6A1FE71}"/>
              </a:ext>
            </a:extLst>
          </p:cNvPr>
          <p:cNvSpPr txBox="1"/>
          <p:nvPr/>
        </p:nvSpPr>
        <p:spPr>
          <a:xfrm>
            <a:off x="1024200" y="379789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4937661-9267-42AE-BFDE-548EBFCF66D5}"/>
              </a:ext>
            </a:extLst>
          </p:cNvPr>
          <p:cNvSpPr txBox="1"/>
          <p:nvPr/>
        </p:nvSpPr>
        <p:spPr>
          <a:xfrm>
            <a:off x="3473300" y="3058522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1CBC46F-05A9-4708-9A3B-54D562EB6758}"/>
              </a:ext>
            </a:extLst>
          </p:cNvPr>
          <p:cNvSpPr txBox="1"/>
          <p:nvPr/>
        </p:nvSpPr>
        <p:spPr>
          <a:xfrm>
            <a:off x="3456932" y="225170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2BCE312-8F38-4DD2-9887-BD504CD04BA9}"/>
              </a:ext>
            </a:extLst>
          </p:cNvPr>
          <p:cNvGrpSpPr/>
          <p:nvPr/>
        </p:nvGrpSpPr>
        <p:grpSpPr>
          <a:xfrm>
            <a:off x="4244599" y="3759752"/>
            <a:ext cx="861080" cy="845703"/>
            <a:chOff x="1177925" y="1851111"/>
            <a:chExt cx="2003492" cy="1843845"/>
          </a:xfrm>
        </p:grpSpPr>
        <p:pic>
          <p:nvPicPr>
            <p:cNvPr id="13" name="圖片 12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0B4938D6-AF46-496B-9D74-7A8C55657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DEF0595-BF94-4843-A922-FB3EC6D9E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E20441D-760D-47BC-A90F-AF2BA92104E2}"/>
              </a:ext>
            </a:extLst>
          </p:cNvPr>
          <p:cNvGrpSpPr/>
          <p:nvPr/>
        </p:nvGrpSpPr>
        <p:grpSpPr>
          <a:xfrm>
            <a:off x="991686" y="3671256"/>
            <a:ext cx="883851" cy="868336"/>
            <a:chOff x="2161428" y="3815384"/>
            <a:chExt cx="2003492" cy="1843845"/>
          </a:xfrm>
        </p:grpSpPr>
        <p:pic>
          <p:nvPicPr>
            <p:cNvPr id="19" name="圖片 18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A7009D79-D181-4B19-A1FB-18D8081E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9173188-9340-4985-8CC7-68BF444A4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652EE5DF-8DBF-4BC9-A4C9-034466B39096}"/>
              </a:ext>
            </a:extLst>
          </p:cNvPr>
          <p:cNvGrpSpPr/>
          <p:nvPr/>
        </p:nvGrpSpPr>
        <p:grpSpPr>
          <a:xfrm>
            <a:off x="1038062" y="2183890"/>
            <a:ext cx="846668" cy="827046"/>
            <a:chOff x="2122789" y="6024253"/>
            <a:chExt cx="2003492" cy="1843845"/>
          </a:xfrm>
        </p:grpSpPr>
        <p:pic>
          <p:nvPicPr>
            <p:cNvPr id="22" name="圖片 21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603AA18B-EB07-4A17-97DF-2C3546D8C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8BDF66F-0083-42F6-82EF-1FF9A3DE9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4B0D6B9-2A30-4F71-94DB-8BD4790A9474}"/>
              </a:ext>
            </a:extLst>
          </p:cNvPr>
          <p:cNvGrpSpPr/>
          <p:nvPr/>
        </p:nvGrpSpPr>
        <p:grpSpPr>
          <a:xfrm>
            <a:off x="3433404" y="2970420"/>
            <a:ext cx="846668" cy="827046"/>
            <a:chOff x="2122789" y="6024253"/>
            <a:chExt cx="2003492" cy="1843845"/>
          </a:xfrm>
        </p:grpSpPr>
        <p:pic>
          <p:nvPicPr>
            <p:cNvPr id="53" name="圖片 52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6D2C1DBB-A19A-4E65-A950-2CC6C4E6A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04A60437-89AF-4ED6-B248-3749836E5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pic>
        <p:nvPicPr>
          <p:cNvPr id="55" name="圖片 54" descr="一張含有 建築物, 街道, 城市, 坐 的圖片&#10;&#10;自動產生的描述">
            <a:extLst>
              <a:ext uri="{FF2B5EF4-FFF2-40B4-BE49-F238E27FC236}">
                <a16:creationId xmlns:a16="http://schemas.microsoft.com/office/drawing/2014/main" id="{28B59D45-B763-4DF4-B456-82600D50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82" y="1873913"/>
            <a:ext cx="4724733" cy="2895577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36416D09-77A1-4634-B7B7-288D4DE42EAF}"/>
              </a:ext>
            </a:extLst>
          </p:cNvPr>
          <p:cNvSpPr txBox="1"/>
          <p:nvPr/>
        </p:nvSpPr>
        <p:spPr>
          <a:xfrm>
            <a:off x="7124810" y="2207813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E4AA4E5-A73C-49F3-875C-3913CF5CE34A}"/>
              </a:ext>
            </a:extLst>
          </p:cNvPr>
          <p:cNvSpPr txBox="1"/>
          <p:nvPr/>
        </p:nvSpPr>
        <p:spPr>
          <a:xfrm>
            <a:off x="7124810" y="302107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F881D18-D3CF-438B-8CDF-A22926EC529C}"/>
              </a:ext>
            </a:extLst>
          </p:cNvPr>
          <p:cNvSpPr txBox="1"/>
          <p:nvPr/>
        </p:nvSpPr>
        <p:spPr>
          <a:xfrm>
            <a:off x="7124810" y="380609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8F1AEC8-3255-4D70-83D8-050AD395D408}"/>
              </a:ext>
            </a:extLst>
          </p:cNvPr>
          <p:cNvSpPr txBox="1"/>
          <p:nvPr/>
        </p:nvSpPr>
        <p:spPr>
          <a:xfrm>
            <a:off x="8690435" y="379789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94CA45D-083A-438E-B7BB-135974E96E4D}"/>
              </a:ext>
            </a:extLst>
          </p:cNvPr>
          <p:cNvSpPr txBox="1"/>
          <p:nvPr/>
        </p:nvSpPr>
        <p:spPr>
          <a:xfrm>
            <a:off x="9546378" y="380609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C35338D-E8B8-4009-AA5A-5EFA8DB88CBF}"/>
              </a:ext>
            </a:extLst>
          </p:cNvPr>
          <p:cNvSpPr txBox="1"/>
          <p:nvPr/>
        </p:nvSpPr>
        <p:spPr>
          <a:xfrm>
            <a:off x="9545849" y="307052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92B920E-869E-4257-B4A5-90C43CA55307}"/>
              </a:ext>
            </a:extLst>
          </p:cNvPr>
          <p:cNvSpPr txBox="1"/>
          <p:nvPr/>
        </p:nvSpPr>
        <p:spPr>
          <a:xfrm>
            <a:off x="9517814" y="221578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4F3EEA50-27E1-4799-88BD-B83A44DF2B31}"/>
              </a:ext>
            </a:extLst>
          </p:cNvPr>
          <p:cNvSpPr txBox="1"/>
          <p:nvPr/>
        </p:nvSpPr>
        <p:spPr>
          <a:xfrm>
            <a:off x="6271607" y="219961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3DE551E-91A2-41DF-A3F4-2BAFE0A0A8CE}"/>
              </a:ext>
            </a:extLst>
          </p:cNvPr>
          <p:cNvSpPr txBox="1"/>
          <p:nvPr/>
        </p:nvSpPr>
        <p:spPr>
          <a:xfrm>
            <a:off x="6271607" y="301287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7D9566A6-2569-428F-949E-7FB3BB8F2484}"/>
              </a:ext>
            </a:extLst>
          </p:cNvPr>
          <p:cNvSpPr txBox="1"/>
          <p:nvPr/>
        </p:nvSpPr>
        <p:spPr>
          <a:xfrm>
            <a:off x="6271607" y="379789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2FB80E5-6DA5-481A-9236-E4C30994E5DF}"/>
              </a:ext>
            </a:extLst>
          </p:cNvPr>
          <p:cNvSpPr txBox="1"/>
          <p:nvPr/>
        </p:nvSpPr>
        <p:spPr>
          <a:xfrm>
            <a:off x="8720707" y="3058522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49DFA7B-E8E3-420F-9312-F5A263162909}"/>
              </a:ext>
            </a:extLst>
          </p:cNvPr>
          <p:cNvSpPr txBox="1"/>
          <p:nvPr/>
        </p:nvSpPr>
        <p:spPr>
          <a:xfrm>
            <a:off x="8704339" y="225170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FBC09878-405A-4CB8-BD26-F9D6BB78649B}"/>
              </a:ext>
            </a:extLst>
          </p:cNvPr>
          <p:cNvGrpSpPr/>
          <p:nvPr/>
        </p:nvGrpSpPr>
        <p:grpSpPr>
          <a:xfrm>
            <a:off x="9492006" y="3759752"/>
            <a:ext cx="861080" cy="845703"/>
            <a:chOff x="1177925" y="1851111"/>
            <a:chExt cx="2003492" cy="1843845"/>
          </a:xfrm>
        </p:grpSpPr>
        <p:pic>
          <p:nvPicPr>
            <p:cNvPr id="69" name="圖片 68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702CCCDB-8BF1-4F67-B121-B0A262C9D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C8B6487C-D069-4DAB-9EE3-B04C8F34B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3B10EF0A-EC88-4E9D-9A58-11D0FE9FC3E5}"/>
              </a:ext>
            </a:extLst>
          </p:cNvPr>
          <p:cNvGrpSpPr/>
          <p:nvPr/>
        </p:nvGrpSpPr>
        <p:grpSpPr>
          <a:xfrm>
            <a:off x="6239093" y="3671256"/>
            <a:ext cx="883851" cy="868336"/>
            <a:chOff x="2161428" y="3815384"/>
            <a:chExt cx="2003492" cy="1843845"/>
          </a:xfrm>
        </p:grpSpPr>
        <p:pic>
          <p:nvPicPr>
            <p:cNvPr id="72" name="圖片 71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FFA85BE7-141A-4487-B0EA-551C3DE0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01DF2F2-7E63-4B34-A793-FF2DFB21E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46F766B6-49F6-490C-9829-B5B38B021428}"/>
              </a:ext>
            </a:extLst>
          </p:cNvPr>
          <p:cNvGrpSpPr/>
          <p:nvPr/>
        </p:nvGrpSpPr>
        <p:grpSpPr>
          <a:xfrm>
            <a:off x="6285469" y="2183890"/>
            <a:ext cx="846668" cy="827046"/>
            <a:chOff x="2122789" y="6024253"/>
            <a:chExt cx="2003492" cy="1843845"/>
          </a:xfrm>
        </p:grpSpPr>
        <p:pic>
          <p:nvPicPr>
            <p:cNvPr id="75" name="圖片 74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4174EED6-375C-4FBE-AE17-F728DE11B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5C4F2DE-A708-4DD6-BBD1-06D0A45DC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37945979-55B3-4FEC-9A67-69E9217A8E52}"/>
              </a:ext>
            </a:extLst>
          </p:cNvPr>
          <p:cNvGrpSpPr/>
          <p:nvPr/>
        </p:nvGrpSpPr>
        <p:grpSpPr>
          <a:xfrm>
            <a:off x="8680811" y="2970420"/>
            <a:ext cx="846668" cy="827046"/>
            <a:chOff x="2122789" y="6024253"/>
            <a:chExt cx="2003492" cy="1843845"/>
          </a:xfrm>
        </p:grpSpPr>
        <p:pic>
          <p:nvPicPr>
            <p:cNvPr id="78" name="圖片 77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CBB3C576-2513-4D92-8B7A-FBFC0E67E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D6B47E20-8D21-4C98-B886-1AB770E19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pic>
        <p:nvPicPr>
          <p:cNvPr id="38" name="圖片 37" descr="一張含有 植物, 花, 粉紅色, 桌 的圖片&#10;&#10;自動產生的描述">
            <a:extLst>
              <a:ext uri="{FF2B5EF4-FFF2-40B4-BE49-F238E27FC236}">
                <a16:creationId xmlns:a16="http://schemas.microsoft.com/office/drawing/2014/main" id="{D0BA5F6B-6A07-4BA9-B42F-B55C6DD91C2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36" y="2184931"/>
            <a:ext cx="1219200" cy="2361708"/>
          </a:xfrm>
          <a:prstGeom prst="rect">
            <a:avLst/>
          </a:prstGeom>
        </p:spPr>
      </p:pic>
      <p:pic>
        <p:nvPicPr>
          <p:cNvPr id="39" name="圖片 38" descr="一張含有 植物, 花, 粉紅色, 桌 的圖片&#10;&#10;自動產生的描述">
            <a:extLst>
              <a:ext uri="{FF2B5EF4-FFF2-40B4-BE49-F238E27FC236}">
                <a16:creationId xmlns:a16="http://schemas.microsoft.com/office/drawing/2014/main" id="{130EE218-3AA1-49EB-8800-E1930A32D0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73036" y="2184931"/>
            <a:ext cx="1219200" cy="2361708"/>
          </a:xfrm>
          <a:prstGeom prst="rect">
            <a:avLst/>
          </a:prstGeom>
        </p:spPr>
      </p:pic>
      <p:pic>
        <p:nvPicPr>
          <p:cNvPr id="80" name="圖片 79" descr="一張含有 建築物, 街道, 城市, 坐 的圖片&#10;&#10;自動產生的描述">
            <a:extLst>
              <a:ext uri="{FF2B5EF4-FFF2-40B4-BE49-F238E27FC236}">
                <a16:creationId xmlns:a16="http://schemas.microsoft.com/office/drawing/2014/main" id="{D4E40290-CE06-414D-9281-271C877C9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289" y="5486348"/>
            <a:ext cx="4724733" cy="2895577"/>
          </a:xfrm>
          <a:prstGeom prst="rect">
            <a:avLst/>
          </a:prstGeom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3AFEA9E6-FDE5-4F4C-8E18-BB3261B6B0F5}"/>
              </a:ext>
            </a:extLst>
          </p:cNvPr>
          <p:cNvSpPr txBox="1"/>
          <p:nvPr/>
        </p:nvSpPr>
        <p:spPr>
          <a:xfrm>
            <a:off x="12372217" y="582024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8BAA899-F3AD-4E95-8477-5F6B40AB21C1}"/>
              </a:ext>
            </a:extLst>
          </p:cNvPr>
          <p:cNvSpPr txBox="1"/>
          <p:nvPr/>
        </p:nvSpPr>
        <p:spPr>
          <a:xfrm>
            <a:off x="12372217" y="6633513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0E2E83E0-A700-4C9C-B8EB-AACD227FB743}"/>
              </a:ext>
            </a:extLst>
          </p:cNvPr>
          <p:cNvSpPr txBox="1"/>
          <p:nvPr/>
        </p:nvSpPr>
        <p:spPr>
          <a:xfrm>
            <a:off x="12372217" y="7418533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1611941D-C9BB-403E-85E6-F209D463B88B}"/>
              </a:ext>
            </a:extLst>
          </p:cNvPr>
          <p:cNvSpPr txBox="1"/>
          <p:nvPr/>
        </p:nvSpPr>
        <p:spPr>
          <a:xfrm>
            <a:off x="13937842" y="741033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57EC1DB8-00A8-4F69-AC67-6202B4040BDE}"/>
              </a:ext>
            </a:extLst>
          </p:cNvPr>
          <p:cNvSpPr txBox="1"/>
          <p:nvPr/>
        </p:nvSpPr>
        <p:spPr>
          <a:xfrm>
            <a:off x="14793785" y="7418533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F6F0B2B-EBBB-40F7-8E74-F90F5F0C56E3}"/>
              </a:ext>
            </a:extLst>
          </p:cNvPr>
          <p:cNvSpPr txBox="1"/>
          <p:nvPr/>
        </p:nvSpPr>
        <p:spPr>
          <a:xfrm>
            <a:off x="14793256" y="668296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B240A27C-A644-4DD3-BFB2-70A70BDF0A3B}"/>
              </a:ext>
            </a:extLst>
          </p:cNvPr>
          <p:cNvSpPr txBox="1"/>
          <p:nvPr/>
        </p:nvSpPr>
        <p:spPr>
          <a:xfrm>
            <a:off x="14765221" y="5828222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987E0E65-31CE-4617-9A9C-CB11E15221B6}"/>
              </a:ext>
            </a:extLst>
          </p:cNvPr>
          <p:cNvSpPr txBox="1"/>
          <p:nvPr/>
        </p:nvSpPr>
        <p:spPr>
          <a:xfrm>
            <a:off x="11519014" y="581204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988C56C-D5D1-48B1-8A43-49E85879240C}"/>
              </a:ext>
            </a:extLst>
          </p:cNvPr>
          <p:cNvSpPr txBox="1"/>
          <p:nvPr/>
        </p:nvSpPr>
        <p:spPr>
          <a:xfrm>
            <a:off x="11519014" y="662531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1122357D-601C-4278-A6F5-15918AC50F4F}"/>
              </a:ext>
            </a:extLst>
          </p:cNvPr>
          <p:cNvSpPr txBox="1"/>
          <p:nvPr/>
        </p:nvSpPr>
        <p:spPr>
          <a:xfrm>
            <a:off x="11519014" y="741033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27EE40B-1CEC-400B-87D6-E348C9BAE971}"/>
              </a:ext>
            </a:extLst>
          </p:cNvPr>
          <p:cNvSpPr txBox="1"/>
          <p:nvPr/>
        </p:nvSpPr>
        <p:spPr>
          <a:xfrm>
            <a:off x="13968114" y="667095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22B8DCE-9F15-4237-AC43-E539DF3A336A}"/>
              </a:ext>
            </a:extLst>
          </p:cNvPr>
          <p:cNvSpPr txBox="1"/>
          <p:nvPr/>
        </p:nvSpPr>
        <p:spPr>
          <a:xfrm>
            <a:off x="13951746" y="5864142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47DDC922-9671-45CA-B5C7-AAB449E17420}"/>
              </a:ext>
            </a:extLst>
          </p:cNvPr>
          <p:cNvGrpSpPr/>
          <p:nvPr/>
        </p:nvGrpSpPr>
        <p:grpSpPr>
          <a:xfrm>
            <a:off x="14739413" y="7372187"/>
            <a:ext cx="861080" cy="845703"/>
            <a:chOff x="1177925" y="1851111"/>
            <a:chExt cx="2003492" cy="1843845"/>
          </a:xfrm>
        </p:grpSpPr>
        <p:pic>
          <p:nvPicPr>
            <p:cNvPr id="94" name="圖片 93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EE30AB8C-475D-46C3-BA60-3E2AC25EB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E8029BDE-32FF-4F04-8D4E-81BA9C22E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21308240-4FAB-4BFC-A12A-0333ECCFB398}"/>
              </a:ext>
            </a:extLst>
          </p:cNvPr>
          <p:cNvGrpSpPr/>
          <p:nvPr/>
        </p:nvGrpSpPr>
        <p:grpSpPr>
          <a:xfrm>
            <a:off x="11486500" y="7283691"/>
            <a:ext cx="883851" cy="868336"/>
            <a:chOff x="2161428" y="3815384"/>
            <a:chExt cx="2003492" cy="1843845"/>
          </a:xfrm>
        </p:grpSpPr>
        <p:pic>
          <p:nvPicPr>
            <p:cNvPr id="97" name="圖片 96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5066D1B9-B1F8-4296-B189-2D7723C35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FB17A67F-2C1C-47CF-9685-A1D6ABD1E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67667F8-0072-40F4-9536-AC43E5419BF3}"/>
              </a:ext>
            </a:extLst>
          </p:cNvPr>
          <p:cNvGrpSpPr/>
          <p:nvPr/>
        </p:nvGrpSpPr>
        <p:grpSpPr>
          <a:xfrm>
            <a:off x="11532876" y="5796325"/>
            <a:ext cx="846668" cy="827046"/>
            <a:chOff x="2122789" y="6024253"/>
            <a:chExt cx="2003492" cy="1843845"/>
          </a:xfrm>
        </p:grpSpPr>
        <p:pic>
          <p:nvPicPr>
            <p:cNvPr id="100" name="圖片 99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0EAAC0A7-1CF6-46AE-B25E-6B15283DC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7CB73C74-F7B8-4CCF-B541-D63525129C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423BFCDC-FA37-4DFC-BD13-377144EA9FC0}"/>
              </a:ext>
            </a:extLst>
          </p:cNvPr>
          <p:cNvGrpSpPr/>
          <p:nvPr/>
        </p:nvGrpSpPr>
        <p:grpSpPr>
          <a:xfrm>
            <a:off x="13928218" y="6582855"/>
            <a:ext cx="846668" cy="827046"/>
            <a:chOff x="2122789" y="6024253"/>
            <a:chExt cx="2003492" cy="1843845"/>
          </a:xfrm>
        </p:grpSpPr>
        <p:pic>
          <p:nvPicPr>
            <p:cNvPr id="103" name="圖片 102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0DD7FF60-791E-437C-B5F5-7634694A1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1B964CB6-DBE2-4CC8-B4AB-5053E535B2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728210C-9255-4994-A049-7AB1014EA08F}"/>
              </a:ext>
            </a:extLst>
          </p:cNvPr>
          <p:cNvGrpSpPr/>
          <p:nvPr/>
        </p:nvGrpSpPr>
        <p:grpSpPr>
          <a:xfrm>
            <a:off x="12586113" y="5550715"/>
            <a:ext cx="2317009" cy="2815773"/>
            <a:chOff x="-2450144" y="6230098"/>
            <a:chExt cx="2510650" cy="305109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1856997A-47A2-46A9-ACC2-5A4EE82A8DAD}"/>
                </a:ext>
              </a:extLst>
            </p:cNvPr>
            <p:cNvGrpSpPr/>
            <p:nvPr/>
          </p:nvGrpSpPr>
          <p:grpSpPr>
            <a:xfrm>
              <a:off x="-1713100" y="6485837"/>
              <a:ext cx="1713100" cy="2654391"/>
              <a:chOff x="-1447301" y="6487675"/>
              <a:chExt cx="1713100" cy="2654391"/>
            </a:xfrm>
          </p:grpSpPr>
          <p:pic>
            <p:nvPicPr>
              <p:cNvPr id="32" name="圖片 31" descr="一張含有 個人, 紅色, 女性, 坐 的圖片&#10;&#10;自動產生的描述">
                <a:extLst>
                  <a:ext uri="{FF2B5EF4-FFF2-40B4-BE49-F238E27FC236}">
                    <a16:creationId xmlns:a16="http://schemas.microsoft.com/office/drawing/2014/main" id="{097697FE-7714-4FD5-A7C0-9A502AB86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47301" y="6487675"/>
                <a:ext cx="1713100" cy="2535949"/>
              </a:xfrm>
              <a:prstGeom prst="rect">
                <a:avLst/>
              </a:prstGeom>
            </p:spPr>
          </p:pic>
          <p:pic>
            <p:nvPicPr>
              <p:cNvPr id="33" name="圖片 32" descr="一張含有 畫畫 的圖片&#10;&#10;自動產生的描述">
                <a:extLst>
                  <a:ext uri="{FF2B5EF4-FFF2-40B4-BE49-F238E27FC236}">
                    <a16:creationId xmlns:a16="http://schemas.microsoft.com/office/drawing/2014/main" id="{9C9C9694-C294-48CA-A07D-7BBD1502D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04743" y="8079384"/>
                <a:ext cx="1539026" cy="1062682"/>
              </a:xfrm>
              <a:prstGeom prst="rect">
                <a:avLst/>
              </a:prstGeom>
            </p:spPr>
          </p:pic>
        </p:grpSp>
        <p:pic>
          <p:nvPicPr>
            <p:cNvPr id="31" name="圖片 30" descr="一張含有 地圖 的圖片&#10;&#10;自動產生的描述">
              <a:extLst>
                <a:ext uri="{FF2B5EF4-FFF2-40B4-BE49-F238E27FC236}">
                  <a16:creationId xmlns:a16="http://schemas.microsoft.com/office/drawing/2014/main" id="{16622F83-C76B-48EE-A802-766A18E73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720369" y="6500323"/>
              <a:ext cx="3051099" cy="2510650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E0BB591-19EA-4B46-99FE-06944555CF45}"/>
              </a:ext>
            </a:extLst>
          </p:cNvPr>
          <p:cNvSpPr/>
          <p:nvPr/>
        </p:nvSpPr>
        <p:spPr>
          <a:xfrm>
            <a:off x="13307603" y="5797594"/>
            <a:ext cx="2090092" cy="23186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 cap="flat">
            <a:noFill/>
            <a:miter lim="4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7" name="圖片 106" descr="一張含有 植物, 花, 粉紅色, 桌 的圖片&#10;&#10;自動產生的描述">
            <a:extLst>
              <a:ext uri="{FF2B5EF4-FFF2-40B4-BE49-F238E27FC236}">
                <a16:creationId xmlns:a16="http://schemas.microsoft.com/office/drawing/2014/main" id="{EEA88382-0440-47E7-8308-9B77CFC6672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3"/>
          <a:stretch/>
        </p:blipFill>
        <p:spPr>
          <a:xfrm>
            <a:off x="15083062" y="5785137"/>
            <a:ext cx="517430" cy="2361708"/>
          </a:xfrm>
          <a:prstGeom prst="rect">
            <a:avLst/>
          </a:prstGeom>
        </p:spPr>
      </p:pic>
      <p:pic>
        <p:nvPicPr>
          <p:cNvPr id="108" name="圖片 107" descr="一張含有 植物, 花, 粉紅色, 桌 的圖片&#10;&#10;自動產生的描述">
            <a:extLst>
              <a:ext uri="{FF2B5EF4-FFF2-40B4-BE49-F238E27FC236}">
                <a16:creationId xmlns:a16="http://schemas.microsoft.com/office/drawing/2014/main" id="{11E17423-7474-40BE-B681-8F52BE0482C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1"/>
          <a:stretch/>
        </p:blipFill>
        <p:spPr>
          <a:xfrm flipH="1">
            <a:off x="13162093" y="5785137"/>
            <a:ext cx="729186" cy="2361708"/>
          </a:xfrm>
          <a:prstGeom prst="rect">
            <a:avLst/>
          </a:prstGeom>
        </p:spPr>
      </p:pic>
      <p:pic>
        <p:nvPicPr>
          <p:cNvPr id="110" name="圖片 109" descr="一張含有 建築物, 街道, 城市, 坐 的圖片&#10;&#10;自動產生的描述">
            <a:extLst>
              <a:ext uri="{FF2B5EF4-FFF2-40B4-BE49-F238E27FC236}">
                <a16:creationId xmlns:a16="http://schemas.microsoft.com/office/drawing/2014/main" id="{5E6F861F-4FFF-45B7-9286-DFE3739F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09" y="5498952"/>
            <a:ext cx="4724733" cy="2895577"/>
          </a:xfrm>
          <a:prstGeom prst="rect">
            <a:avLst/>
          </a:prstGeom>
        </p:spPr>
      </p:pic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A49CCEF-CA86-44B9-B18D-60FD12879EF1}"/>
              </a:ext>
            </a:extLst>
          </p:cNvPr>
          <p:cNvSpPr txBox="1"/>
          <p:nvPr/>
        </p:nvSpPr>
        <p:spPr>
          <a:xfrm>
            <a:off x="7108137" y="5832852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00FB15C8-B280-4387-BA84-34DDA16E5041}"/>
              </a:ext>
            </a:extLst>
          </p:cNvPr>
          <p:cNvSpPr txBox="1"/>
          <p:nvPr/>
        </p:nvSpPr>
        <p:spPr>
          <a:xfrm>
            <a:off x="7108137" y="664611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5A449A4-B412-42A5-A64D-6044FFA400F5}"/>
              </a:ext>
            </a:extLst>
          </p:cNvPr>
          <p:cNvSpPr txBox="1"/>
          <p:nvPr/>
        </p:nvSpPr>
        <p:spPr>
          <a:xfrm>
            <a:off x="7108137" y="743113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E279B6F7-3B3D-4046-9D91-6357AC8E7984}"/>
              </a:ext>
            </a:extLst>
          </p:cNvPr>
          <p:cNvSpPr txBox="1"/>
          <p:nvPr/>
        </p:nvSpPr>
        <p:spPr>
          <a:xfrm>
            <a:off x="8673762" y="742293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B14A58FB-5617-44C0-8E89-A36A09D7C4D1}"/>
              </a:ext>
            </a:extLst>
          </p:cNvPr>
          <p:cNvSpPr txBox="1"/>
          <p:nvPr/>
        </p:nvSpPr>
        <p:spPr>
          <a:xfrm>
            <a:off x="9529705" y="7431137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E90177F6-5B0D-4DDF-8C9E-DDD67426A72C}"/>
              </a:ext>
            </a:extLst>
          </p:cNvPr>
          <p:cNvSpPr txBox="1"/>
          <p:nvPr/>
        </p:nvSpPr>
        <p:spPr>
          <a:xfrm>
            <a:off x="9529176" y="669556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5AB4CE01-F685-4F7E-92B3-CDC2CD3D7113}"/>
              </a:ext>
            </a:extLst>
          </p:cNvPr>
          <p:cNvSpPr txBox="1"/>
          <p:nvPr/>
        </p:nvSpPr>
        <p:spPr>
          <a:xfrm>
            <a:off x="9501141" y="5840826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05397FC1-778B-42EA-8CAD-690275B2C21A}"/>
              </a:ext>
            </a:extLst>
          </p:cNvPr>
          <p:cNvSpPr txBox="1"/>
          <p:nvPr/>
        </p:nvSpPr>
        <p:spPr>
          <a:xfrm>
            <a:off x="6254934" y="5824653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B5F9D6FC-7BA2-4EFC-A384-3B93B4B98EA1}"/>
              </a:ext>
            </a:extLst>
          </p:cNvPr>
          <p:cNvSpPr txBox="1"/>
          <p:nvPr/>
        </p:nvSpPr>
        <p:spPr>
          <a:xfrm>
            <a:off x="6254934" y="663791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391EFEE0-1AD9-4AD2-9456-8D3E31BE826D}"/>
              </a:ext>
            </a:extLst>
          </p:cNvPr>
          <p:cNvSpPr txBox="1"/>
          <p:nvPr/>
        </p:nvSpPr>
        <p:spPr>
          <a:xfrm>
            <a:off x="6254934" y="7422938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8CDFB154-675C-4F86-BD82-39775AA04914}"/>
              </a:ext>
            </a:extLst>
          </p:cNvPr>
          <p:cNvSpPr txBox="1"/>
          <p:nvPr/>
        </p:nvSpPr>
        <p:spPr>
          <a:xfrm>
            <a:off x="8704034" y="6683561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5A387CB4-64AA-4AE0-8455-85B4546C3044}"/>
              </a:ext>
            </a:extLst>
          </p:cNvPr>
          <p:cNvSpPr txBox="1"/>
          <p:nvPr/>
        </p:nvSpPr>
        <p:spPr>
          <a:xfrm>
            <a:off x="8687666" y="5876746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8300B372-6A6D-4C6C-B337-6171A70D423C}"/>
              </a:ext>
            </a:extLst>
          </p:cNvPr>
          <p:cNvGrpSpPr/>
          <p:nvPr/>
        </p:nvGrpSpPr>
        <p:grpSpPr>
          <a:xfrm>
            <a:off x="9475333" y="7384791"/>
            <a:ext cx="861080" cy="845703"/>
            <a:chOff x="1177925" y="1851111"/>
            <a:chExt cx="2003492" cy="1843845"/>
          </a:xfrm>
        </p:grpSpPr>
        <p:pic>
          <p:nvPicPr>
            <p:cNvPr id="124" name="圖片 123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02CECE77-13EF-41DE-BA01-F230B5E12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F151C2C5-2F64-41F3-91B3-D3CFC1DFC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E246DC67-B895-43F5-9B41-2E05CD0C1AC9}"/>
              </a:ext>
            </a:extLst>
          </p:cNvPr>
          <p:cNvGrpSpPr/>
          <p:nvPr/>
        </p:nvGrpSpPr>
        <p:grpSpPr>
          <a:xfrm>
            <a:off x="6222420" y="7296295"/>
            <a:ext cx="883851" cy="868336"/>
            <a:chOff x="2161428" y="3815384"/>
            <a:chExt cx="2003492" cy="1843845"/>
          </a:xfrm>
        </p:grpSpPr>
        <p:pic>
          <p:nvPicPr>
            <p:cNvPr id="127" name="圖片 126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081E5FCC-9929-4940-8285-4C7B23236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993CFFA8-09DC-4607-87F2-ECE923E57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BC5CD055-0F59-4A39-9942-8C523A96AD63}"/>
              </a:ext>
            </a:extLst>
          </p:cNvPr>
          <p:cNvGrpSpPr/>
          <p:nvPr/>
        </p:nvGrpSpPr>
        <p:grpSpPr>
          <a:xfrm>
            <a:off x="6268796" y="5808929"/>
            <a:ext cx="846668" cy="827046"/>
            <a:chOff x="2122789" y="6024253"/>
            <a:chExt cx="2003492" cy="1843845"/>
          </a:xfrm>
        </p:grpSpPr>
        <p:pic>
          <p:nvPicPr>
            <p:cNvPr id="130" name="圖片 129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F97E438C-3B6F-48E6-9C7B-49F38364B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135" name="圖片 134">
              <a:extLst>
                <a:ext uri="{FF2B5EF4-FFF2-40B4-BE49-F238E27FC236}">
                  <a16:creationId xmlns:a16="http://schemas.microsoft.com/office/drawing/2014/main" id="{16AE651D-869A-4295-A1B3-64643AE85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6CA699F9-7671-43E9-B40E-BA9C32F409D9}"/>
              </a:ext>
            </a:extLst>
          </p:cNvPr>
          <p:cNvGrpSpPr/>
          <p:nvPr/>
        </p:nvGrpSpPr>
        <p:grpSpPr>
          <a:xfrm>
            <a:off x="8664138" y="6595459"/>
            <a:ext cx="846668" cy="827046"/>
            <a:chOff x="2122789" y="6024253"/>
            <a:chExt cx="2003492" cy="1843845"/>
          </a:xfrm>
        </p:grpSpPr>
        <p:pic>
          <p:nvPicPr>
            <p:cNvPr id="137" name="圖片 136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44094CA1-ADDB-4F00-9E20-908E6739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A29049BF-838B-417C-A5A6-E98412D9A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FEBDBCE2-5907-46E5-B752-44DBDB304718}"/>
              </a:ext>
            </a:extLst>
          </p:cNvPr>
          <p:cNvGrpSpPr/>
          <p:nvPr/>
        </p:nvGrpSpPr>
        <p:grpSpPr>
          <a:xfrm>
            <a:off x="7322033" y="5563319"/>
            <a:ext cx="2317009" cy="2815773"/>
            <a:chOff x="-2450144" y="6230098"/>
            <a:chExt cx="2510650" cy="3051099"/>
          </a:xfrm>
        </p:grpSpPr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2494A358-3922-43E5-9B96-B937B1530EB8}"/>
                </a:ext>
              </a:extLst>
            </p:cNvPr>
            <p:cNvGrpSpPr/>
            <p:nvPr/>
          </p:nvGrpSpPr>
          <p:grpSpPr>
            <a:xfrm>
              <a:off x="-1713100" y="6485837"/>
              <a:ext cx="1713100" cy="2654391"/>
              <a:chOff x="-1447301" y="6487675"/>
              <a:chExt cx="1713100" cy="2654391"/>
            </a:xfrm>
          </p:grpSpPr>
          <p:pic>
            <p:nvPicPr>
              <p:cNvPr id="142" name="圖片 141" descr="一張含有 個人, 紅色, 女性, 坐 的圖片&#10;&#10;自動產生的描述">
                <a:extLst>
                  <a:ext uri="{FF2B5EF4-FFF2-40B4-BE49-F238E27FC236}">
                    <a16:creationId xmlns:a16="http://schemas.microsoft.com/office/drawing/2014/main" id="{75163AA6-BF12-45C0-81A5-D19BE4BB0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47301" y="6487675"/>
                <a:ext cx="1713100" cy="2535949"/>
              </a:xfrm>
              <a:prstGeom prst="rect">
                <a:avLst/>
              </a:prstGeom>
            </p:spPr>
          </p:pic>
          <p:pic>
            <p:nvPicPr>
              <p:cNvPr id="143" name="圖片 142" descr="一張含有 畫畫 的圖片&#10;&#10;自動產生的描述">
                <a:extLst>
                  <a:ext uri="{FF2B5EF4-FFF2-40B4-BE49-F238E27FC236}">
                    <a16:creationId xmlns:a16="http://schemas.microsoft.com/office/drawing/2014/main" id="{69E9E0E3-0592-4F6A-A758-5C1494A9C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04743" y="8079384"/>
                <a:ext cx="1539026" cy="1062682"/>
              </a:xfrm>
              <a:prstGeom prst="rect">
                <a:avLst/>
              </a:prstGeom>
            </p:spPr>
          </p:pic>
        </p:grpSp>
        <p:pic>
          <p:nvPicPr>
            <p:cNvPr id="141" name="圖片 140" descr="一張含有 地圖 的圖片&#10;&#10;自動產生的描述">
              <a:extLst>
                <a:ext uri="{FF2B5EF4-FFF2-40B4-BE49-F238E27FC236}">
                  <a16:creationId xmlns:a16="http://schemas.microsoft.com/office/drawing/2014/main" id="{6E209DB7-DC7B-4AA6-9642-283BD3C1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720369" y="6500323"/>
              <a:ext cx="3051099" cy="2510650"/>
            </a:xfrm>
            <a:prstGeom prst="rect">
              <a:avLst/>
            </a:prstGeom>
          </p:spPr>
        </p:pic>
      </p:grp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5E89F6E3-025E-4D93-821B-847183F1FF8D}"/>
              </a:ext>
            </a:extLst>
          </p:cNvPr>
          <p:cNvSpPr/>
          <p:nvPr/>
        </p:nvSpPr>
        <p:spPr>
          <a:xfrm>
            <a:off x="5494104" y="3300794"/>
            <a:ext cx="333444" cy="251804"/>
          </a:xfrm>
          <a:prstGeom prst="rightArrow">
            <a:avLst/>
          </a:prstGeom>
          <a:blipFill rotWithShape="1">
            <a:blip r:embed="rId1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7" name="箭號: 向右 146">
            <a:extLst>
              <a:ext uri="{FF2B5EF4-FFF2-40B4-BE49-F238E27FC236}">
                <a16:creationId xmlns:a16="http://schemas.microsoft.com/office/drawing/2014/main" id="{E3C34019-A7B2-4207-9692-8DCA05DCAF8F}"/>
              </a:ext>
            </a:extLst>
          </p:cNvPr>
          <p:cNvSpPr/>
          <p:nvPr/>
        </p:nvSpPr>
        <p:spPr>
          <a:xfrm>
            <a:off x="10759000" y="3261653"/>
            <a:ext cx="333444" cy="251804"/>
          </a:xfrm>
          <a:prstGeom prst="rightArrow">
            <a:avLst/>
          </a:prstGeom>
          <a:blipFill rotWithShape="1">
            <a:blip r:embed="rId1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8" name="箭號: 向右 147">
            <a:extLst>
              <a:ext uri="{FF2B5EF4-FFF2-40B4-BE49-F238E27FC236}">
                <a16:creationId xmlns:a16="http://schemas.microsoft.com/office/drawing/2014/main" id="{DCB0CE24-2E54-4555-8C42-8F73501CA791}"/>
              </a:ext>
            </a:extLst>
          </p:cNvPr>
          <p:cNvSpPr/>
          <p:nvPr/>
        </p:nvSpPr>
        <p:spPr>
          <a:xfrm rot="5400000">
            <a:off x="13464997" y="4943875"/>
            <a:ext cx="333444" cy="251804"/>
          </a:xfrm>
          <a:prstGeom prst="rightArrow">
            <a:avLst/>
          </a:prstGeom>
          <a:blipFill rotWithShape="1">
            <a:blip r:embed="rId1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9" name="箭號: 向右 148">
            <a:extLst>
              <a:ext uri="{FF2B5EF4-FFF2-40B4-BE49-F238E27FC236}">
                <a16:creationId xmlns:a16="http://schemas.microsoft.com/office/drawing/2014/main" id="{4EEBBA77-A2A4-457C-A4F5-6F4460A8F708}"/>
              </a:ext>
            </a:extLst>
          </p:cNvPr>
          <p:cNvSpPr/>
          <p:nvPr/>
        </p:nvSpPr>
        <p:spPr>
          <a:xfrm rot="10800000">
            <a:off x="10670786" y="6832796"/>
            <a:ext cx="333444" cy="251804"/>
          </a:xfrm>
          <a:prstGeom prst="rightArrow">
            <a:avLst/>
          </a:prstGeom>
          <a:blipFill rotWithShape="1">
            <a:blip r:embed="rId1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50" name="圖片 149" descr="一張含有 建築物, 街道, 城市, 坐 的圖片&#10;&#10;自動產生的描述">
            <a:extLst>
              <a:ext uri="{FF2B5EF4-FFF2-40B4-BE49-F238E27FC236}">
                <a16:creationId xmlns:a16="http://schemas.microsoft.com/office/drawing/2014/main" id="{0BE18090-5C34-4A74-BA7D-B8B719C64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289" y="1903130"/>
            <a:ext cx="4724733" cy="2895577"/>
          </a:xfrm>
          <a:prstGeom prst="rect">
            <a:avLst/>
          </a:prstGeom>
        </p:spPr>
      </p:pic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AD1A7DF3-B0B3-4A72-9560-A4CB07F0A7C6}"/>
              </a:ext>
            </a:extLst>
          </p:cNvPr>
          <p:cNvSpPr txBox="1"/>
          <p:nvPr/>
        </p:nvSpPr>
        <p:spPr>
          <a:xfrm>
            <a:off x="12372217" y="2237030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35654D84-3F5F-4F97-8FF8-99117B831936}"/>
              </a:ext>
            </a:extLst>
          </p:cNvPr>
          <p:cNvSpPr txBox="1"/>
          <p:nvPr/>
        </p:nvSpPr>
        <p:spPr>
          <a:xfrm>
            <a:off x="12372217" y="3050295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A157F5E4-F7A6-47E4-A18A-6A7AE83F327A}"/>
              </a:ext>
            </a:extLst>
          </p:cNvPr>
          <p:cNvSpPr txBox="1"/>
          <p:nvPr/>
        </p:nvSpPr>
        <p:spPr>
          <a:xfrm>
            <a:off x="12372217" y="3835315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29EF04EF-CCAF-430D-A812-04FCE15D9002}"/>
              </a:ext>
            </a:extLst>
          </p:cNvPr>
          <p:cNvSpPr txBox="1"/>
          <p:nvPr/>
        </p:nvSpPr>
        <p:spPr>
          <a:xfrm>
            <a:off x="13937842" y="3827116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DE594FF8-75EA-4588-9371-7533A47FC298}"/>
              </a:ext>
            </a:extLst>
          </p:cNvPr>
          <p:cNvSpPr txBox="1"/>
          <p:nvPr/>
        </p:nvSpPr>
        <p:spPr>
          <a:xfrm>
            <a:off x="14793785" y="3835315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AD73737B-CE0C-4505-983C-F47374470EB5}"/>
              </a:ext>
            </a:extLst>
          </p:cNvPr>
          <p:cNvSpPr txBox="1"/>
          <p:nvPr/>
        </p:nvSpPr>
        <p:spPr>
          <a:xfrm>
            <a:off x="14793256" y="3099746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8184746F-783B-46EF-BA94-94AC2A90BFEB}"/>
              </a:ext>
            </a:extLst>
          </p:cNvPr>
          <p:cNvSpPr txBox="1"/>
          <p:nvPr/>
        </p:nvSpPr>
        <p:spPr>
          <a:xfrm>
            <a:off x="14765221" y="224500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A195BA23-FE6D-4CDB-9284-88CC0778029A}"/>
              </a:ext>
            </a:extLst>
          </p:cNvPr>
          <p:cNvSpPr txBox="1"/>
          <p:nvPr/>
        </p:nvSpPr>
        <p:spPr>
          <a:xfrm>
            <a:off x="11519014" y="2228831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J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5EB3E6A0-52E1-46B5-BB6E-C592E2F5AF72}"/>
              </a:ext>
            </a:extLst>
          </p:cNvPr>
          <p:cNvSpPr txBox="1"/>
          <p:nvPr/>
        </p:nvSpPr>
        <p:spPr>
          <a:xfrm>
            <a:off x="11519014" y="3042096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10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C4939E68-2FD6-41D2-9823-E84E6C7F9C8A}"/>
              </a:ext>
            </a:extLst>
          </p:cNvPr>
          <p:cNvSpPr txBox="1"/>
          <p:nvPr/>
        </p:nvSpPr>
        <p:spPr>
          <a:xfrm>
            <a:off x="11519014" y="3827116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A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1" name="文字方塊 160">
            <a:extLst>
              <a:ext uri="{FF2B5EF4-FFF2-40B4-BE49-F238E27FC236}">
                <a16:creationId xmlns:a16="http://schemas.microsoft.com/office/drawing/2014/main" id="{7EF4F40C-4793-4F79-AF0B-AF5B92D5180F}"/>
              </a:ext>
            </a:extLst>
          </p:cNvPr>
          <p:cNvSpPr txBox="1"/>
          <p:nvPr/>
        </p:nvSpPr>
        <p:spPr>
          <a:xfrm>
            <a:off x="13968114" y="3087739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2" name="文字方塊 161">
            <a:extLst>
              <a:ext uri="{FF2B5EF4-FFF2-40B4-BE49-F238E27FC236}">
                <a16:creationId xmlns:a16="http://schemas.microsoft.com/office/drawing/2014/main" id="{F47F6EBB-6F0D-4C72-824E-31CB7770307D}"/>
              </a:ext>
            </a:extLst>
          </p:cNvPr>
          <p:cNvSpPr txBox="1"/>
          <p:nvPr/>
        </p:nvSpPr>
        <p:spPr>
          <a:xfrm>
            <a:off x="13951746" y="2280924"/>
            <a:ext cx="7533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K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97DAAF6B-0083-4CF3-AC8B-541C648B5F1E}"/>
              </a:ext>
            </a:extLst>
          </p:cNvPr>
          <p:cNvGrpSpPr/>
          <p:nvPr/>
        </p:nvGrpSpPr>
        <p:grpSpPr>
          <a:xfrm>
            <a:off x="14739413" y="3788969"/>
            <a:ext cx="861080" cy="845703"/>
            <a:chOff x="1177925" y="1851111"/>
            <a:chExt cx="2003492" cy="1843845"/>
          </a:xfrm>
        </p:grpSpPr>
        <p:pic>
          <p:nvPicPr>
            <p:cNvPr id="164" name="圖片 163" descr="一張含有 個人, 洋裝, 直立的, 女性 的圖片&#10;&#10;自動產生的描述">
              <a:extLst>
                <a:ext uri="{FF2B5EF4-FFF2-40B4-BE49-F238E27FC236}">
                  <a16:creationId xmlns:a16="http://schemas.microsoft.com/office/drawing/2014/main" id="{9F3BD7A6-0475-4851-9731-19B467171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0" r="26532" b="54896"/>
            <a:stretch/>
          </p:blipFill>
          <p:spPr>
            <a:xfrm>
              <a:off x="1295750" y="1919213"/>
              <a:ext cx="1767841" cy="1757624"/>
            </a:xfrm>
            <a:prstGeom prst="rect">
              <a:avLst/>
            </a:prstGeom>
          </p:spPr>
        </p:pic>
        <p:pic>
          <p:nvPicPr>
            <p:cNvPr id="165" name="圖片 164">
              <a:extLst>
                <a:ext uri="{FF2B5EF4-FFF2-40B4-BE49-F238E27FC236}">
                  <a16:creationId xmlns:a16="http://schemas.microsoft.com/office/drawing/2014/main" id="{36FFF46C-4889-46A7-BFD8-446E079A5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1177925" y="1851111"/>
              <a:ext cx="2003492" cy="1843845"/>
            </a:xfrm>
            <a:prstGeom prst="rect">
              <a:avLst/>
            </a:prstGeom>
          </p:spPr>
        </p:pic>
      </p:grpSp>
      <p:grpSp>
        <p:nvGrpSpPr>
          <p:cNvPr id="166" name="群組 165">
            <a:extLst>
              <a:ext uri="{FF2B5EF4-FFF2-40B4-BE49-F238E27FC236}">
                <a16:creationId xmlns:a16="http://schemas.microsoft.com/office/drawing/2014/main" id="{E4844268-FD2D-4DDF-8802-BECC288C8B76}"/>
              </a:ext>
            </a:extLst>
          </p:cNvPr>
          <p:cNvGrpSpPr/>
          <p:nvPr/>
        </p:nvGrpSpPr>
        <p:grpSpPr>
          <a:xfrm>
            <a:off x="11486500" y="3700473"/>
            <a:ext cx="883851" cy="868336"/>
            <a:chOff x="2161428" y="3815384"/>
            <a:chExt cx="2003492" cy="1843845"/>
          </a:xfrm>
        </p:grpSpPr>
        <p:pic>
          <p:nvPicPr>
            <p:cNvPr id="167" name="圖片 166" descr="一張含有 個人, 穿著, 服飾, 紅色 的圖片&#10;&#10;自動產生的描述">
              <a:extLst>
                <a:ext uri="{FF2B5EF4-FFF2-40B4-BE49-F238E27FC236}">
                  <a16:creationId xmlns:a16="http://schemas.microsoft.com/office/drawing/2014/main" id="{C391B16E-0D3C-49FD-85E1-E327A45C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308" y="3935413"/>
              <a:ext cx="1933731" cy="1646827"/>
            </a:xfrm>
            <a:prstGeom prst="rect">
              <a:avLst/>
            </a:prstGeom>
          </p:spPr>
        </p:pic>
        <p:pic>
          <p:nvPicPr>
            <p:cNvPr id="168" name="圖片 167">
              <a:extLst>
                <a:ext uri="{FF2B5EF4-FFF2-40B4-BE49-F238E27FC236}">
                  <a16:creationId xmlns:a16="http://schemas.microsoft.com/office/drawing/2014/main" id="{5CF1533C-AD03-499E-9F8B-4DE2228CF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61428" y="3815384"/>
              <a:ext cx="2003492" cy="1843845"/>
            </a:xfrm>
            <a:prstGeom prst="rect">
              <a:avLst/>
            </a:prstGeom>
          </p:spPr>
        </p:pic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82772EE5-53DC-4633-9AAD-1C29685C4BD8}"/>
              </a:ext>
            </a:extLst>
          </p:cNvPr>
          <p:cNvGrpSpPr/>
          <p:nvPr/>
        </p:nvGrpSpPr>
        <p:grpSpPr>
          <a:xfrm>
            <a:off x="11532876" y="2213107"/>
            <a:ext cx="846668" cy="827046"/>
            <a:chOff x="2122789" y="6024253"/>
            <a:chExt cx="2003492" cy="1843845"/>
          </a:xfrm>
        </p:grpSpPr>
        <p:pic>
          <p:nvPicPr>
            <p:cNvPr id="170" name="圖片 169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58408981-EB79-4275-A7D0-44722F3DD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171" name="圖片 170">
              <a:extLst>
                <a:ext uri="{FF2B5EF4-FFF2-40B4-BE49-F238E27FC236}">
                  <a16:creationId xmlns:a16="http://schemas.microsoft.com/office/drawing/2014/main" id="{7E75C3F1-BBB4-4C81-8335-B4454E6E08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09EA2DD8-C5AC-4478-8533-67D31210FCED}"/>
              </a:ext>
            </a:extLst>
          </p:cNvPr>
          <p:cNvGrpSpPr/>
          <p:nvPr/>
        </p:nvGrpSpPr>
        <p:grpSpPr>
          <a:xfrm>
            <a:off x="13928218" y="2999637"/>
            <a:ext cx="846668" cy="827046"/>
            <a:chOff x="2122789" y="6024253"/>
            <a:chExt cx="2003492" cy="1843845"/>
          </a:xfrm>
        </p:grpSpPr>
        <p:pic>
          <p:nvPicPr>
            <p:cNvPr id="173" name="圖片 172" descr="一張含有 個人, 握住, 男人, 相片 的圖片&#10;&#10;自動產生的描述">
              <a:extLst>
                <a:ext uri="{FF2B5EF4-FFF2-40B4-BE49-F238E27FC236}">
                  <a16:creationId xmlns:a16="http://schemas.microsoft.com/office/drawing/2014/main" id="{221287A7-9DF8-4456-933B-080F8F46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905" y="6053927"/>
              <a:ext cx="1889476" cy="1814171"/>
            </a:xfrm>
            <a:prstGeom prst="rect">
              <a:avLst/>
            </a:prstGeom>
          </p:spPr>
        </p:pic>
        <p:pic>
          <p:nvPicPr>
            <p:cNvPr id="174" name="圖片 173">
              <a:extLst>
                <a:ext uri="{FF2B5EF4-FFF2-40B4-BE49-F238E27FC236}">
                  <a16:creationId xmlns:a16="http://schemas.microsoft.com/office/drawing/2014/main" id="{73B709FB-D802-4344-9E50-27B7A08CE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0" t="20204" r="21340" b="19030"/>
            <a:stretch/>
          </p:blipFill>
          <p:spPr>
            <a:xfrm>
              <a:off x="2122789" y="6024253"/>
              <a:ext cx="2003492" cy="1843845"/>
            </a:xfrm>
            <a:prstGeom prst="rect">
              <a:avLst/>
            </a:prstGeom>
          </p:spPr>
        </p:pic>
      </p:grpSp>
      <p:pic>
        <p:nvPicPr>
          <p:cNvPr id="175" name="圖片 174" descr="一張含有 植物, 花, 粉紅色, 桌 的圖片&#10;&#10;自動產生的描述">
            <a:extLst>
              <a:ext uri="{FF2B5EF4-FFF2-40B4-BE49-F238E27FC236}">
                <a16:creationId xmlns:a16="http://schemas.microsoft.com/office/drawing/2014/main" id="{C32C2EA0-73A3-4922-83CF-8186128BC2B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643" y="2214148"/>
            <a:ext cx="1219200" cy="2361708"/>
          </a:xfrm>
          <a:prstGeom prst="rect">
            <a:avLst/>
          </a:prstGeom>
        </p:spPr>
      </p:pic>
      <p:pic>
        <p:nvPicPr>
          <p:cNvPr id="176" name="圖片 175" descr="一張含有 植物, 花, 粉紅色, 桌 的圖片&#10;&#10;自動產生的描述">
            <a:extLst>
              <a:ext uri="{FF2B5EF4-FFF2-40B4-BE49-F238E27FC236}">
                <a16:creationId xmlns:a16="http://schemas.microsoft.com/office/drawing/2014/main" id="{3BFB7D0E-AC62-4774-844F-85617ED8C71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20443" y="2214148"/>
            <a:ext cx="1219200" cy="2361708"/>
          </a:xfrm>
          <a:prstGeom prst="rect">
            <a:avLst/>
          </a:prstGeom>
        </p:spPr>
      </p:pic>
      <p:pic>
        <p:nvPicPr>
          <p:cNvPr id="35" name="圖片 34" descr="一張含有 文字 的圖片&#10;&#10;自動產生的描述">
            <a:extLst>
              <a:ext uri="{FF2B5EF4-FFF2-40B4-BE49-F238E27FC236}">
                <a16:creationId xmlns:a16="http://schemas.microsoft.com/office/drawing/2014/main" id="{8C019DB1-DB15-4332-94B3-CDBDE3EC86A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3" b="71702"/>
          <a:stretch/>
        </p:blipFill>
        <p:spPr>
          <a:xfrm>
            <a:off x="13240726" y="3118619"/>
            <a:ext cx="2234573" cy="13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473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76" y="4694734"/>
            <a:ext cx="2138000" cy="427599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4454072" y="4513367"/>
            <a:ext cx="1" cy="767005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43737" tIns="43737" rIns="43737" bIns="43737" anchor="ctr"/>
          <a:lstStyle/>
          <a:p>
            <a:pPr>
              <a:defRPr sz="2200"/>
            </a:pPr>
            <a:endParaRPr sz="2020"/>
          </a:p>
        </p:txBody>
      </p:sp>
      <p:sp>
        <p:nvSpPr>
          <p:cNvPr id="127" name="發展軌跡…"/>
          <p:cNvSpPr txBox="1"/>
          <p:nvPr/>
        </p:nvSpPr>
        <p:spPr>
          <a:xfrm>
            <a:off x="4904189" y="4332504"/>
            <a:ext cx="4871689" cy="45901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3737" tIns="43737" rIns="43737" bIns="43737">
            <a:spAutoFit/>
          </a:bodyPr>
          <a:lstStyle/>
          <a:p>
            <a:pPr algn="l">
              <a:lnSpc>
                <a:spcPct val="130000"/>
              </a:lnSpc>
              <a:defRPr sz="4800">
                <a:solidFill>
                  <a:srgbClr val="00B2B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4408" dirty="0"/>
              <a:t>老虎機企劃  四聖獸</a:t>
            </a:r>
            <a:endParaRPr lang="en-US" sz="4408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 lang="en-US" sz="2480" dirty="0"/>
          </a:p>
          <a:p>
            <a:pPr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sz="2667" dirty="0"/>
              <a:t>- </a:t>
            </a:r>
            <a:r>
              <a:rPr lang="zh-TW" altLang="en-US" sz="2667" dirty="0"/>
              <a:t>主題介紹</a:t>
            </a:r>
          </a:p>
          <a:p>
            <a:pPr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sz="2667" dirty="0"/>
              <a:t>- </a:t>
            </a:r>
            <a:r>
              <a:rPr lang="zh-TW" altLang="en-US" sz="2667" dirty="0"/>
              <a:t>遊戲規格介紹</a:t>
            </a:r>
          </a:p>
          <a:p>
            <a:pPr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sz="2667" dirty="0"/>
              <a:t>- </a:t>
            </a:r>
            <a:r>
              <a:rPr lang="zh-TW" altLang="en-US" sz="2667" dirty="0"/>
              <a:t>遊戲背景畫面</a:t>
            </a:r>
          </a:p>
          <a:p>
            <a:pPr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sz="2667" dirty="0"/>
              <a:t>- </a:t>
            </a:r>
            <a:r>
              <a:rPr lang="zh-TW" altLang="en-US" sz="2667" dirty="0"/>
              <a:t>獎圖符號</a:t>
            </a:r>
          </a:p>
          <a:p>
            <a:pPr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sz="2667" dirty="0"/>
              <a:t>-</a:t>
            </a:r>
            <a:r>
              <a:rPr lang="zh-TW" altLang="en-US" sz="2667" dirty="0"/>
              <a:t> 玩法流程介紹</a:t>
            </a:r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 sz="2480" dirty="0"/>
          </a:p>
        </p:txBody>
      </p:sp>
      <p:sp>
        <p:nvSpPr>
          <p:cNvPr id="128" name="01"/>
          <p:cNvSpPr txBox="1"/>
          <p:nvPr/>
        </p:nvSpPr>
        <p:spPr>
          <a:xfrm>
            <a:off x="1720485" y="4490215"/>
            <a:ext cx="662203" cy="766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3737" tIns="43737" rIns="43737" bIns="43737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sz="4408" dirty="0"/>
              <a:t>0</a:t>
            </a:r>
            <a:r>
              <a:rPr lang="en-US" altLang="zh-TW" sz="4408" dirty="0"/>
              <a:t>5</a:t>
            </a:r>
            <a:endParaRPr sz="4408" dirty="0"/>
          </a:p>
        </p:txBody>
      </p:sp>
      <p:pic>
        <p:nvPicPr>
          <p:cNvPr id="129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99" y="406400"/>
            <a:ext cx="5110272" cy="914400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43698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FD31E6E-9867-4CA6-9B38-ED49F379F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513" y="3909639"/>
            <a:ext cx="7407931" cy="4237101"/>
          </a:xfrm>
          <a:prstGeom prst="rect">
            <a:avLst/>
          </a:prstGeom>
        </p:spPr>
      </p:pic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遊戲背景畫面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D19206-D6D8-476D-866F-62951A696D17}"/>
              </a:ext>
            </a:extLst>
          </p:cNvPr>
          <p:cNvSpPr txBox="1"/>
          <p:nvPr/>
        </p:nvSpPr>
        <p:spPr>
          <a:xfrm>
            <a:off x="1518486" y="8854409"/>
            <a:ext cx="5207000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主遊戲畫面示意圖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CE2965-151F-4A91-BE39-9CB2FF295EB9}"/>
              </a:ext>
            </a:extLst>
          </p:cNvPr>
          <p:cNvSpPr txBox="1"/>
          <p:nvPr/>
        </p:nvSpPr>
        <p:spPr>
          <a:xfrm>
            <a:off x="3606542" y="1283396"/>
            <a:ext cx="7829941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zh-TW" altLang="en-US" sz="2000" b="1">
                <a:latin typeface=".蘋方-繁" panose="020B0800000000000000" pitchFamily="34" charset="-120"/>
                <a:ea typeface=".蘋方-繁"/>
              </a:rPr>
              <a:t>以蹦迪狂歡熱鬧的場所為背景</a:t>
            </a:r>
            <a:endParaRPr lang="en-US" altLang="zh-TW" sz="2000" b="1">
              <a:latin typeface=".蘋方-繁" panose="020B0800000000000000" pitchFamily="34" charset="-120"/>
              <a:ea typeface=".蘋方-繁"/>
            </a:endParaRPr>
          </a:p>
          <a:p>
            <a:r>
              <a:rPr lang="zh-TW" altLang="en-US" sz="2000" b="1">
                <a:latin typeface=".蘋方-繁" panose="020B0800000000000000" pitchFamily="34" charset="-120"/>
                <a:ea typeface=".蘋方-繁"/>
              </a:rPr>
              <a:t>輪框以機械式</a:t>
            </a:r>
            <a:r>
              <a:rPr lang="en-US" altLang="zh-TW" sz="2000" b="1">
                <a:latin typeface=".蘋方-繁" panose="020B0800000000000000" pitchFamily="34" charset="-120"/>
                <a:ea typeface=".蘋方-繁"/>
              </a:rPr>
              <a:t>SLOT</a:t>
            </a:r>
            <a:r>
              <a:rPr lang="zh-TW" altLang="en-US" sz="2000" b="1">
                <a:latin typeface=".蘋方-繁" panose="020B0800000000000000" pitchFamily="34" charset="-120"/>
                <a:ea typeface=".蘋方-繁"/>
              </a:rPr>
              <a:t>為主</a:t>
            </a:r>
            <a:endParaRPr lang="en-US" altLang="zh-TW" sz="2000" b="1">
              <a:latin typeface=".蘋方-繁" panose="020B0800000000000000" pitchFamily="34" charset="-120"/>
              <a:ea typeface=".蘋方-繁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FF80FF-A1BA-4BC0-8C95-347D6C6D033A}"/>
              </a:ext>
            </a:extLst>
          </p:cNvPr>
          <p:cNvSpPr txBox="1"/>
          <p:nvPr/>
        </p:nvSpPr>
        <p:spPr>
          <a:xfrm>
            <a:off x="9520809" y="8829377"/>
            <a:ext cx="5207000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免費遊戲畫面示意圖 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B1187F-61D8-449E-8783-47E953199D95}"/>
              </a:ext>
            </a:extLst>
          </p:cNvPr>
          <p:cNvCxnSpPr>
            <a:cxnSpLocks/>
          </p:cNvCxnSpPr>
          <p:nvPr/>
        </p:nvCxnSpPr>
        <p:spPr>
          <a:xfrm flipV="1">
            <a:off x="7976246" y="2767819"/>
            <a:ext cx="0" cy="6280668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EF009A-8905-4845-84C0-F1350D241FC9}"/>
              </a:ext>
            </a:extLst>
          </p:cNvPr>
          <p:cNvSpPr txBox="1"/>
          <p:nvPr/>
        </p:nvSpPr>
        <p:spPr>
          <a:xfrm>
            <a:off x="336228" y="2745700"/>
            <a:ext cx="7175844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2000">
                <a:latin typeface=".蘋方-繁" panose="020B0800000000000000" pitchFamily="34" charset="-120"/>
                <a:ea typeface=".蘋方-繁"/>
              </a:rPr>
              <a:t>BS</a:t>
            </a:r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遊戲畫面設定</a:t>
            </a:r>
            <a:r>
              <a:rPr kumimoji="0" lang="en-US" altLang="zh-TW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-</a:t>
            </a:r>
          </a:p>
          <a:p>
            <a:pPr algn="l"/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面對派對舞台 人群聲光效果  單一顏色</a:t>
            </a:r>
            <a:endParaRPr kumimoji="0" lang="en-US" altLang="zh-TW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0930CB-40F6-4A14-A735-C950437DC198}"/>
              </a:ext>
            </a:extLst>
          </p:cNvPr>
          <p:cNvSpPr txBox="1"/>
          <p:nvPr/>
        </p:nvSpPr>
        <p:spPr>
          <a:xfrm>
            <a:off x="8279755" y="2745700"/>
            <a:ext cx="7175844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en-US" altLang="zh-TW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FS</a:t>
            </a:r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遊戲畫面設定</a:t>
            </a:r>
            <a:r>
              <a:rPr kumimoji="0" lang="en-US" altLang="zh-TW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-</a:t>
            </a:r>
          </a:p>
          <a:p>
            <a:pPr algn="l"/>
            <a:r>
              <a:rPr lang="zh-TW" altLang="en-US" sz="2000">
                <a:latin typeface=".蘋方-繁" panose="020B0800000000000000" pitchFamily="34" charset="-120"/>
                <a:ea typeface=".蘋方-繁"/>
              </a:rPr>
              <a:t>面對派對舞台 人群聲光效果  變成七彩霓虹燈</a:t>
            </a:r>
            <a:endParaRPr lang="en-US" altLang="zh-TW" sz="2000">
              <a:latin typeface=".蘋方-繁" panose="020B0800000000000000" pitchFamily="34" charset="-120"/>
              <a:ea typeface=".蘋方-繁"/>
            </a:endParaRPr>
          </a:p>
        </p:txBody>
      </p:sp>
      <p:pic>
        <p:nvPicPr>
          <p:cNvPr id="16" name="圖片 15" descr="一張含有 騎乘 的圖片&#10;&#10;自動產生的描述">
            <a:extLst>
              <a:ext uri="{FF2B5EF4-FFF2-40B4-BE49-F238E27FC236}">
                <a16:creationId xmlns:a16="http://schemas.microsoft.com/office/drawing/2014/main" id="{09FDB238-EC97-47DA-A8DC-F12221C91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80" y="3964354"/>
            <a:ext cx="7383733" cy="4156768"/>
          </a:xfrm>
          <a:prstGeom prst="rect">
            <a:avLst/>
          </a:prstGeom>
        </p:spPr>
      </p:pic>
      <p:pic>
        <p:nvPicPr>
          <p:cNvPr id="17" name="圖片 16" descr="一張含有 物件, 汽車, 時鐘 的圖片&#10;&#10;自動產生的描述">
            <a:extLst>
              <a:ext uri="{FF2B5EF4-FFF2-40B4-BE49-F238E27FC236}">
                <a16:creationId xmlns:a16="http://schemas.microsoft.com/office/drawing/2014/main" id="{2B0A3C37-FAC3-4E96-A0F1-7504BC9D1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31" y="4545237"/>
            <a:ext cx="6054922" cy="2965906"/>
          </a:xfrm>
          <a:prstGeom prst="rect">
            <a:avLst/>
          </a:prstGeom>
        </p:spPr>
      </p:pic>
      <p:pic>
        <p:nvPicPr>
          <p:cNvPr id="18" name="圖片 17" descr="一張含有 物件, 機器 的圖片&#10;&#10;自動產生的描述">
            <a:extLst>
              <a:ext uri="{FF2B5EF4-FFF2-40B4-BE49-F238E27FC236}">
                <a16:creationId xmlns:a16="http://schemas.microsoft.com/office/drawing/2014/main" id="{3FCCA182-D61E-4B79-8B38-02619FD32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007" y="4545237"/>
            <a:ext cx="6071941" cy="296590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1251A8F-801E-4A83-95D7-B1457BCC997B}"/>
              </a:ext>
            </a:extLst>
          </p:cNvPr>
          <p:cNvSpPr txBox="1"/>
          <p:nvPr/>
        </p:nvSpPr>
        <p:spPr>
          <a:xfrm>
            <a:off x="2674160" y="3964354"/>
            <a:ext cx="2756263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600" b="1" i="0" u="none" strike="noStrike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DADF00"/>
                </a:highlight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骰豹蹦迪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E1AA82-8B20-4139-87B1-27B572D032FF}"/>
              </a:ext>
            </a:extLst>
          </p:cNvPr>
          <p:cNvSpPr/>
          <p:nvPr/>
        </p:nvSpPr>
        <p:spPr>
          <a:xfrm>
            <a:off x="10624539" y="3968201"/>
            <a:ext cx="2999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>
                <a:solidFill>
                  <a:srgbClr val="002060"/>
                </a:solidFill>
                <a:highlight>
                  <a:srgbClr val="DAD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 </a:t>
            </a:r>
            <a:r>
              <a:rPr lang="en-US" altLang="zh-TW" b="1">
                <a:solidFill>
                  <a:srgbClr val="002060"/>
                </a:solidFill>
                <a:highlight>
                  <a:srgbClr val="DAD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b="1">
                <a:solidFill>
                  <a:srgbClr val="002060"/>
                </a:solidFill>
                <a:highlight>
                  <a:srgbClr val="DAD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 次</a:t>
            </a:r>
          </a:p>
        </p:txBody>
      </p:sp>
      <p:pic>
        <p:nvPicPr>
          <p:cNvPr id="3" name="圖片 2" descr="一張含有 坐, 黑色, 桌, 男人 的圖片&#10;&#10;自動產生的描述">
            <a:extLst>
              <a:ext uri="{FF2B5EF4-FFF2-40B4-BE49-F238E27FC236}">
                <a16:creationId xmlns:a16="http://schemas.microsoft.com/office/drawing/2014/main" id="{224AD210-4BB4-40A3-A0EA-B18ED2F9D5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863" l="10000" r="94314">
                        <a14:foregroundMark x1="87647" y1="66078" x2="94314" y2="66275"/>
                        <a14:foregroundMark x1="44314" y1="92157" x2="54118" y2="94314"/>
                        <a14:foregroundMark x1="54118" y1="94314" x2="63922" y2="94118"/>
                        <a14:foregroundMark x1="63922" y1="94118" x2="73922" y2="90784"/>
                        <a14:foregroundMark x1="73922" y1="90784" x2="73922" y2="90784"/>
                        <a14:foregroundMark x1="59412" y1="92941" x2="54902" y2="95098"/>
                        <a14:foregroundMark x1="50000" y1="95686" x2="55933" y2="96300"/>
                        <a14:foregroundMark x1="94118" y1="63529" x2="87255" y2="52353"/>
                        <a14:foregroundMark x1="77059" y1="39216" x2="90784" y2="53725"/>
                        <a14:foregroundMark x1="90784" y1="53725" x2="94314" y2="60196"/>
                        <a14:backgroundMark x1="41569" y1="98431" x2="64118" y2="9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9459959" y="6322610"/>
            <a:ext cx="1726003" cy="1064430"/>
          </a:xfrm>
          <a:prstGeom prst="rect">
            <a:avLst/>
          </a:prstGeom>
        </p:spPr>
      </p:pic>
      <p:pic>
        <p:nvPicPr>
          <p:cNvPr id="21" name="圖片 20" descr="一張含有 坐, 黑色, 桌, 男人 的圖片&#10;&#10;自動產生的描述">
            <a:extLst>
              <a:ext uri="{FF2B5EF4-FFF2-40B4-BE49-F238E27FC236}">
                <a16:creationId xmlns:a16="http://schemas.microsoft.com/office/drawing/2014/main" id="{8D58B303-866C-47F8-9085-B706059D40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863" l="10000" r="94314">
                        <a14:foregroundMark x1="87647" y1="66078" x2="94314" y2="66275"/>
                        <a14:foregroundMark x1="44314" y1="92157" x2="54118" y2="94314"/>
                        <a14:foregroundMark x1="54118" y1="94314" x2="63922" y2="94118"/>
                        <a14:foregroundMark x1="63922" y1="94118" x2="73922" y2="90784"/>
                        <a14:foregroundMark x1="73922" y1="90784" x2="73922" y2="90784"/>
                        <a14:foregroundMark x1="59412" y1="92941" x2="54902" y2="95098"/>
                        <a14:foregroundMark x1="50000" y1="95686" x2="55933" y2="96300"/>
                        <a14:foregroundMark x1="94118" y1="63529" x2="87255" y2="52353"/>
                        <a14:foregroundMark x1="77059" y1="39216" x2="90784" y2="53725"/>
                        <a14:foregroundMark x1="90784" y1="53725" x2="94314" y2="60196"/>
                        <a14:backgroundMark x1="41569" y1="98431" x2="64118" y2="9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476" y="4978399"/>
            <a:ext cx="1726003" cy="1726003"/>
          </a:xfrm>
          <a:prstGeom prst="rect">
            <a:avLst/>
          </a:prstGeom>
        </p:spPr>
      </p:pic>
      <p:pic>
        <p:nvPicPr>
          <p:cNvPr id="22" name="圖片 21" descr="一張含有 坐, 黑色, 桌, 男人 的圖片&#10;&#10;自動產生的描述">
            <a:extLst>
              <a:ext uri="{FF2B5EF4-FFF2-40B4-BE49-F238E27FC236}">
                <a16:creationId xmlns:a16="http://schemas.microsoft.com/office/drawing/2014/main" id="{2709E70E-B222-4496-8702-B42DAF1EE2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6863" l="10000" r="94314">
                        <a14:foregroundMark x1="87647" y1="66078" x2="94314" y2="66275"/>
                        <a14:foregroundMark x1="44314" y1="92157" x2="54118" y2="94314"/>
                        <a14:foregroundMark x1="54118" y1="94314" x2="63922" y2="94118"/>
                        <a14:foregroundMark x1="63922" y1="94118" x2="73922" y2="90784"/>
                        <a14:foregroundMark x1="73922" y1="90784" x2="73922" y2="90784"/>
                        <a14:foregroundMark x1="59412" y1="92941" x2="54902" y2="95098"/>
                        <a14:foregroundMark x1="50000" y1="95686" x2="55933" y2="96300"/>
                        <a14:foregroundMark x1="94118" y1="63529" x2="87255" y2="52353"/>
                        <a14:foregroundMark x1="77059" y1="39216" x2="90784" y2="53725"/>
                        <a14:foregroundMark x1="90784" y1="53725" x2="94314" y2="60196"/>
                        <a14:backgroundMark x1="41569" y1="98431" x2="64118" y2="9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1120" y="4978398"/>
            <a:ext cx="1726003" cy="1726003"/>
          </a:xfrm>
          <a:prstGeom prst="rect">
            <a:avLst/>
          </a:prstGeom>
        </p:spPr>
      </p:pic>
      <p:pic>
        <p:nvPicPr>
          <p:cNvPr id="20" name="圖片 19" descr="一張含有 室內, 桌, 黃色, 相片 的圖片&#10;&#10;自動產生的描述">
            <a:extLst>
              <a:ext uri="{FF2B5EF4-FFF2-40B4-BE49-F238E27FC236}">
                <a16:creationId xmlns:a16="http://schemas.microsoft.com/office/drawing/2014/main" id="{C9AE2A37-5A4E-49B4-A07E-0B569AFC0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44" y="5153848"/>
            <a:ext cx="1777779" cy="1777779"/>
          </a:xfrm>
          <a:prstGeom prst="rect">
            <a:avLst/>
          </a:prstGeom>
        </p:spPr>
      </p:pic>
      <p:pic>
        <p:nvPicPr>
          <p:cNvPr id="33" name="圖片 32" descr="一張含有 室內, 桌, 黃色, 相片 的圖片&#10;&#10;自動產生的描述">
            <a:extLst>
              <a:ext uri="{FF2B5EF4-FFF2-40B4-BE49-F238E27FC236}">
                <a16:creationId xmlns:a16="http://schemas.microsoft.com/office/drawing/2014/main" id="{5025F8A1-C615-40C6-AA04-B3E97F40C3F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1"/>
          <a:stretch/>
        </p:blipFill>
        <p:spPr>
          <a:xfrm>
            <a:off x="9567338" y="4766671"/>
            <a:ext cx="1777779" cy="966917"/>
          </a:xfrm>
          <a:prstGeom prst="rect">
            <a:avLst/>
          </a:prstGeom>
        </p:spPr>
      </p:pic>
      <p:pic>
        <p:nvPicPr>
          <p:cNvPr id="35" name="圖片 34" descr="一張含有 室內, 桌, 黃色, 相片 的圖片&#10;&#10;自動產生的描述">
            <a:extLst>
              <a:ext uri="{FF2B5EF4-FFF2-40B4-BE49-F238E27FC236}">
                <a16:creationId xmlns:a16="http://schemas.microsoft.com/office/drawing/2014/main" id="{E04E666A-9D57-41C2-9AEE-0586B8A501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965" y="4533218"/>
            <a:ext cx="1777779" cy="1777779"/>
          </a:xfrm>
          <a:prstGeom prst="rect">
            <a:avLst/>
          </a:prstGeom>
        </p:spPr>
      </p:pic>
      <p:pic>
        <p:nvPicPr>
          <p:cNvPr id="36" name="圖片 35" descr="一張含有 室內, 桌, 黃色, 相片 的圖片&#10;&#10;自動產生的描述">
            <a:extLst>
              <a:ext uri="{FF2B5EF4-FFF2-40B4-BE49-F238E27FC236}">
                <a16:creationId xmlns:a16="http://schemas.microsoft.com/office/drawing/2014/main" id="{AC01BB9F-85DE-4C2B-B0BD-30A13D7458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7" y="5638542"/>
            <a:ext cx="1777779" cy="1777779"/>
          </a:xfrm>
          <a:prstGeom prst="rect">
            <a:avLst/>
          </a:prstGeom>
        </p:spPr>
      </p:pic>
      <p:pic>
        <p:nvPicPr>
          <p:cNvPr id="43" name="圖片 42" descr="一張含有 球 的圖片&#10;&#10;自動產生的描述">
            <a:extLst>
              <a:ext uri="{FF2B5EF4-FFF2-40B4-BE49-F238E27FC236}">
                <a16:creationId xmlns:a16="http://schemas.microsoft.com/office/drawing/2014/main" id="{551D7564-7156-424E-BCDE-67DAF9A1F68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667" b="90556" l="10000" r="90000">
                        <a14:foregroundMark x1="48611" y1="10000" x2="49167" y2="1944"/>
                        <a14:foregroundMark x1="15278" y1="36389" x2="11111" y2="44167"/>
                        <a14:foregroundMark x1="11111" y1="44167" x2="10000" y2="51389"/>
                        <a14:foregroundMark x1="10000" y1="51389" x2="12500" y2="57500"/>
                        <a14:foregroundMark x1="89444" y1="50000" x2="89167" y2="57500"/>
                        <a14:foregroundMark x1="89167" y1="57500" x2="87500" y2="61111"/>
                        <a14:foregroundMark x1="33889" y1="87222" x2="40556" y2="90556"/>
                        <a14:foregroundMark x1="40556" y1="90556" x2="56667" y2="90556"/>
                        <a14:foregroundMark x1="56667" y1="90556" x2="64167" y2="89722"/>
                        <a14:foregroundMark x1="64167" y1="89722" x2="67778" y2="87222"/>
                        <a14:foregroundMark x1="20833" y1="44167" x2="19444" y2="51944"/>
                        <a14:foregroundMark x1="19444" y1="51944" x2="20833" y2="5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50" y="5349923"/>
            <a:ext cx="1424571" cy="1424571"/>
          </a:xfrm>
          <a:prstGeom prst="rect">
            <a:avLst/>
          </a:prstGeom>
        </p:spPr>
      </p:pic>
      <p:pic>
        <p:nvPicPr>
          <p:cNvPr id="44" name="圖片 43" descr="一張含有 球 的圖片&#10;&#10;自動產生的描述">
            <a:extLst>
              <a:ext uri="{FF2B5EF4-FFF2-40B4-BE49-F238E27FC236}">
                <a16:creationId xmlns:a16="http://schemas.microsoft.com/office/drawing/2014/main" id="{8A313841-A854-4561-AE37-BDCAF687F25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667" b="90556" l="10000" r="90000">
                        <a14:foregroundMark x1="48611" y1="10000" x2="49167" y2="1944"/>
                        <a14:foregroundMark x1="15278" y1="36389" x2="11111" y2="44167"/>
                        <a14:foregroundMark x1="11111" y1="44167" x2="10000" y2="51389"/>
                        <a14:foregroundMark x1="10000" y1="51389" x2="12500" y2="57500"/>
                        <a14:foregroundMark x1="89444" y1="50000" x2="89167" y2="57500"/>
                        <a14:foregroundMark x1="89167" y1="57500" x2="87500" y2="61111"/>
                        <a14:foregroundMark x1="33889" y1="87222" x2="40556" y2="90556"/>
                        <a14:foregroundMark x1="40556" y1="90556" x2="56667" y2="90556"/>
                        <a14:foregroundMark x1="56667" y1="90556" x2="64167" y2="89722"/>
                        <a14:foregroundMark x1="64167" y1="89722" x2="67778" y2="87222"/>
                        <a14:foregroundMark x1="20833" y1="44167" x2="19444" y2="51944"/>
                        <a14:foregroundMark x1="19444" y1="51944" x2="20833" y2="5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092" y="5410823"/>
            <a:ext cx="1424571" cy="1424571"/>
          </a:xfrm>
          <a:prstGeom prst="rect">
            <a:avLst/>
          </a:prstGeom>
        </p:spPr>
      </p:pic>
      <p:pic>
        <p:nvPicPr>
          <p:cNvPr id="45" name="圖片 44" descr="一張含有 球 的圖片&#10;&#10;自動產生的描述">
            <a:extLst>
              <a:ext uri="{FF2B5EF4-FFF2-40B4-BE49-F238E27FC236}">
                <a16:creationId xmlns:a16="http://schemas.microsoft.com/office/drawing/2014/main" id="{6C832C48-42F3-42C4-A3E4-79BDA3D4B74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667" b="90556" l="10000" r="90000">
                        <a14:foregroundMark x1="48611" y1="10000" x2="49167" y2="1944"/>
                        <a14:foregroundMark x1="15278" y1="36389" x2="11111" y2="44167"/>
                        <a14:foregroundMark x1="11111" y1="44167" x2="10000" y2="51389"/>
                        <a14:foregroundMark x1="10000" y1="51389" x2="12500" y2="57500"/>
                        <a14:foregroundMark x1="89444" y1="50000" x2="89167" y2="57500"/>
                        <a14:foregroundMark x1="89167" y1="57500" x2="87500" y2="61111"/>
                        <a14:foregroundMark x1="33889" y1="87222" x2="40556" y2="90556"/>
                        <a14:foregroundMark x1="40556" y1="90556" x2="56667" y2="90556"/>
                        <a14:foregroundMark x1="56667" y1="90556" x2="64167" y2="89722"/>
                        <a14:foregroundMark x1="64167" y1="89722" x2="67778" y2="87222"/>
                        <a14:foregroundMark x1="20833" y1="44167" x2="19444" y2="51944"/>
                        <a14:foregroundMark x1="19444" y1="51944" x2="20833" y2="5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552" y="5373731"/>
            <a:ext cx="1424571" cy="14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983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88" y="957984"/>
            <a:ext cx="274393" cy="45732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745277" y="752188"/>
            <a:ext cx="6282715" cy="766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3737" tIns="43737" rIns="43737" bIns="43737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4408" dirty="0"/>
              <a:t>主題介紹</a:t>
            </a:r>
            <a:endParaRPr lang="en-US" sz="4408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1116139" y="8958609"/>
            <a:ext cx="2592219" cy="2719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737" tIns="43737" rIns="43737" bIns="43737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1193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193"/>
              <a:t>  </a:t>
            </a:r>
            <a:r>
              <a:rPr sz="1193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F90BC4-6A5A-46B8-8EAD-CCF8C2760B5A}"/>
              </a:ext>
            </a:extLst>
          </p:cNvPr>
          <p:cNvSpPr txBox="1"/>
          <p:nvPr/>
        </p:nvSpPr>
        <p:spPr>
          <a:xfrm>
            <a:off x="2550253" y="1905234"/>
            <a:ext cx="116886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zh-TW" altLang="en-US" sz="3200" dirty="0"/>
              <a:t>中國四聖獸起源於遠古神話，起初稱為</a:t>
            </a:r>
            <a:r>
              <a:rPr lang="en-US" altLang="zh-TW" sz="3200" dirty="0"/>
              <a:t>“</a:t>
            </a:r>
            <a:r>
              <a:rPr lang="zh-TW" altLang="en-US" sz="3200" dirty="0"/>
              <a:t>四象</a:t>
            </a:r>
            <a:r>
              <a:rPr lang="en-US" altLang="zh-TW" sz="3200" dirty="0"/>
              <a:t>”</a:t>
            </a:r>
            <a:r>
              <a:rPr lang="zh-TW" altLang="en-US" sz="3200" dirty="0"/>
              <a:t>，東方青龍，西方白虎，北方玄武，南方朱雀，中國自古傳說都與祂們息息相關，青龍、白虎、朱雀、玄武是鎮守天宮的四神，避邪惡、調陰陽。</a:t>
            </a:r>
            <a:endParaRPr lang="en-US" altLang="zh-TW" sz="3200" dirty="0"/>
          </a:p>
          <a:p>
            <a:pPr fontAlgn="base" latinLnBrk="1"/>
            <a:r>
              <a:rPr lang="zh-TW" altLang="en-US" sz="3200" dirty="0"/>
              <a:t>祂們又稱為祥瑞之獸，古人相信靈獸出現時，會伴隨福瑞、聖賢出世，是吉祥的象徵。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" r="20230" b="6488"/>
          <a:stretch/>
        </p:blipFill>
        <p:spPr bwMode="auto">
          <a:xfrm>
            <a:off x="11196847" y="4714643"/>
            <a:ext cx="3196548" cy="232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042" y="4691140"/>
            <a:ext cx="3506337" cy="233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79" y="4693839"/>
            <a:ext cx="2376516" cy="234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6"/>
          <a:stretch/>
        </p:blipFill>
        <p:spPr bwMode="auto">
          <a:xfrm>
            <a:off x="7845894" y="4714643"/>
            <a:ext cx="3350953" cy="232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412247" y="7247385"/>
            <a:ext cx="22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/>
              <a:t>青龍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538697" y="7247385"/>
            <a:ext cx="22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/>
              <a:t>朱雀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402430" y="7247385"/>
            <a:ext cx="22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/>
              <a:t>白虎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1676181" y="7247385"/>
            <a:ext cx="22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/>
              <a:t>玄武</a:t>
            </a:r>
          </a:p>
        </p:txBody>
      </p:sp>
    </p:spTree>
    <p:extLst>
      <p:ext uri="{BB962C8B-B14F-4D97-AF65-F5344CB8AC3E}">
        <p14:creationId xmlns:p14="http://schemas.microsoft.com/office/powerpoint/2010/main" val="14963237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88" y="957984"/>
            <a:ext cx="274393" cy="45732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745277" y="752188"/>
            <a:ext cx="6282715" cy="766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3737" tIns="43737" rIns="43737" bIns="43737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4408" dirty="0"/>
              <a:t>遊戲規格介紹</a:t>
            </a:r>
            <a:endParaRPr lang="en-US" altLang="zh-TW" sz="4408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1116139" y="8958609"/>
            <a:ext cx="2592219" cy="2719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3737" tIns="43737" rIns="43737" bIns="43737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1193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193"/>
              <a:t>  </a:t>
            </a:r>
            <a:r>
              <a:rPr sz="1193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FE9730-30C7-4041-8E10-B70A239C900E}"/>
              </a:ext>
            </a:extLst>
          </p:cNvPr>
          <p:cNvSpPr txBox="1"/>
          <p:nvPr/>
        </p:nvSpPr>
        <p:spPr>
          <a:xfrm>
            <a:off x="1852887" y="4040249"/>
            <a:ext cx="2540804" cy="14452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marL="314912" indent="-314912">
              <a:buFont typeface="Arial" panose="020B0604020202020204" pitchFamily="34" charset="0"/>
              <a:buChar char="•"/>
            </a:pPr>
            <a:r>
              <a:rPr lang="zh-TW" altLang="en-US" sz="2939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滾輪</a:t>
            </a:r>
            <a:endParaRPr lang="en-US" altLang="zh-TW" sz="2939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14912" indent="-314912">
              <a:buFont typeface="Arial" panose="020B0604020202020204" pitchFamily="34" charset="0"/>
              <a:buChar char="•"/>
            </a:pPr>
            <a:r>
              <a:rPr lang="zh-TW" altLang="en-US" sz="2939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線數</a:t>
            </a:r>
            <a:endParaRPr lang="en-US" altLang="zh-TW" sz="2939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14912" indent="-314912">
              <a:buFont typeface="Arial" panose="020B0604020202020204" pitchFamily="34" charset="0"/>
              <a:buChar char="•"/>
            </a:pPr>
            <a:r>
              <a:rPr lang="en-US" altLang="zh-TW" sz="2939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21AB0-8D7B-48CB-8C10-C2A4E3380AB6}"/>
              </a:ext>
            </a:extLst>
          </p:cNvPr>
          <p:cNvSpPr txBox="1"/>
          <p:nvPr/>
        </p:nvSpPr>
        <p:spPr>
          <a:xfrm>
            <a:off x="4125373" y="4074862"/>
            <a:ext cx="2914172" cy="16429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en-US" altLang="zh-TW" sz="293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3X5</a:t>
            </a:r>
          </a:p>
          <a:p>
            <a:pPr algn="l"/>
            <a:r>
              <a:rPr lang="en-US" altLang="zh-TW" sz="2755" dirty="0">
                <a:latin typeface="微軟正黑體"/>
                <a:ea typeface="微軟正黑體"/>
              </a:rPr>
              <a:t>20 LINES</a:t>
            </a:r>
          </a:p>
          <a:p>
            <a:pPr algn="l"/>
            <a:endParaRPr lang="en-US" altLang="zh-TW" sz="2755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1653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DD571A-EAC1-4D40-B9C5-FA8B21163697}"/>
              </a:ext>
            </a:extLst>
          </p:cNvPr>
          <p:cNvSpPr txBox="1"/>
          <p:nvPr/>
        </p:nvSpPr>
        <p:spPr>
          <a:xfrm>
            <a:off x="1852887" y="1910571"/>
            <a:ext cx="3458599" cy="18975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marL="314912" indent="-314912">
              <a:buFont typeface="Arial" panose="020B0604020202020204" pitchFamily="34" charset="0"/>
              <a:buChar char="•"/>
            </a:pPr>
            <a:r>
              <a:rPr lang="zh-TW" altLang="en-US" sz="2939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中文名稱</a:t>
            </a:r>
            <a:endParaRPr lang="en-US" altLang="zh-TW" sz="2939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14912" indent="-314912">
              <a:buFont typeface="Arial" panose="020B0604020202020204" pitchFamily="34" charset="0"/>
              <a:buChar char="•"/>
            </a:pPr>
            <a:r>
              <a:rPr lang="zh-TW" altLang="en-US" sz="2939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英文名稱</a:t>
            </a:r>
            <a:endParaRPr lang="en-US" altLang="zh-TW" sz="2939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14912" indent="-314912">
              <a:buFont typeface="Arial" panose="020B0604020202020204" pitchFamily="34" charset="0"/>
              <a:buChar char="•"/>
            </a:pPr>
            <a:r>
              <a:rPr lang="zh-TW" altLang="en-US" sz="2939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編號</a:t>
            </a:r>
            <a:endParaRPr lang="en-US" altLang="zh-TW" sz="2939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14912" indent="-314912">
              <a:buFont typeface="Wingdings" panose="05000000000000000000" pitchFamily="2" charset="2"/>
              <a:buChar char="l"/>
            </a:pPr>
            <a:endParaRPr lang="en-US" altLang="zh-TW" sz="2939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7C484-BA94-48BA-B502-A7A290479987}"/>
              </a:ext>
            </a:extLst>
          </p:cNvPr>
          <p:cNvSpPr txBox="1"/>
          <p:nvPr/>
        </p:nvSpPr>
        <p:spPr>
          <a:xfrm>
            <a:off x="4125370" y="2058928"/>
            <a:ext cx="3501633" cy="11963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四聖獸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/>
              <a:t> </a:t>
            </a:r>
            <a:r>
              <a:rPr lang="en-US" altLang="zh-TW" sz="2400" dirty="0"/>
              <a:t>FOUR DIVINE BEASTS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Cm00046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4C95AA4-4A01-4CF3-B817-19D3A1097BDE}"/>
              </a:ext>
            </a:extLst>
          </p:cNvPr>
          <p:cNvCxnSpPr>
            <a:cxnSpLocks/>
          </p:cNvCxnSpPr>
          <p:nvPr/>
        </p:nvCxnSpPr>
        <p:spPr>
          <a:xfrm>
            <a:off x="1852888" y="3581871"/>
            <a:ext cx="5774131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7807888" y="1968864"/>
            <a:ext cx="0" cy="7125697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27F5F-6DFC-47EE-9432-721D3ECE7145}"/>
              </a:ext>
            </a:extLst>
          </p:cNvPr>
          <p:cNvSpPr txBox="1"/>
          <p:nvPr/>
        </p:nvSpPr>
        <p:spPr>
          <a:xfrm>
            <a:off x="7988761" y="1932141"/>
            <a:ext cx="2792380" cy="5406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marL="314912" indent="-314912">
              <a:buFont typeface="Arial" panose="020B0604020202020204" pitchFamily="34" charset="0"/>
              <a:buChar char="•"/>
            </a:pPr>
            <a:r>
              <a:rPr lang="zh-TW" altLang="en-US" sz="2939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  <a:endParaRPr lang="en-US" altLang="zh-TW" sz="2939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A9C4B3C-0734-44B1-B03D-FB1684F0DA94}"/>
              </a:ext>
            </a:extLst>
          </p:cNvPr>
          <p:cNvCxnSpPr>
            <a:cxnSpLocks/>
          </p:cNvCxnSpPr>
          <p:nvPr/>
        </p:nvCxnSpPr>
        <p:spPr>
          <a:xfrm>
            <a:off x="8128000" y="5131948"/>
            <a:ext cx="7157512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8EB0F4-3EAB-4B92-B162-8D5024021CFA}"/>
              </a:ext>
            </a:extLst>
          </p:cNvPr>
          <p:cNvSpPr txBox="1"/>
          <p:nvPr/>
        </p:nvSpPr>
        <p:spPr>
          <a:xfrm>
            <a:off x="8336515" y="2535222"/>
            <a:ext cx="6607244" cy="4841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zh-TW" altLang="en-US" sz="2572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主遊戲特色玩法</a:t>
            </a:r>
            <a:endParaRPr lang="en-US" altLang="zh-TW" sz="2572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F104D1-1144-47FA-AFDD-94ADF155669B}"/>
              </a:ext>
            </a:extLst>
          </p:cNvPr>
          <p:cNvSpPr txBox="1"/>
          <p:nvPr/>
        </p:nvSpPr>
        <p:spPr>
          <a:xfrm>
            <a:off x="8349835" y="3611071"/>
            <a:ext cx="6882372" cy="4841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en-US" altLang="zh-TW" sz="2572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3</a:t>
            </a:r>
            <a:r>
              <a:rPr lang="zh-TW" altLang="en-US" sz="2572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個</a:t>
            </a:r>
            <a:r>
              <a:rPr lang="en-US" altLang="zh-TW" sz="2572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BONUS</a:t>
            </a:r>
            <a:r>
              <a:rPr lang="zh-TW" altLang="en-US" sz="2572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可獲得</a:t>
            </a:r>
            <a:r>
              <a:rPr lang="en-US" altLang="zh-TW" sz="2572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8</a:t>
            </a:r>
            <a:r>
              <a:rPr lang="zh-TW" altLang="en-US" sz="2572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場免費遊戲</a:t>
            </a:r>
            <a:endParaRPr lang="en-US" altLang="zh-TW" sz="2572" dirty="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3C98B5-9E5D-4DA3-9BF4-4A3E2B4F8728}"/>
              </a:ext>
            </a:extLst>
          </p:cNvPr>
          <p:cNvSpPr txBox="1"/>
          <p:nvPr/>
        </p:nvSpPr>
        <p:spPr>
          <a:xfrm>
            <a:off x="8336515" y="5266167"/>
            <a:ext cx="6607244" cy="4841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zh-TW" altLang="en-US" sz="2572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免費遊戲特色玩法</a:t>
            </a:r>
            <a:endParaRPr lang="en-US" altLang="zh-TW" sz="2572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6E3AEC4-1F44-4570-992B-5084C59A127E}"/>
              </a:ext>
            </a:extLst>
          </p:cNvPr>
          <p:cNvSpPr txBox="1"/>
          <p:nvPr/>
        </p:nvSpPr>
        <p:spPr>
          <a:xfrm>
            <a:off x="1852887" y="7693817"/>
            <a:ext cx="3458599" cy="5406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marL="314912" indent="-314912">
              <a:buFont typeface="Arial" panose="020B0604020202020204" pitchFamily="34" charset="0"/>
              <a:buChar char="•"/>
            </a:pPr>
            <a:r>
              <a:rPr lang="zh-TW" altLang="en-US" sz="2939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lang="en-US" altLang="zh-TW" sz="2939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807AB1-9892-4A8A-899C-3F2C7E373B4D}"/>
              </a:ext>
            </a:extLst>
          </p:cNvPr>
          <p:cNvCxnSpPr>
            <a:cxnSpLocks/>
          </p:cNvCxnSpPr>
          <p:nvPr/>
        </p:nvCxnSpPr>
        <p:spPr>
          <a:xfrm>
            <a:off x="1852888" y="6052116"/>
            <a:ext cx="5774131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A81611-4413-4BE3-93E2-5735B6710DC2}"/>
              </a:ext>
            </a:extLst>
          </p:cNvPr>
          <p:cNvSpPr txBox="1"/>
          <p:nvPr/>
        </p:nvSpPr>
        <p:spPr>
          <a:xfrm>
            <a:off x="4129189" y="7693798"/>
            <a:ext cx="2914172" cy="9929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zh-TW" altLang="en-US" sz="293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</a:t>
            </a:r>
            <a:endParaRPr lang="en-US" altLang="zh-TW" sz="2939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939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</a:t>
            </a:r>
            <a:endParaRPr lang="en-US" altLang="zh-TW" sz="1653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F8267C-F1E0-44EC-94BD-36762E369D80}"/>
              </a:ext>
            </a:extLst>
          </p:cNvPr>
          <p:cNvSpPr txBox="1"/>
          <p:nvPr/>
        </p:nvSpPr>
        <p:spPr>
          <a:xfrm>
            <a:off x="8391547" y="5855857"/>
            <a:ext cx="7255976" cy="70388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觸發條件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主遊戲出現三個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即可獲得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場免費遊戲。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08E89F3-6FB2-4113-B7AB-96D882AC8677}"/>
              </a:ext>
            </a:extLst>
          </p:cNvPr>
          <p:cNvSpPr txBox="1"/>
          <p:nvPr/>
        </p:nvSpPr>
        <p:spPr>
          <a:xfrm>
            <a:off x="8448114" y="7791178"/>
            <a:ext cx="4850060" cy="93644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zh-TW" altLang="en-US" sz="1837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1837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1837" dirty="0">
                <a:solidFill>
                  <a:schemeClr val="accent4">
                    <a:lumMod val="75000"/>
                  </a:schemeClr>
                </a:solidFill>
                <a:latin typeface="微軟正黑體"/>
                <a:ea typeface="微軟正黑體"/>
              </a:rPr>
              <a:t>．期待</a:t>
            </a:r>
            <a:r>
              <a:rPr lang="en-US" altLang="zh-TW" sz="1837" dirty="0">
                <a:solidFill>
                  <a:schemeClr val="accent4">
                    <a:lumMod val="75000"/>
                  </a:schemeClr>
                </a:solidFill>
                <a:latin typeface="微軟正黑體"/>
                <a:ea typeface="微軟正黑體"/>
              </a:rPr>
              <a:t>WILD</a:t>
            </a:r>
            <a:r>
              <a:rPr lang="zh-TW" altLang="en-US" sz="1837" dirty="0">
                <a:solidFill>
                  <a:schemeClr val="accent4">
                    <a:lumMod val="75000"/>
                  </a:schemeClr>
                </a:solidFill>
                <a:latin typeface="微軟正黑體"/>
                <a:ea typeface="微軟正黑體"/>
              </a:rPr>
              <a:t>出現越多越好</a:t>
            </a:r>
            <a:endParaRPr lang="en-US" altLang="zh-TW" sz="1837" dirty="0">
              <a:solidFill>
                <a:schemeClr val="accent4">
                  <a:lumMod val="7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zh-TW" altLang="en-US" sz="1837" dirty="0">
                <a:solidFill>
                  <a:schemeClr val="accent4">
                    <a:lumMod val="75000"/>
                  </a:schemeClr>
                </a:solidFill>
                <a:latin typeface="微軟正黑體"/>
                <a:ea typeface="微軟正黑體"/>
              </a:rPr>
              <a:t>．</a:t>
            </a:r>
            <a:r>
              <a:rPr lang="zh-TW" altLang="en-US" sz="1837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玩家會期全盤</a:t>
            </a:r>
            <a:r>
              <a:rPr lang="en-US" altLang="zh-TW" sz="1837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WILD</a:t>
            </a:r>
            <a:r>
              <a:rPr lang="zh-TW" altLang="en-US" sz="1837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</a:t>
            </a:r>
            <a:endParaRPr lang="en-US" altLang="zh-TW" sz="1837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8D25A22-58C7-4E9D-80C8-74817B1E148D}"/>
              </a:ext>
            </a:extLst>
          </p:cNvPr>
          <p:cNvSpPr txBox="1"/>
          <p:nvPr/>
        </p:nvSpPr>
        <p:spPr>
          <a:xfrm>
            <a:off x="1852887" y="6508321"/>
            <a:ext cx="3458599" cy="5406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marL="314912" indent="-314912">
              <a:buFont typeface="Arial" panose="020B0604020202020204" pitchFamily="34" charset="0"/>
              <a:buChar char="•"/>
            </a:pPr>
            <a:r>
              <a:rPr lang="zh-TW" altLang="en-US" sz="2939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風格</a:t>
            </a:r>
            <a:endParaRPr lang="en-US" altLang="zh-TW" sz="2939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3A22C8-9543-4031-80E0-B44B53124E83}"/>
              </a:ext>
            </a:extLst>
          </p:cNvPr>
          <p:cNvSpPr txBox="1"/>
          <p:nvPr/>
        </p:nvSpPr>
        <p:spPr>
          <a:xfrm>
            <a:off x="4129188" y="6560029"/>
            <a:ext cx="3458597" cy="53967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zh-TW" altLang="en-US" sz="2933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中國古風</a:t>
            </a:r>
            <a:r>
              <a:rPr lang="en-US" altLang="zh-TW" sz="2933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933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寫實</a:t>
            </a:r>
            <a:r>
              <a:rPr lang="en-US" altLang="zh-TW" sz="2933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EAB9865-DD6E-422E-8903-C861FDCAE67F}"/>
              </a:ext>
            </a:extLst>
          </p:cNvPr>
          <p:cNvSpPr txBox="1"/>
          <p:nvPr/>
        </p:nvSpPr>
        <p:spPr>
          <a:xfrm>
            <a:off x="8397427" y="6492120"/>
            <a:ext cx="7021055" cy="10116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defTabSz="547693"/>
            <a:r>
              <a:rPr lang="zh-TW" altLang="en-US" sz="2000" dirty="0"/>
              <a:t>免費遊戲中若在</a:t>
            </a:r>
            <a:r>
              <a:rPr lang="en-US" altLang="zh-TW" sz="2000" dirty="0"/>
              <a:t>R2</a:t>
            </a:r>
            <a:r>
              <a:rPr lang="zh-TW" altLang="en-US" sz="2000" dirty="0"/>
              <a:t>、</a:t>
            </a:r>
            <a:r>
              <a:rPr lang="en-US" altLang="zh-TW" sz="2000" dirty="0"/>
              <a:t>R3</a:t>
            </a:r>
            <a:r>
              <a:rPr lang="zh-TW" altLang="en-US" sz="2000" dirty="0"/>
              <a:t>、</a:t>
            </a:r>
            <a:r>
              <a:rPr lang="en-US" altLang="zh-TW" sz="2000" dirty="0"/>
              <a:t>R4</a:t>
            </a:r>
            <a:r>
              <a:rPr lang="zh-TW" altLang="en-US" sz="2000" dirty="0"/>
              <a:t>任一輪中出現堆疊</a:t>
            </a:r>
            <a:r>
              <a:rPr lang="en-US" altLang="zh-TW" sz="2000" dirty="0"/>
              <a:t>WILD</a:t>
            </a:r>
            <a:r>
              <a:rPr lang="zh-TW" altLang="en-US" sz="2000" dirty="0"/>
              <a:t>，在分數結算後</a:t>
            </a:r>
            <a:r>
              <a:rPr lang="en-US" altLang="zh-TW" sz="2000" dirty="0"/>
              <a:t>R2</a:t>
            </a:r>
            <a:r>
              <a:rPr lang="zh-TW" altLang="en-US" sz="2000" dirty="0"/>
              <a:t>、</a:t>
            </a:r>
            <a:r>
              <a:rPr lang="en-US" altLang="zh-TW" sz="2000" dirty="0"/>
              <a:t>R3</a:t>
            </a:r>
            <a:r>
              <a:rPr lang="zh-TW" altLang="en-US" sz="2000" dirty="0"/>
              <a:t>、</a:t>
            </a:r>
            <a:r>
              <a:rPr lang="en-US" altLang="zh-TW" sz="2000" dirty="0"/>
              <a:t>R4</a:t>
            </a:r>
            <a:r>
              <a:rPr lang="zh-TW" altLang="en-US" sz="2000" dirty="0"/>
              <a:t>會順時針旋轉</a:t>
            </a:r>
            <a:r>
              <a:rPr lang="en-US" altLang="zh-TW" sz="2000" dirty="0"/>
              <a:t>3</a:t>
            </a:r>
            <a:r>
              <a:rPr lang="zh-TW" altLang="en-US" sz="2000" dirty="0"/>
              <a:t>次，並再次計算分數。</a:t>
            </a:r>
            <a:endParaRPr lang="en-US" altLang="zh-TW" sz="2000" dirty="0"/>
          </a:p>
          <a:p>
            <a:pPr defTabSz="547693"/>
            <a:r>
              <a:rPr lang="zh-TW" altLang="en-US" sz="2000" dirty="0"/>
              <a:t>免費遊戲中也會出現</a:t>
            </a:r>
            <a:r>
              <a:rPr lang="en-US" altLang="zh-TW" sz="2000" dirty="0"/>
              <a:t>BONUS</a:t>
            </a:r>
            <a:r>
              <a:rPr lang="zh-TW" altLang="en-US" sz="2000" dirty="0"/>
              <a:t>，最高可累積到</a:t>
            </a:r>
            <a:r>
              <a:rPr lang="en-US" altLang="zh-TW" sz="2000" dirty="0"/>
              <a:t>999</a:t>
            </a:r>
            <a:r>
              <a:rPr lang="zh-TW" altLang="en-US" sz="2000" dirty="0"/>
              <a:t>次免費旋轉</a:t>
            </a:r>
          </a:p>
        </p:txBody>
      </p:sp>
    </p:spTree>
    <p:extLst>
      <p:ext uri="{BB962C8B-B14F-4D97-AF65-F5344CB8AC3E}">
        <p14:creationId xmlns:p14="http://schemas.microsoft.com/office/powerpoint/2010/main" val="36930468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88" y="957984"/>
            <a:ext cx="274393" cy="45732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745277" y="752188"/>
            <a:ext cx="6282715" cy="766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3737" tIns="43737" rIns="43737" bIns="43737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4408" dirty="0"/>
              <a:t>遊戲背景畫面</a:t>
            </a:r>
            <a:r>
              <a:rPr lang="en-US" altLang="zh-TW" sz="4408" dirty="0"/>
              <a:t>1</a:t>
            </a: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1116139" y="8958609"/>
            <a:ext cx="2592219" cy="2719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737" tIns="43737" rIns="43737" bIns="43737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1193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193"/>
              <a:t>  </a:t>
            </a:r>
            <a:r>
              <a:rPr sz="1193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D19206-D6D8-476D-866F-62951A696D17}"/>
              </a:ext>
            </a:extLst>
          </p:cNvPr>
          <p:cNvSpPr txBox="1"/>
          <p:nvPr/>
        </p:nvSpPr>
        <p:spPr>
          <a:xfrm>
            <a:off x="1662507" y="7991621"/>
            <a:ext cx="4781939" cy="3710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defTabSz="547693"/>
            <a:r>
              <a:rPr lang="zh-TW" altLang="en-US" sz="1837" dirty="0">
                <a:latin typeface=".蘋方-繁" panose="020B0800000000000000" pitchFamily="34" charset="-120"/>
                <a:ea typeface=".蘋方-繁" panose="020B0800000000000000" pitchFamily="34" charset="-120"/>
              </a:rPr>
              <a:t>主遊戲畫面示意圖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CE2965-151F-4A91-BE39-9CB2FF295EB9}"/>
              </a:ext>
            </a:extLst>
          </p:cNvPr>
          <p:cNvSpPr txBox="1"/>
          <p:nvPr/>
        </p:nvSpPr>
        <p:spPr>
          <a:xfrm>
            <a:off x="1662507" y="2054563"/>
            <a:ext cx="13247519" cy="65373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algn="l"/>
            <a:r>
              <a:rPr lang="en-US" altLang="zh-TW" sz="1837" dirty="0">
                <a:latin typeface=".蘋方-繁" panose="020B0800000000000000" pitchFamily="34" charset="-120"/>
                <a:ea typeface=".蘋方-繁"/>
              </a:rPr>
              <a:t>BS</a:t>
            </a:r>
            <a:r>
              <a:rPr lang="zh-TW" altLang="en-US" sz="1837" dirty="0">
                <a:latin typeface=".蘋方-繁" panose="020B0800000000000000" pitchFamily="34" charset="-120"/>
                <a:ea typeface=".蘋方-繁"/>
              </a:rPr>
              <a:t>遊戲畫面設定</a:t>
            </a:r>
            <a:r>
              <a:rPr lang="zh-TW" altLang="en-US" sz="1837" b="1" dirty="0">
                <a:latin typeface=".蘋方-繁" panose="020B0800000000000000" pitchFamily="34" charset="-120"/>
                <a:ea typeface=".蘋方-繁"/>
              </a:rPr>
              <a:t>四聖獸出生地</a:t>
            </a:r>
            <a:r>
              <a:rPr lang="en-US" altLang="zh-TW" sz="1837" b="1" dirty="0">
                <a:latin typeface=".蘋方-繁" panose="020B0800000000000000" pitchFamily="34" charset="-120"/>
                <a:ea typeface=".蘋方-繁"/>
              </a:rPr>
              <a:t>-</a:t>
            </a:r>
            <a:r>
              <a:rPr lang="zh-TW" altLang="en-US" sz="1837" b="1" dirty="0">
                <a:latin typeface=".蘋方-繁" panose="020B0800000000000000" pitchFamily="34" charset="-120"/>
                <a:ea typeface=".蘋方-繁"/>
              </a:rPr>
              <a:t>八卦仙境</a:t>
            </a:r>
            <a:r>
              <a:rPr lang="en-US" altLang="zh-TW" sz="1837" b="1" dirty="0">
                <a:latin typeface=".蘋方-繁" panose="020B0800000000000000" pitchFamily="34" charset="-120"/>
                <a:ea typeface=".蘋方-繁"/>
              </a:rPr>
              <a:t>(</a:t>
            </a:r>
            <a:r>
              <a:rPr lang="zh-TW" altLang="en-US" sz="1837" b="1" dirty="0">
                <a:latin typeface=".蘋方-繁" panose="020B0800000000000000" pitchFamily="34" charset="-120"/>
                <a:ea typeface=".蘋方-繁"/>
              </a:rPr>
              <a:t>地上有八卦陣</a:t>
            </a:r>
            <a:r>
              <a:rPr lang="en-US" altLang="zh-TW" sz="1837" b="1" dirty="0">
                <a:latin typeface=".蘋方-繁" panose="020B0800000000000000" pitchFamily="34" charset="-120"/>
                <a:ea typeface=".蘋方-繁"/>
              </a:rPr>
              <a:t>)</a:t>
            </a:r>
            <a:r>
              <a:rPr lang="en-US" altLang="zh-TW" sz="1837" dirty="0">
                <a:latin typeface=".蘋方-繁" panose="020B0800000000000000" pitchFamily="34" charset="-120"/>
                <a:ea typeface=".蘋方-繁"/>
              </a:rPr>
              <a:t>,</a:t>
            </a:r>
            <a:r>
              <a:rPr lang="zh-TW" altLang="en-US" sz="1837" dirty="0">
                <a:latin typeface=".蘋方-繁" panose="020B0800000000000000" pitchFamily="34" charset="-120"/>
                <a:ea typeface=".蘋方-繁"/>
              </a:rPr>
              <a:t>而後獲得的</a:t>
            </a:r>
            <a:r>
              <a:rPr lang="en-US" altLang="zh-TW" sz="1837" dirty="0">
                <a:latin typeface=".蘋方-繁" panose="020B0800000000000000" pitchFamily="34" charset="-120"/>
                <a:ea typeface=".蘋方-繁"/>
              </a:rPr>
              <a:t>FS</a:t>
            </a:r>
            <a:r>
              <a:rPr lang="zh-TW" altLang="en-US" sz="1837" dirty="0">
                <a:latin typeface=".蘋方-繁" panose="020B0800000000000000" pitchFamily="34" charset="-120"/>
                <a:ea typeface=".蘋方-繁"/>
              </a:rPr>
              <a:t>遊戲畫面則是</a:t>
            </a:r>
            <a:r>
              <a:rPr lang="zh-TW" altLang="en-US" sz="1837" b="1" dirty="0">
                <a:latin typeface=".蘋方-繁" panose="020B0800000000000000" pitchFamily="34" charset="-120"/>
                <a:ea typeface=".蘋方-繁"/>
              </a:rPr>
              <a:t>四聖獸成為天庭守護神的天宮大門</a:t>
            </a:r>
            <a:r>
              <a:rPr lang="en-US" altLang="zh-TW" sz="1837" b="1" dirty="0">
                <a:latin typeface=".蘋方-繁" panose="020B0800000000000000" pitchFamily="34" charset="-120"/>
                <a:ea typeface=".蘋方-繁"/>
              </a:rPr>
              <a:t>(</a:t>
            </a:r>
            <a:r>
              <a:rPr lang="zh-TW" altLang="en-US" sz="1837" b="1" dirty="0">
                <a:latin typeface=".蘋方-繁" panose="020B0800000000000000" pitchFamily="34" charset="-120"/>
                <a:ea typeface=".蘋方-繁"/>
              </a:rPr>
              <a:t>要有天宮</a:t>
            </a:r>
            <a:r>
              <a:rPr lang="en-US" altLang="zh-TW" sz="1837" b="1" dirty="0">
                <a:latin typeface=".蘋方-繁" panose="020B0800000000000000" pitchFamily="34" charset="-120"/>
                <a:ea typeface=".蘋方-繁"/>
              </a:rPr>
              <a:t>)</a:t>
            </a:r>
            <a:endParaRPr lang="en-US" altLang="zh-TW" sz="1837" dirty="0">
              <a:latin typeface=".蘋方-繁" panose="020B0800000000000000" pitchFamily="34" charset="-120"/>
              <a:ea typeface=".蘋方-繁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FF80FF-A1BA-4BC0-8C95-347D6C6D033A}"/>
              </a:ext>
            </a:extLst>
          </p:cNvPr>
          <p:cNvSpPr txBox="1"/>
          <p:nvPr/>
        </p:nvSpPr>
        <p:spPr>
          <a:xfrm>
            <a:off x="9711547" y="7991621"/>
            <a:ext cx="4781939" cy="3710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3737" tIns="43737" rIns="43737" bIns="43737" numCol="1" spcCol="38100" rtlCol="0" anchor="ctr">
            <a:spAutoFit/>
          </a:bodyPr>
          <a:lstStyle/>
          <a:p>
            <a:pPr defTabSz="547693"/>
            <a:r>
              <a:rPr lang="zh-TW" altLang="en-US" sz="1837" dirty="0">
                <a:latin typeface=".蘋方-繁" panose="020B0800000000000000" pitchFamily="34" charset="-120"/>
                <a:ea typeface=".蘋方-繁" panose="020B0800000000000000" pitchFamily="34" charset="-120"/>
              </a:rPr>
              <a:t>免費遊戲畫面示意圖 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B1187F-61D8-449E-8783-47E953199D95}"/>
              </a:ext>
            </a:extLst>
          </p:cNvPr>
          <p:cNvCxnSpPr>
            <a:cxnSpLocks/>
          </p:cNvCxnSpPr>
          <p:nvPr/>
        </p:nvCxnSpPr>
        <p:spPr>
          <a:xfrm flipV="1">
            <a:off x="8027992" y="2977343"/>
            <a:ext cx="0" cy="576796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F11CE84A-8FDC-4A54-9708-A32BE8DCB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2"/>
          <a:stretch/>
        </p:blipFill>
        <p:spPr>
          <a:xfrm>
            <a:off x="8366622" y="3576548"/>
            <a:ext cx="7471789" cy="40515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CB6F03-310A-4B98-A88A-D54DC9A49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90" y="3576549"/>
            <a:ext cx="7271775" cy="41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181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88" y="957984"/>
            <a:ext cx="274393" cy="45732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745277" y="752188"/>
            <a:ext cx="6282715" cy="766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3737" tIns="43737" rIns="43737" bIns="43737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4408" dirty="0"/>
              <a:t>遊戲背景畫面</a:t>
            </a:r>
            <a:r>
              <a:rPr lang="en-US" altLang="zh-TW" sz="4408" dirty="0"/>
              <a:t>2</a:t>
            </a:r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1116139" y="8958609"/>
            <a:ext cx="2592219" cy="2719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737" tIns="43737" rIns="43737" bIns="43737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1193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193"/>
              <a:t>  </a:t>
            </a:r>
            <a:r>
              <a:rPr sz="1193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1CE84A-8FDC-4A54-9708-A32BE8DCB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2"/>
          <a:stretch/>
        </p:blipFill>
        <p:spPr>
          <a:xfrm>
            <a:off x="8366620" y="4152897"/>
            <a:ext cx="7471789" cy="40515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CB6F03-310A-4B98-A88A-D54DC9A49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89" y="4163378"/>
            <a:ext cx="7271775" cy="4101863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26816" y="4653689"/>
          <a:ext cx="6653320" cy="324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0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0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0587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4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4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4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452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4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4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4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452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4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4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4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775855" y="4634500"/>
          <a:ext cx="6653320" cy="324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0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0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0587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469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469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469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452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469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469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469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452"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469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469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solidFill>
                          <a:schemeClr val="accent2"/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469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882694" y="1758605"/>
            <a:ext cx="12967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 algn="l">
              <a:buFont typeface="+mj-lt"/>
              <a:buAutoNum type="arabicPeriod"/>
            </a:pPr>
            <a:r>
              <a:rPr lang="en-US" altLang="zh-TW" sz="2000" dirty="0"/>
              <a:t>BASE GAME</a:t>
            </a:r>
            <a:r>
              <a:rPr lang="zh-TW" altLang="en-US" sz="2000" dirty="0"/>
              <a:t>背景框底顏色均為同色系</a:t>
            </a:r>
            <a:endParaRPr lang="en-US" altLang="zh-TW" sz="2000" dirty="0"/>
          </a:p>
          <a:p>
            <a:pPr marL="457189" indent="-457189" algn="l">
              <a:buFont typeface="+mj-lt"/>
              <a:buAutoNum type="arabicPeriod"/>
            </a:pPr>
            <a:r>
              <a:rPr lang="en-US" altLang="zh-TW" sz="2000" dirty="0"/>
              <a:t>FREE GAME</a:t>
            </a:r>
            <a:r>
              <a:rPr lang="zh-TW" altLang="en-US" sz="2000" dirty="0"/>
              <a:t>裡的</a:t>
            </a:r>
            <a:r>
              <a:rPr lang="en-US" altLang="zh-TW" sz="2000" dirty="0"/>
              <a:t>R2</a:t>
            </a:r>
            <a:r>
              <a:rPr lang="zh-TW" altLang="en-US" sz="2000" dirty="0"/>
              <a:t>、</a:t>
            </a:r>
            <a:r>
              <a:rPr lang="en-US" altLang="zh-TW" sz="2000" dirty="0"/>
              <a:t>R3</a:t>
            </a:r>
            <a:r>
              <a:rPr lang="zh-TW" altLang="en-US" sz="2000" dirty="0"/>
              <a:t>、</a:t>
            </a:r>
            <a:r>
              <a:rPr lang="en-US" altLang="zh-TW" sz="2000" dirty="0"/>
              <a:t>R4</a:t>
            </a:r>
            <a:r>
              <a:rPr lang="zh-TW" altLang="en-US" sz="2000" dirty="0"/>
              <a:t>的顏色是鮮豔的紅色，其餘兩線的顏色為淡橘色，免費遊戲中的外框設計加入一點中國四聖獸小圖示元素，但不需太繁瑣。</a:t>
            </a:r>
            <a:endParaRPr lang="en-US" altLang="zh-TW" sz="2000" dirty="0"/>
          </a:p>
          <a:p>
            <a:pPr marL="457189" indent="-457189" algn="l">
              <a:buFont typeface="+mj-lt"/>
              <a:buAutoNum type="arabicPeriod"/>
            </a:pPr>
            <a:r>
              <a:rPr lang="zh-TW" altLang="en-US" sz="2000" dirty="0"/>
              <a:t>在</a:t>
            </a:r>
            <a:r>
              <a:rPr lang="en-US" altLang="zh-TW" sz="2000" dirty="0"/>
              <a:t>BS</a:t>
            </a:r>
            <a:r>
              <a:rPr lang="zh-TW" altLang="en-US" sz="2000" dirty="0"/>
              <a:t>和</a:t>
            </a:r>
            <a:r>
              <a:rPr lang="en-US" altLang="zh-TW" sz="2000" dirty="0"/>
              <a:t>FS</a:t>
            </a:r>
            <a:r>
              <a:rPr lang="zh-TW" altLang="en-US" sz="2000" dirty="0"/>
              <a:t>裡的框都不要有框線，僅有一外框線。</a:t>
            </a:r>
            <a:endParaRPr lang="en-US" altLang="zh-TW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114503" y="3498733"/>
            <a:ext cx="161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無框線設計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1293409" y="3576319"/>
            <a:ext cx="161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無框線設計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037861" y="8430951"/>
            <a:ext cx="177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框底顏色較淡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0955359" y="8430949"/>
            <a:ext cx="2294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框底顏色較鮮豔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463" y="1485435"/>
            <a:ext cx="723900" cy="6492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670" y="1474322"/>
            <a:ext cx="700001" cy="63859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632" y="1485436"/>
            <a:ext cx="653184" cy="64991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405" y="1485435"/>
            <a:ext cx="680873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3260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1570905" y="1357195"/>
          <a:ext cx="13711057" cy="77773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6696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2658009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3483176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3483176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478272">
                <a:tc>
                  <a:txBody>
                    <a:bodyPr/>
                    <a:lstStyle/>
                    <a:p>
                      <a:r>
                        <a:rPr lang="zh-TW" altLang="en-US" sz="19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marL="83976" marR="83976" marT="41988" marB="41988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900" b="1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9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marL="83976" marR="83976" marT="41988" marB="41988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900" b="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1567336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BONUS – </a:t>
                      </a:r>
                      <a:r>
                        <a:rPr lang="zh-TW" altLang="en-US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八卦陣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1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出現</a:t>
                      </a:r>
                      <a:r>
                        <a:rPr lang="en-US" altLang="zh-TW" sz="1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3</a:t>
                      </a:r>
                      <a:r>
                        <a:rPr lang="zh-TW" altLang="zh-TW" sz="1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個可進入</a:t>
                      </a:r>
                      <a:r>
                        <a:rPr lang="en-US" altLang="zh-TW" sz="1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Bonus</a:t>
                      </a:r>
                      <a:endParaRPr lang="zh-TW" altLang="en-US" sz="19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/>
                        <a:t>金色八卦陣</a:t>
                      </a:r>
                      <a:endParaRPr lang="en-US" altLang="zh-TW" sz="1600" b="0" dirty="0"/>
                    </a:p>
                    <a:p>
                      <a:pPr algn="ctr"/>
                      <a:r>
                        <a:rPr lang="zh-TW" altLang="en-US" sz="1600" b="0" dirty="0"/>
                        <a:t>顏色的部分要有金碧輝煌的感覺</a:t>
                      </a:r>
                      <a:endParaRPr lang="en-US" altLang="zh-TW" sz="1600" b="0" dirty="0"/>
                    </a:p>
                    <a:p>
                      <a:pPr algn="ctr"/>
                      <a:r>
                        <a:rPr lang="zh-TW" altLang="en-US" sz="1600" b="0" dirty="0"/>
                        <a:t>像右圖一樣的金色光澤</a:t>
                      </a:r>
                      <a:endParaRPr lang="en-US" altLang="zh-TW" sz="1600" b="0" dirty="0"/>
                    </a:p>
                    <a:p>
                      <a:pPr algn="ctr"/>
                      <a:r>
                        <a:rPr lang="zh-TW" altLang="en-US" sz="17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整體樣式參考左圖</a:t>
                      </a:r>
                      <a:endParaRPr lang="en-US" altLang="zh-TW" sz="17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zh-TW" altLang="en-US" sz="1600" b="0" dirty="0"/>
                        <a:t>上面有</a:t>
                      </a:r>
                      <a:r>
                        <a:rPr lang="en-US" altLang="zh-TW" sz="1600" b="0" dirty="0"/>
                        <a:t>BONUS</a:t>
                      </a:r>
                      <a:r>
                        <a:rPr lang="zh-TW" altLang="en-US" sz="1600" b="0" dirty="0"/>
                        <a:t>字樣</a:t>
                      </a:r>
                      <a:endParaRPr lang="en-US" altLang="zh-TW" sz="1600" b="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/>
                        <a:t>字體要有立體感，線條粗一點</a:t>
                      </a:r>
                      <a:endParaRPr lang="en-US" altLang="zh-TW" sz="1600" b="0" dirty="0"/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1690379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WILD – </a:t>
                      </a:r>
                      <a:r>
                        <a:rPr lang="zh-TW" altLang="en-US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雷電太極</a:t>
                      </a:r>
                      <a:endParaRPr lang="en-US" altLang="zh-TW" sz="19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無背景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(</a:t>
                      </a:r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沒有黑底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)</a:t>
                      </a:r>
                    </a:p>
                    <a:p>
                      <a:pPr algn="ctr"/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但要有雷電圍繞的特效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(</a:t>
                      </a:r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左圖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)</a:t>
                      </a:r>
                    </a:p>
                    <a:p>
                      <a:pPr algn="ctr"/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(</a:t>
                      </a:r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有點淡藍色的雷電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)</a:t>
                      </a:r>
                    </a:p>
                    <a:p>
                      <a:pPr algn="ctr"/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參考給圖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algn="ctr"/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在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FREE GAME</a:t>
                      </a:r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裡堆疊成功時會有雷電爆炸的特效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(</a:t>
                      </a:r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右圖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)</a:t>
                      </a:r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841080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P1-</a:t>
                      </a:r>
                      <a:r>
                        <a:rPr lang="zh-TW" altLang="en-US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青龍</a:t>
                      </a:r>
                      <a:endParaRPr lang="en-US" altLang="zh-TW" sz="19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正面面相前方的青龍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動作參考給圖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要有觸鬚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明顯龍爪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600" b="1" dirty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眼睛會發綠色的光</a:t>
                      </a:r>
                      <a:endParaRPr lang="en-US" altLang="zh-TW" sz="1600" b="1" dirty="0">
                        <a:solidFill>
                          <a:srgbClr val="00B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畫成材質是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金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的龍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要有金屬感，有金屬的光澤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2200308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P2-</a:t>
                      </a:r>
                      <a:r>
                        <a:rPr lang="zh-TW" altLang="en-US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朱雀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側面展翅高飛的樣子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尾巴要拖曳的長一點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600" b="1" dirty="0">
                          <a:solidFill>
                            <a:schemeClr val="accent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眼睛裡有火焰</a:t>
                      </a:r>
                      <a:endParaRPr lang="en-US" altLang="zh-TW" sz="1600" b="1" dirty="0">
                        <a:solidFill>
                          <a:schemeClr val="accent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動作參考給圖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畫成材質為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銅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的朱雀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要有金屬感，有金屬的光澤</a:t>
                      </a:r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88" y="957984"/>
            <a:ext cx="274393" cy="45732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745277" y="752188"/>
            <a:ext cx="6282715" cy="766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3737" tIns="43737" rIns="43737" bIns="43737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4408" dirty="0"/>
              <a:t>獎圖符號</a:t>
            </a:r>
            <a:endParaRPr lang="en-US" altLang="zh-TW" sz="4408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1111431" y="9163610"/>
            <a:ext cx="2592219" cy="2719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737" tIns="43737" rIns="43737" bIns="43737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1193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193"/>
              <a:t>  </a:t>
            </a:r>
            <a:r>
              <a:rPr sz="1193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620844" y="9204686"/>
            <a:ext cx="1611181" cy="2719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737" tIns="43737" rIns="43737" bIns="43737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sz="1193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sz="1193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8CDC2A-EB8D-461F-B2A3-43289027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47" y="3578014"/>
            <a:ext cx="1495428" cy="147146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EC13EB0-E5B7-4F40-B43B-E5AD6EF63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767" y="5218347"/>
            <a:ext cx="1699191" cy="16332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31C1FC-786F-4569-B34F-EE09F33AD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278" y="5327751"/>
            <a:ext cx="1398137" cy="14143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40348C5-795C-41D2-8FCB-DC5D19D80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767" y="7141517"/>
            <a:ext cx="1413492" cy="179314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26A5265-97A2-4C8C-856D-4AA73A075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8957" y="7414129"/>
            <a:ext cx="1439577" cy="137174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757" y="3551459"/>
            <a:ext cx="1551911" cy="152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438" y="2320941"/>
            <a:ext cx="750073" cy="725071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645" y="1964647"/>
            <a:ext cx="1437656" cy="143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矩形 29"/>
          <p:cNvSpPr/>
          <p:nvPr/>
        </p:nvSpPr>
        <p:spPr>
          <a:xfrm rot="21245272">
            <a:off x="2021484" y="2106428"/>
            <a:ext cx="1684995" cy="1148904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TW" sz="3333" b="1" cap="all" dirty="0">
                <a:ln w="57150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BONUS</a:t>
            </a:r>
            <a:endParaRPr lang="zh-TW" altLang="en-US" sz="3333" b="1" cap="all" dirty="0">
              <a:ln w="57150">
                <a:solidFill>
                  <a:schemeClr val="accent4">
                    <a:lumMod val="40000"/>
                    <a:lumOff val="60000"/>
                  </a:schemeClr>
                </a:solidFill>
              </a:ln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28" y="1804590"/>
            <a:ext cx="1378365" cy="159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87" y="3992155"/>
            <a:ext cx="661047" cy="64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84362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1549665" y="1518823"/>
          <a:ext cx="13932705" cy="7480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5985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2990368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3483176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3483176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417207">
                <a:tc>
                  <a:txBody>
                    <a:bodyPr/>
                    <a:lstStyle/>
                    <a:p>
                      <a:r>
                        <a:rPr lang="zh-TW" altLang="en-US" sz="19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marL="83976" marR="83976" marT="41988" marB="41988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900" b="1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9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marL="83976" marR="83976" marT="41988" marB="41988"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900" b="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1822703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P3-</a:t>
                      </a:r>
                      <a:r>
                        <a:rPr lang="zh-TW" altLang="en-US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白虎</a:t>
                      </a:r>
                      <a:endParaRPr lang="en-US" altLang="zh-TW" sz="19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/>
                        <a:t>動作參考給圖</a:t>
                      </a:r>
                      <a:endParaRPr lang="en-US" altLang="zh-TW" sz="1600" b="0" dirty="0"/>
                    </a:p>
                    <a:p>
                      <a:pPr algn="ctr"/>
                      <a:r>
                        <a:rPr lang="zh-TW" altLang="en-US" sz="1600" b="0" dirty="0"/>
                        <a:t>不要有翅膀</a:t>
                      </a:r>
                      <a:endParaRPr lang="en-US" altLang="zh-TW" sz="1600" b="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眼睛會發藍色的光</a:t>
                      </a:r>
                      <a:endParaRPr lang="en-US" altLang="zh-TW" sz="1600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zh-TW" altLang="en-US" sz="1600" b="0" dirty="0"/>
                        <a:t>畫成材質是</a:t>
                      </a:r>
                      <a:r>
                        <a:rPr lang="en-US" altLang="zh-TW" sz="1600" b="0" dirty="0"/>
                        <a:t>“</a:t>
                      </a:r>
                      <a:r>
                        <a:rPr lang="zh-TW" altLang="en-US" sz="1600" b="0" dirty="0"/>
                        <a:t>白金</a:t>
                      </a:r>
                      <a:r>
                        <a:rPr lang="en-US" altLang="zh-TW" sz="1600" b="0" dirty="0"/>
                        <a:t>”</a:t>
                      </a:r>
                      <a:r>
                        <a:rPr lang="zh-TW" altLang="en-US" sz="1600" b="0" dirty="0"/>
                        <a:t>的老虎</a:t>
                      </a:r>
                      <a:endParaRPr lang="en-US" altLang="zh-TW" sz="1600" b="0" dirty="0"/>
                    </a:p>
                    <a:p>
                      <a:pPr algn="ctr"/>
                      <a:r>
                        <a:rPr lang="zh-TW" altLang="en-US" sz="1600" b="0" dirty="0"/>
                        <a:t>要有金屬感，有金屬光澤</a:t>
                      </a:r>
                      <a:endParaRPr lang="en-US" altLang="zh-TW" sz="1600" b="0" dirty="0"/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1833005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P4-</a:t>
                      </a:r>
                      <a:r>
                        <a:rPr lang="zh-TW" altLang="en-US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玄武</a:t>
                      </a:r>
                      <a:endParaRPr lang="en-US" altLang="zh-TW" sz="19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動作參考給圖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algn="ctr"/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身上的蛇看起來要兇一點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algn="ctr"/>
                      <a:r>
                        <a:rPr lang="zh-TW" altLang="en-US" sz="1600" b="1" u="none" dirty="0">
                          <a:solidFill>
                            <a:srgbClr val="7030A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</a:rPr>
                        <a:t>眼睛會發紫光</a:t>
                      </a:r>
                      <a:endParaRPr lang="en-US" altLang="zh-TW" sz="1600" b="1" u="none" dirty="0">
                        <a:solidFill>
                          <a:srgbClr val="7030A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ingfang"/>
                      </a:endParaRPr>
                    </a:p>
                    <a:p>
                      <a:pPr algn="ctr"/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畫成材質為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“</a:t>
                      </a:r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玻璃</a:t>
                      </a:r>
                      <a:r>
                        <a:rPr lang="en-US" altLang="zh-TW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”</a:t>
                      </a:r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的玄武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algn="ctr"/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要有玻璃的輕透感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algn="ctr"/>
                      <a:r>
                        <a:rPr lang="zh-TW" altLang="en-US" sz="16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但要看得出玄武的樣子</a:t>
                      </a:r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algn="ctr"/>
                      <a:endParaRPr lang="en-US" altLang="zh-TW" sz="16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782237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A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甲骨文的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金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字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金色邊框字體是黑色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651936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K</a:t>
                      </a:r>
                      <a:endParaRPr lang="zh-TW" altLang="en-US" sz="19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甲骨文的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木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字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金色邊框字體是黑色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3160774079"/>
                  </a:ext>
                </a:extLst>
              </a:tr>
              <a:tr h="657769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Q</a:t>
                      </a:r>
                      <a:endParaRPr lang="zh-TW" altLang="en-US" sz="19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甲骨文的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水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字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金色邊框字體是黑色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759316536"/>
                  </a:ext>
                </a:extLst>
              </a:tr>
              <a:tr h="657769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J</a:t>
                      </a:r>
                      <a:endParaRPr lang="zh-TW" altLang="en-US" sz="19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甲骨文的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火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字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金色邊框字體是黑色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1194450351"/>
                  </a:ext>
                </a:extLst>
              </a:tr>
              <a:tr h="657769">
                <a:tc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 marL="83976" marR="83976" marT="41988" marB="419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9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10</a:t>
                      </a:r>
                      <a:endParaRPr lang="zh-TW" altLang="en-US" sz="19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marL="83976" marR="83976" marT="41988" marB="419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甲骨文的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“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土</a:t>
                      </a:r>
                      <a:r>
                        <a:rPr lang="en-US" altLang="zh-TW" sz="1600" b="0" dirty="0">
                          <a:solidFill>
                            <a:schemeClr val="tx1"/>
                          </a:solidFill>
                          <a:effectLst/>
                        </a:rPr>
                        <a:t>”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字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金色邊框字體是黑色</a:t>
                      </a:r>
                      <a:endParaRPr lang="en-US" altLang="zh-TW" sz="16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976" marR="83976" marT="41988" marB="41988"/>
                </a:tc>
                <a:extLst>
                  <a:ext uri="{0D108BD9-81ED-4DB2-BD59-A6C34878D82A}">
                    <a16:rowId xmlns:a16="http://schemas.microsoft.com/office/drawing/2014/main" val="1538299114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88" y="957984"/>
            <a:ext cx="274393" cy="45732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745277" y="752188"/>
            <a:ext cx="6282715" cy="7666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3737" tIns="43737" rIns="43737" bIns="43737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4408"/>
              <a:t>獎圖符號</a:t>
            </a:r>
            <a:endParaRPr lang="en-US" altLang="zh-TW" sz="4408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1111431" y="9163610"/>
            <a:ext cx="2592219" cy="2719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737" tIns="43737" rIns="43737" bIns="43737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1193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193"/>
              <a:t>  </a:t>
            </a:r>
            <a:r>
              <a:rPr sz="1193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620844" y="9204686"/>
            <a:ext cx="1611181" cy="27190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3737" tIns="43737" rIns="43737" bIns="43737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sz="1193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sz="1193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D920B72-BF07-4A3E-92A8-18DA1270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794" y="2100620"/>
            <a:ext cx="2031817" cy="15294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E158B55-8D95-470A-A7BF-9B1F7A4EF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453" y="2369737"/>
            <a:ext cx="1251097" cy="12027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AD76277-4F85-4F8C-B9B1-E86041B70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795" y="3921760"/>
            <a:ext cx="1372755" cy="15436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EEBC3E8-6F38-4317-9E61-0F51C13979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41" r="82428" b="23407"/>
          <a:stretch/>
        </p:blipFill>
        <p:spPr>
          <a:xfrm>
            <a:off x="2541166" y="5695685"/>
            <a:ext cx="635071" cy="54115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F2D2FB0-470B-4CFE-88BA-3C7D5525D0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71" t="588" r="57655"/>
          <a:stretch/>
        </p:blipFill>
        <p:spPr>
          <a:xfrm>
            <a:off x="2610064" y="6389233"/>
            <a:ext cx="538968" cy="57576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E297421-2A26-4A3F-BF30-6CEA7354FD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567" r="40633"/>
          <a:stretch/>
        </p:blipFill>
        <p:spPr>
          <a:xfrm>
            <a:off x="2610064" y="7051449"/>
            <a:ext cx="538968" cy="59489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E858F14-DDA3-4C07-95A5-51517A7F97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325" r="21166"/>
          <a:stretch/>
        </p:blipFill>
        <p:spPr>
          <a:xfrm>
            <a:off x="2495486" y="7727624"/>
            <a:ext cx="726429" cy="59489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74273B7-40B7-4402-9855-1C7A63D74F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332"/>
          <a:stretch/>
        </p:blipFill>
        <p:spPr>
          <a:xfrm>
            <a:off x="2673089" y="8403163"/>
            <a:ext cx="535544" cy="5533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84" y="4016679"/>
            <a:ext cx="1536437" cy="153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15" y="5695685"/>
            <a:ext cx="706312" cy="579764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15" y="6389234"/>
            <a:ext cx="706312" cy="57976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15" y="7066579"/>
            <a:ext cx="706312" cy="57976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91" y="7742757"/>
            <a:ext cx="706312" cy="57976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84" y="8403163"/>
            <a:ext cx="706312" cy="57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8264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957984"/>
            <a:ext cx="298784" cy="45732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1" y="803298"/>
            <a:ext cx="6841179" cy="7087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145" tIns="46145" rIns="46145" bIns="4614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4000" dirty="0"/>
              <a:t>主遊戲玩法流程介紹</a:t>
            </a:r>
            <a:endParaRPr lang="en-US" altLang="zh-TW" sz="4000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578936" y="8914627"/>
            <a:ext cx="3741626" cy="3598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145" tIns="46145" rIns="46145" bIns="4614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1733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733"/>
              <a:t>  </a:t>
            </a:r>
            <a:r>
              <a:rPr sz="1733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07AEE3-0D96-482F-B534-5A1251320D7E}"/>
              </a:ext>
            </a:extLst>
          </p:cNvPr>
          <p:cNvSpPr txBox="1"/>
          <p:nvPr/>
        </p:nvSpPr>
        <p:spPr>
          <a:xfrm>
            <a:off x="1060175" y="7254421"/>
            <a:ext cx="13813907" cy="4009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145" tIns="46145" rIns="46145" bIns="46145" numCol="1" spcCol="27687" rtlCol="0" anchor="ctr">
            <a:spAutoFit/>
          </a:bodyPr>
          <a:lstStyle/>
          <a:p>
            <a:pPr algn="l"/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流程步驟說明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: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2537BF-8F30-48D4-9551-77AFCE429AA5}"/>
              </a:ext>
            </a:extLst>
          </p:cNvPr>
          <p:cNvSpPr txBox="1"/>
          <p:nvPr/>
        </p:nvSpPr>
        <p:spPr>
          <a:xfrm>
            <a:off x="12181774" y="8433854"/>
            <a:ext cx="3413047" cy="4009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145" tIns="46145" rIns="46145" bIns="46145" numCol="1" spcCol="27687" rtlCol="0" anchor="ctr">
            <a:spAutoFit/>
          </a:bodyPr>
          <a:lstStyle/>
          <a:p>
            <a:pPr algn="l"/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動畫步驟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2+3+4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總長約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5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秒</a:t>
            </a:r>
            <a:endParaRPr lang="en-US" altLang="zh-TW" sz="2000" b="1" dirty="0">
              <a:solidFill>
                <a:schemeClr val="accent1">
                  <a:lumMod val="75000"/>
                </a:schemeClr>
              </a:solidFill>
              <a:latin typeface=".蘋方-繁" panose="020B0800000000000000" pitchFamily="34" charset="-120"/>
              <a:ea typeface=".蘋方-繁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60797" y="7657004"/>
            <a:ext cx="12926504" cy="708744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145" tIns="46145" rIns="46145" bIns="46145" numCol="1" spcCol="27687" rtlCol="0" anchor="ctr">
            <a:spAutoFit/>
          </a:bodyPr>
          <a:lstStyle/>
          <a:p>
            <a:pPr defTabSz="577828"/>
            <a:r>
              <a:rPr lang="zh-TW" altLang="en-US" sz="2000" b="1" dirty="0"/>
              <a:t>旋轉→</a:t>
            </a:r>
            <a:r>
              <a:rPr lang="en-US" altLang="zh-TW" sz="2000" b="1" dirty="0"/>
              <a:t>1.R2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R3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R4</a:t>
            </a:r>
            <a:r>
              <a:rPr lang="zh-TW" altLang="en-US" sz="2000" b="1" dirty="0"/>
              <a:t>出現</a:t>
            </a:r>
            <a:r>
              <a:rPr lang="en-US" altLang="zh-TW" sz="2000" b="1" dirty="0"/>
              <a:t>BONUS</a:t>
            </a:r>
            <a:r>
              <a:rPr lang="zh-TW" altLang="en-US" sz="2000" b="1" dirty="0"/>
              <a:t>→</a:t>
            </a:r>
            <a:r>
              <a:rPr lang="en-US" altLang="zh-TW" sz="2000" b="1" dirty="0"/>
              <a:t>2.</a:t>
            </a:r>
            <a:r>
              <a:rPr lang="zh-TW" altLang="en-US" sz="2000" b="1" dirty="0"/>
              <a:t>八卦陣順時針轉動並發光的同時</a:t>
            </a:r>
            <a:r>
              <a:rPr lang="en-US" altLang="zh-TW" sz="2000" b="1" dirty="0"/>
              <a:t>BONUS</a:t>
            </a:r>
            <a:r>
              <a:rPr lang="zh-TW" altLang="en-US" sz="2000" b="1" dirty="0"/>
              <a:t>字樣放大→</a:t>
            </a:r>
            <a:r>
              <a:rPr lang="en-US" altLang="zh-TW" sz="2000" b="1" dirty="0"/>
              <a:t>3.</a:t>
            </a:r>
            <a:r>
              <a:rPr lang="zh-TW" altLang="en-US" sz="2000" b="1" dirty="0"/>
              <a:t>轉場→</a:t>
            </a:r>
            <a:r>
              <a:rPr lang="en-US" altLang="zh-TW" sz="2000" b="1" dirty="0"/>
              <a:t>4.</a:t>
            </a:r>
            <a:r>
              <a:rPr lang="zh-TW" altLang="en-US" sz="2000" b="1" dirty="0"/>
              <a:t>獲得</a:t>
            </a:r>
            <a:r>
              <a:rPr lang="en-US" altLang="zh-TW" sz="2000" b="1" dirty="0"/>
              <a:t>8</a:t>
            </a:r>
            <a:r>
              <a:rPr lang="zh-TW" altLang="en-US" sz="2000" b="1" dirty="0"/>
              <a:t>場免費遊戲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04" y="1736729"/>
            <a:ext cx="9847648" cy="5517691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701" y="2403532"/>
            <a:ext cx="1414347" cy="138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921" y="2403532"/>
            <a:ext cx="1414347" cy="138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955" y="2403532"/>
            <a:ext cx="1414347" cy="1383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380" y="3892349"/>
            <a:ext cx="1439353" cy="138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956" y="5366473"/>
            <a:ext cx="1439353" cy="1383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36" y="3922904"/>
            <a:ext cx="1322677" cy="132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86" y="2433882"/>
            <a:ext cx="1322677" cy="1322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17" y="2659902"/>
            <a:ext cx="1242879" cy="109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35" y="5510038"/>
            <a:ext cx="1242879" cy="109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379" y="5510037"/>
            <a:ext cx="1242879" cy="109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25" y="3922905"/>
            <a:ext cx="1073611" cy="120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867" y="5456564"/>
            <a:ext cx="1073611" cy="120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922" y="4066306"/>
            <a:ext cx="1369749" cy="1035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73" y="4066305"/>
            <a:ext cx="1145001" cy="104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844" y="5427159"/>
            <a:ext cx="1398857" cy="1233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橢圓 6"/>
          <p:cNvSpPr/>
          <p:nvPr/>
        </p:nvSpPr>
        <p:spPr>
          <a:xfrm>
            <a:off x="5265813" y="2136133"/>
            <a:ext cx="1834123" cy="17978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  <p:sp>
        <p:nvSpPr>
          <p:cNvPr id="43" name="橢圓 42"/>
          <p:cNvSpPr/>
          <p:nvPr/>
        </p:nvSpPr>
        <p:spPr>
          <a:xfrm>
            <a:off x="7050067" y="2114651"/>
            <a:ext cx="1834123" cy="17978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  <p:sp>
        <p:nvSpPr>
          <p:cNvPr id="44" name="橢圓 43"/>
          <p:cNvSpPr/>
          <p:nvPr/>
        </p:nvSpPr>
        <p:spPr>
          <a:xfrm>
            <a:off x="8901033" y="2125050"/>
            <a:ext cx="1834123" cy="17978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</p:spTree>
    <p:extLst>
      <p:ext uri="{BB962C8B-B14F-4D97-AF65-F5344CB8AC3E}">
        <p14:creationId xmlns:p14="http://schemas.microsoft.com/office/powerpoint/2010/main" val="188457381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957984"/>
            <a:ext cx="298784" cy="457321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1" y="803297"/>
            <a:ext cx="6841179" cy="7087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6145" tIns="46145" rIns="46145" bIns="4614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4000" dirty="0"/>
              <a:t>免費遊戲玩法流程介紹</a:t>
            </a:r>
            <a:endParaRPr lang="en-US" altLang="zh-TW" sz="4000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578936" y="8914627"/>
            <a:ext cx="3741626" cy="3598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6145" tIns="46145" rIns="46145" bIns="4614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sz="1733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733"/>
              <a:t>  </a:t>
            </a:r>
            <a:r>
              <a:rPr sz="1733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07AEE3-0D96-482F-B534-5A1251320D7E}"/>
              </a:ext>
            </a:extLst>
          </p:cNvPr>
          <p:cNvSpPr txBox="1"/>
          <p:nvPr/>
        </p:nvSpPr>
        <p:spPr>
          <a:xfrm>
            <a:off x="1060175" y="7254421"/>
            <a:ext cx="13813907" cy="4009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145" tIns="46145" rIns="46145" bIns="46145" numCol="1" spcCol="27687" rtlCol="0" anchor="ctr">
            <a:spAutoFit/>
          </a:bodyPr>
          <a:lstStyle/>
          <a:p>
            <a:pPr algn="l"/>
            <a:r>
              <a:rPr lang="zh-TW" altLang="en-US" sz="2000" dirty="0">
                <a:latin typeface=".蘋方-繁" panose="020B0800000000000000" pitchFamily="34" charset="-120"/>
                <a:ea typeface=".蘋方-繁"/>
              </a:rPr>
              <a:t>流程步驟說明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: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2537BF-8F30-48D4-9551-77AFCE429AA5}"/>
              </a:ext>
            </a:extLst>
          </p:cNvPr>
          <p:cNvSpPr txBox="1"/>
          <p:nvPr/>
        </p:nvSpPr>
        <p:spPr>
          <a:xfrm>
            <a:off x="12181774" y="8433854"/>
            <a:ext cx="3413047" cy="40096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145" tIns="46145" rIns="46145" bIns="46145" numCol="1" spcCol="27687" rtlCol="0" anchor="ctr">
            <a:spAutoFit/>
          </a:bodyPr>
          <a:lstStyle/>
          <a:p>
            <a:pPr algn="l"/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動畫步驟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4+5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總長約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4</a:t>
            </a:r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秒</a:t>
            </a:r>
            <a:endParaRPr lang="en-US" altLang="zh-TW" sz="2000" b="1" dirty="0">
              <a:solidFill>
                <a:schemeClr val="accent1">
                  <a:lumMod val="75000"/>
                </a:schemeClr>
              </a:solidFill>
              <a:latin typeface=".蘋方-繁" panose="020B0800000000000000" pitchFamily="34" charset="-120"/>
              <a:ea typeface=".蘋方-繁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157901" y="7657004"/>
            <a:ext cx="13798449" cy="708744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145" tIns="46145" rIns="46145" bIns="46145" numCol="1" spcCol="27687" rtlCol="0" anchor="ctr">
            <a:spAutoFit/>
          </a:bodyPr>
          <a:lstStyle/>
          <a:p>
            <a:pPr defTabSz="577828"/>
            <a:r>
              <a:rPr lang="en-US" altLang="zh-TW" sz="2000" b="1" dirty="0"/>
              <a:t>1.</a:t>
            </a:r>
            <a:r>
              <a:rPr lang="zh-TW" altLang="en-US" sz="2000" b="1" dirty="0"/>
              <a:t>旋轉→</a:t>
            </a:r>
            <a:r>
              <a:rPr lang="en-US" altLang="zh-TW" sz="2000" b="1" dirty="0"/>
              <a:t>2.</a:t>
            </a:r>
            <a:r>
              <a:rPr lang="zh-TW" altLang="en-US" sz="2000" b="1" dirty="0"/>
              <a:t>停輪→</a:t>
            </a:r>
            <a:r>
              <a:rPr lang="en-US" altLang="zh-TW" sz="2000" b="1" dirty="0"/>
              <a:t>2.R2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R3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R4</a:t>
            </a:r>
            <a:r>
              <a:rPr lang="zh-TW" altLang="en-US" sz="2000" b="1" dirty="0"/>
              <a:t>任一滾輪出現堆疊</a:t>
            </a:r>
            <a:r>
              <a:rPr lang="en-US" altLang="zh-TW" sz="2000" b="1" dirty="0"/>
              <a:t>WILD</a:t>
            </a:r>
            <a:r>
              <a:rPr lang="zh-TW" altLang="en-US" sz="2000" b="1" dirty="0"/>
              <a:t>→</a:t>
            </a:r>
            <a:r>
              <a:rPr lang="en-US" altLang="zh-TW" sz="2000" b="1" dirty="0"/>
              <a:t>3.</a:t>
            </a:r>
            <a:r>
              <a:rPr lang="zh-TW" altLang="en-US" sz="2000" b="1" dirty="0"/>
              <a:t>結算第一次分數→</a:t>
            </a:r>
            <a:r>
              <a:rPr lang="en-US" altLang="zh-TW" sz="2000" b="1" dirty="0"/>
              <a:t>4.WILD</a:t>
            </a:r>
            <a:r>
              <a:rPr lang="zh-TW" altLang="en-US" sz="2000" b="1" dirty="0"/>
              <a:t>動畫表現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閃電爆炸</a:t>
            </a:r>
            <a:r>
              <a:rPr lang="en-US" altLang="zh-TW" sz="2000" b="1" dirty="0"/>
              <a:t>)</a:t>
            </a:r>
            <a:r>
              <a:rPr lang="zh-TW" altLang="en-US" sz="2000" b="1" dirty="0"/>
              <a:t>→</a:t>
            </a:r>
            <a:r>
              <a:rPr lang="en-US" altLang="zh-TW" sz="2000" b="1" dirty="0"/>
              <a:t>5.R2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R3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R4</a:t>
            </a:r>
            <a:r>
              <a:rPr lang="zh-TW" altLang="en-US" sz="2000" b="1" dirty="0"/>
              <a:t>順時針旋轉</a:t>
            </a:r>
            <a:r>
              <a:rPr lang="en-US" altLang="zh-TW" sz="2000" b="1" dirty="0"/>
              <a:t>3</a:t>
            </a:r>
            <a:r>
              <a:rPr lang="zh-TW" altLang="en-US" sz="2000" b="1" dirty="0"/>
              <a:t>次→</a:t>
            </a:r>
            <a:r>
              <a:rPr lang="en-US" altLang="zh-TW" sz="2000" b="1" dirty="0"/>
              <a:t>6.</a:t>
            </a:r>
            <a:r>
              <a:rPr lang="zh-TW" altLang="en-US" sz="2000" b="1" dirty="0"/>
              <a:t>再次算分→</a:t>
            </a:r>
            <a:r>
              <a:rPr lang="en-US" altLang="zh-TW" sz="2000" b="1" dirty="0"/>
              <a:t>7.WILD</a:t>
            </a:r>
            <a:r>
              <a:rPr lang="zh-TW" altLang="en-US" sz="2000" b="1" dirty="0"/>
              <a:t>動畫停止→</a:t>
            </a:r>
            <a:r>
              <a:rPr lang="en-US" altLang="zh-TW" sz="2000" b="1" dirty="0"/>
              <a:t>8.</a:t>
            </a:r>
            <a:r>
              <a:rPr lang="zh-TW" altLang="en-US" sz="2000" b="1" dirty="0"/>
              <a:t>回到步驟</a:t>
            </a:r>
            <a:r>
              <a:rPr lang="en-US" altLang="zh-TW" sz="2000" b="1" dirty="0"/>
              <a:t>1.</a:t>
            </a:r>
            <a:endParaRPr lang="zh-TW" altLang="en-US" sz="2000" b="1" dirty="0"/>
          </a:p>
        </p:txBody>
      </p:sp>
      <p:sp>
        <p:nvSpPr>
          <p:cNvPr id="7" name="向右箭號 6"/>
          <p:cNvSpPr/>
          <p:nvPr/>
        </p:nvSpPr>
        <p:spPr>
          <a:xfrm>
            <a:off x="5031476" y="3119949"/>
            <a:ext cx="345971" cy="31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  <p:sp>
        <p:nvSpPr>
          <p:cNvPr id="78" name="向右箭號 77"/>
          <p:cNvSpPr/>
          <p:nvPr/>
        </p:nvSpPr>
        <p:spPr>
          <a:xfrm>
            <a:off x="9531031" y="3091470"/>
            <a:ext cx="345971" cy="31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  <p:sp>
        <p:nvSpPr>
          <p:cNvPr id="102" name="向右箭號 101"/>
          <p:cNvSpPr/>
          <p:nvPr/>
        </p:nvSpPr>
        <p:spPr>
          <a:xfrm>
            <a:off x="14183473" y="3098587"/>
            <a:ext cx="345971" cy="315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  <p:sp>
        <p:nvSpPr>
          <p:cNvPr id="14" name="弧形箭號 (下彎) 13"/>
          <p:cNvSpPr/>
          <p:nvPr/>
        </p:nvSpPr>
        <p:spPr>
          <a:xfrm>
            <a:off x="5031476" y="1512043"/>
            <a:ext cx="732144" cy="33523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>
              <a:solidFill>
                <a:schemeClr val="tx1"/>
              </a:solidFill>
            </a:endParaRPr>
          </a:p>
        </p:txBody>
      </p:sp>
      <p:sp>
        <p:nvSpPr>
          <p:cNvPr id="109" name="弧形箭號 (下彎) 108"/>
          <p:cNvSpPr/>
          <p:nvPr/>
        </p:nvSpPr>
        <p:spPr>
          <a:xfrm rot="5741864">
            <a:off x="9307797" y="1566101"/>
            <a:ext cx="732144" cy="33523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>
              <a:solidFill>
                <a:schemeClr val="tx1"/>
              </a:solidFill>
            </a:endParaRPr>
          </a:p>
        </p:txBody>
      </p:sp>
      <p:sp>
        <p:nvSpPr>
          <p:cNvPr id="110" name="弧形箭號 (下彎) 109"/>
          <p:cNvSpPr/>
          <p:nvPr/>
        </p:nvSpPr>
        <p:spPr>
          <a:xfrm rot="10800000">
            <a:off x="13817401" y="1604073"/>
            <a:ext cx="732144" cy="33523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>
              <a:solidFill>
                <a:schemeClr val="tx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76845" y="1927132"/>
            <a:ext cx="66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1.</a:t>
            </a:r>
            <a:endParaRPr lang="zh-TW" altLang="en-US" sz="4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1" y="4755025"/>
            <a:ext cx="4073189" cy="2187231"/>
          </a:xfrm>
          <a:prstGeom prst="rect">
            <a:avLst/>
          </a:prstGeom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0" y="5063810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224" y="5034454"/>
            <a:ext cx="603273" cy="55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46" y="5641862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26" y="6208990"/>
            <a:ext cx="655189" cy="578935"/>
          </a:xfrm>
          <a:prstGeom prst="rect">
            <a:avLst/>
          </a:prstGeom>
        </p:spPr>
      </p:pic>
      <p:pic>
        <p:nvPicPr>
          <p:cNvPr id="7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950" y="5657496"/>
            <a:ext cx="569529" cy="56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圖片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19" y="6208990"/>
            <a:ext cx="655189" cy="578935"/>
          </a:xfrm>
          <a:prstGeom prst="rect">
            <a:avLst/>
          </a:prstGeom>
        </p:spPr>
      </p:pic>
      <p:pic>
        <p:nvPicPr>
          <p:cNvPr id="76" name="圖片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362" y="6208990"/>
            <a:ext cx="655189" cy="578935"/>
          </a:xfrm>
          <a:prstGeom prst="rect">
            <a:avLst/>
          </a:prstGeom>
        </p:spPr>
      </p:pic>
      <p:pic>
        <p:nvPicPr>
          <p:cNvPr id="77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738" y="5651204"/>
            <a:ext cx="470433" cy="53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426" y="5051849"/>
            <a:ext cx="635421" cy="53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530" y="5076276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530" y="5589090"/>
            <a:ext cx="603273" cy="55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084" y="6172048"/>
            <a:ext cx="470433" cy="53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20" y="5084211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8" y="5592696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17" y="6222580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圓角矩形 85"/>
          <p:cNvSpPr/>
          <p:nvPr/>
        </p:nvSpPr>
        <p:spPr>
          <a:xfrm>
            <a:off x="1831676" y="4529191"/>
            <a:ext cx="2290857" cy="26780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535" y="1939303"/>
            <a:ext cx="4073189" cy="2187231"/>
          </a:xfrm>
          <a:prstGeom prst="rect">
            <a:avLst/>
          </a:prstGeom>
        </p:spPr>
      </p:pic>
      <p:pic>
        <p:nvPicPr>
          <p:cNvPr id="8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818" y="2265029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648" y="2859064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648" y="3413879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圖片 9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594" y="2233893"/>
            <a:ext cx="655189" cy="578935"/>
          </a:xfrm>
          <a:prstGeom prst="rect">
            <a:avLst/>
          </a:prstGeom>
        </p:spPr>
      </p:pic>
      <p:pic>
        <p:nvPicPr>
          <p:cNvPr id="92" name="圖片 9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431" y="2841774"/>
            <a:ext cx="655189" cy="578935"/>
          </a:xfrm>
          <a:prstGeom prst="rect">
            <a:avLst/>
          </a:prstGeom>
        </p:spPr>
      </p:pic>
      <p:pic>
        <p:nvPicPr>
          <p:cNvPr id="93" name="圖片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431" y="3371685"/>
            <a:ext cx="655189" cy="578935"/>
          </a:xfrm>
          <a:prstGeom prst="rect">
            <a:avLst/>
          </a:prstGeom>
        </p:spPr>
      </p:pic>
      <p:pic>
        <p:nvPicPr>
          <p:cNvPr id="9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818" y="2218732"/>
            <a:ext cx="470433" cy="53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5260" y="3348426"/>
            <a:ext cx="470433" cy="53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2804" y="2806026"/>
            <a:ext cx="603273" cy="55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706" y="2224941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059" y="3410340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060" y="2799264"/>
            <a:ext cx="569529" cy="56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835" y="2206465"/>
            <a:ext cx="635421" cy="53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839" y="2756681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450" y="3361452"/>
            <a:ext cx="603273" cy="55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" name="圓角矩形 103"/>
          <p:cNvSpPr/>
          <p:nvPr/>
        </p:nvSpPr>
        <p:spPr>
          <a:xfrm>
            <a:off x="10725605" y="1605643"/>
            <a:ext cx="2290857" cy="26780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  <p:pic>
        <p:nvPicPr>
          <p:cNvPr id="105" name="圖片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48" y="1927395"/>
            <a:ext cx="4073189" cy="2187231"/>
          </a:xfrm>
          <a:prstGeom prst="rect">
            <a:avLst/>
          </a:prstGeom>
        </p:spPr>
      </p:pic>
      <p:pic>
        <p:nvPicPr>
          <p:cNvPr id="106" name="圖片 10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80" y="2199013"/>
            <a:ext cx="655189" cy="578935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824" y="2199013"/>
            <a:ext cx="655189" cy="578935"/>
          </a:xfrm>
          <a:prstGeom prst="rect">
            <a:avLst/>
          </a:prstGeom>
        </p:spPr>
      </p:pic>
      <p:pic>
        <p:nvPicPr>
          <p:cNvPr id="108" name="圖片 1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72" y="2187255"/>
            <a:ext cx="655189" cy="578935"/>
          </a:xfrm>
          <a:prstGeom prst="rect">
            <a:avLst/>
          </a:prstGeom>
        </p:spPr>
      </p:pic>
      <p:pic>
        <p:nvPicPr>
          <p:cNvPr id="111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24" y="2766190"/>
            <a:ext cx="470433" cy="53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551" y="3361792"/>
            <a:ext cx="635421" cy="53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828" y="3379826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518" y="2804006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130" y="3351290"/>
            <a:ext cx="603273" cy="55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00" y="2786406"/>
            <a:ext cx="603273" cy="55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674" y="3363756"/>
            <a:ext cx="470433" cy="53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099" y="2237013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452" y="2293652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450" y="2860645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282" y="3399587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378" y="2786406"/>
            <a:ext cx="569529" cy="56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4" name="圓角矩形 123"/>
          <p:cNvSpPr/>
          <p:nvPr/>
        </p:nvSpPr>
        <p:spPr>
          <a:xfrm>
            <a:off x="6276948" y="1605643"/>
            <a:ext cx="2290857" cy="26780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19" y="1939229"/>
            <a:ext cx="4073189" cy="218723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67" y="2221251"/>
            <a:ext cx="543151" cy="53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09" y="2793619"/>
            <a:ext cx="525064" cy="51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67" y="3381372"/>
            <a:ext cx="525064" cy="51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99" y="2218690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400" y="2801072"/>
            <a:ext cx="569529" cy="56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20" y="3390031"/>
            <a:ext cx="470433" cy="53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752" y="3380430"/>
            <a:ext cx="635421" cy="53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752" y="2818909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34" y="2221252"/>
            <a:ext cx="603273" cy="55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61" y="2261172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57" y="2827212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58" y="3421205"/>
            <a:ext cx="523201" cy="46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231" y="2227092"/>
            <a:ext cx="602629" cy="5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416" y="2811696"/>
            <a:ext cx="603273" cy="55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1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834" y="3396074"/>
            <a:ext cx="470433" cy="53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" name="圓角矩形 163"/>
          <p:cNvSpPr/>
          <p:nvPr/>
        </p:nvSpPr>
        <p:spPr>
          <a:xfrm>
            <a:off x="1786734" y="1605643"/>
            <a:ext cx="2290857" cy="26780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/>
          </a:p>
        </p:txBody>
      </p:sp>
    </p:spTree>
    <p:extLst>
      <p:ext uri="{BB962C8B-B14F-4D97-AF65-F5344CB8AC3E}">
        <p14:creationId xmlns:p14="http://schemas.microsoft.com/office/powerpoint/2010/main" val="238535212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26" y="-1"/>
            <a:ext cx="5564519" cy="9956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9" y="4669518"/>
            <a:ext cx="2328045" cy="465608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4127499" y="4472030"/>
            <a:ext cx="1" cy="83518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  <p:sp>
        <p:nvSpPr>
          <p:cNvPr id="127" name="發展軌跡…"/>
          <p:cNvSpPr txBox="1"/>
          <p:nvPr/>
        </p:nvSpPr>
        <p:spPr>
          <a:xfrm>
            <a:off x="4316860" y="4275091"/>
            <a:ext cx="7622279" cy="37109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>
            <a:spAutoFit/>
          </a:bodyPr>
          <a:lstStyle/>
          <a:p>
            <a:pPr algn="l">
              <a:lnSpc>
                <a:spcPct val="130000"/>
              </a:lnSpc>
              <a:defRPr sz="4800">
                <a:solidFill>
                  <a:srgbClr val="00B2B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老虎機企劃 </a:t>
            </a:r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安帕瓦水上市場</a:t>
            </a:r>
            <a:endParaRPr lang="en-US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- </a:t>
            </a:r>
            <a:r>
              <a:rPr lang="zh-TW" altLang="en-US"/>
              <a:t>主題介紹</a:t>
            </a:r>
            <a:endParaRPr lang="en-US" altLang="zh-TW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/>
              <a:t>- </a:t>
            </a:r>
            <a:r>
              <a:rPr lang="zh-TW" altLang="en-US"/>
              <a:t>遊戲規格介紹</a:t>
            </a:r>
            <a:endParaRPr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- </a:t>
            </a:r>
            <a:r>
              <a:rPr lang="zh-TW" altLang="en-US"/>
              <a:t>遊戲背景畫面</a:t>
            </a:r>
            <a:endParaRPr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t>- </a:t>
            </a:r>
            <a:r>
              <a:rPr lang="zh-TW" altLang="en-US"/>
              <a:t>獎圖符號</a:t>
            </a:r>
            <a:endParaRPr lang="en-US" altLang="zh-TW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/>
              <a:t>-</a:t>
            </a:r>
            <a:r>
              <a:rPr lang="zh-TW" altLang="en-US"/>
              <a:t> 玩法流程介紹</a:t>
            </a:r>
            <a:endParaRPr/>
          </a:p>
        </p:txBody>
      </p:sp>
      <p:sp>
        <p:nvSpPr>
          <p:cNvPr id="128" name="01"/>
          <p:cNvSpPr txBox="1"/>
          <p:nvPr/>
        </p:nvSpPr>
        <p:spPr>
          <a:xfrm>
            <a:off x="1186185" y="4446800"/>
            <a:ext cx="721351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dirty="0"/>
              <a:t>0</a:t>
            </a:r>
            <a:r>
              <a:rPr lang="en-US" altLang="zh-TW" dirty="0"/>
              <a:t>6</a:t>
            </a:r>
            <a:endParaRPr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主題介紹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發展軌跡…">
            <a:extLst>
              <a:ext uri="{FF2B5EF4-FFF2-40B4-BE49-F238E27FC236}">
                <a16:creationId xmlns:a16="http://schemas.microsoft.com/office/drawing/2014/main" id="{9F93503E-3445-4937-B646-44A628E2D1D2}"/>
              </a:ext>
            </a:extLst>
          </p:cNvPr>
          <p:cNvSpPr txBox="1"/>
          <p:nvPr/>
        </p:nvSpPr>
        <p:spPr>
          <a:xfrm>
            <a:off x="1862483" y="1287325"/>
            <a:ext cx="14310604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t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400"/>
              <a:t>泰國水路發達,水上市場為當地具特色的代表,安帕瓦水上市場更是當地居民最喜愛的水上市場之一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400"/>
              <a:t>以水上市場的觀光特色為出發設計最具泰國風情的主題遊戲</a:t>
            </a:r>
          </a:p>
        </p:txBody>
      </p:sp>
      <p:pic>
        <p:nvPicPr>
          <p:cNvPr id="2" name="圖片 2" descr="一張含有 室外, 建築物, 圍欄, 水 的圖片&#10;&#10;描述是以非常高的可信度產生">
            <a:extLst>
              <a:ext uri="{FF2B5EF4-FFF2-40B4-BE49-F238E27FC236}">
                <a16:creationId xmlns:a16="http://schemas.microsoft.com/office/drawing/2014/main" id="{EDF11A98-3E31-4EC8-91F4-DF112058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679" y="2616498"/>
            <a:ext cx="8326232" cy="62395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4739"/>
              </p:ext>
            </p:extLst>
          </p:nvPr>
        </p:nvGraphicFramePr>
        <p:xfrm>
          <a:off x="539083" y="1234393"/>
          <a:ext cx="15504873" cy="851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532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3913905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580055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6172381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09236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BONUS</a:t>
                      </a:r>
                    </a:p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藍鑽石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zh-TW" sz="20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出現</a:t>
                      </a:r>
                      <a:r>
                        <a:rPr lang="en-US" altLang="zh-TW" sz="20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3</a:t>
                      </a:r>
                      <a:r>
                        <a:rPr lang="zh-TW" altLang="zh-TW" sz="20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個可</a:t>
                      </a:r>
                      <a:r>
                        <a:rPr lang="zh-TW" altLang="en-US" sz="20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獲得免費遊戲</a:t>
                      </a:r>
                      <a:endParaRPr lang="zh-TW" altLang="en-US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400"/>
                        <a:t>沒有</a:t>
                      </a:r>
                      <a:r>
                        <a:rPr lang="en-US" altLang="zh-TW" sz="2400"/>
                        <a:t>BONUS</a:t>
                      </a:r>
                      <a:r>
                        <a:rPr lang="zh-TW" altLang="en-US" sz="2400"/>
                        <a:t>字樣</a:t>
                      </a:r>
                      <a:endParaRPr lang="en-US" altLang="zh-TW" sz="2400"/>
                    </a:p>
                    <a:p>
                      <a:r>
                        <a:rPr lang="zh-TW" altLang="en-US" sz="2400"/>
                        <a:t>亮晶晶 精緻鑽石</a:t>
                      </a:r>
                      <a:endParaRPr lang="en-US" altLang="zh-TW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087310">
                <a:tc>
                  <a:txBody>
                    <a:bodyPr/>
                    <a:lstStyle/>
                    <a:p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P1</a:t>
                      </a:r>
                    </a:p>
                    <a:p>
                      <a:r>
                        <a:rPr lang="en-US" altLang="zh-TW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DISCO</a:t>
                      </a: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水晶球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七彩水晶球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>
                          <a:solidFill>
                            <a:schemeClr val="tx2"/>
                          </a:solidFill>
                          <a:effectLst/>
                          <a:latin typeface="Pingfang"/>
                        </a:rPr>
                        <a:t>水晶球上反射的貼面不要太小太密</a:t>
                      </a:r>
                      <a:endParaRPr lang="en-US" altLang="zh-TW" sz="2400" u="none">
                        <a:solidFill>
                          <a:schemeClr val="tx2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>
                          <a:solidFill>
                            <a:schemeClr val="tx2"/>
                          </a:solidFill>
                          <a:effectLst/>
                          <a:latin typeface="Pingfang"/>
                        </a:rPr>
                        <a:t>顏色以七彩為主</a:t>
                      </a:r>
                      <a:endParaRPr lang="en-US" altLang="zh-TW" sz="2400" u="none">
                        <a:solidFill>
                          <a:schemeClr val="tx2"/>
                        </a:solidFill>
                        <a:effectLst/>
                        <a:latin typeface="Pingfang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95227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P2</a:t>
                      </a: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香檳酒瓶一大籃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>
                          <a:solidFill>
                            <a:schemeClr val="tx2"/>
                          </a:solidFill>
                          <a:effectLst/>
                          <a:latin typeface="Pingfang"/>
                        </a:rPr>
                        <a:t>高級香檳酒</a:t>
                      </a:r>
                      <a:endParaRPr lang="en-US" altLang="zh-TW" sz="2000" u="none">
                        <a:solidFill>
                          <a:schemeClr val="tx2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>
                          <a:solidFill>
                            <a:schemeClr val="tx2"/>
                          </a:solidFill>
                          <a:effectLst/>
                          <a:latin typeface="Pingfang"/>
                        </a:rPr>
                        <a:t>冰盤擺放</a:t>
                      </a:r>
                      <a:endParaRPr lang="en-US" altLang="zh-TW" sz="2000" u="none">
                        <a:solidFill>
                          <a:schemeClr val="tx2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>
                          <a:solidFill>
                            <a:schemeClr val="tx2"/>
                          </a:solidFill>
                          <a:effectLst/>
                          <a:latin typeface="Pingfang"/>
                        </a:rPr>
                        <a:t>冰盤顏色偏黃紅色</a:t>
                      </a:r>
                      <a:endParaRPr lang="zh-TW" alt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83729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P3</a:t>
                      </a: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DJ</a:t>
                      </a: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台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參考圖的角度</a:t>
                      </a:r>
                      <a:endParaRPr lang="en-US" altLang="zh-TW" sz="2000" dirty="0"/>
                    </a:p>
                    <a:p>
                      <a:r>
                        <a:rPr lang="zh-TW" altLang="en-US" sz="2000" dirty="0"/>
                        <a:t>顏色以藍色為主</a:t>
                      </a:r>
                      <a:endParaRPr lang="en-US" altLang="zh-TW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5618606" y="9273853"/>
            <a:ext cx="149080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5" name="圖片 4" descr="一張含有 桌, 盤, 室內, 食物 的圖片&#10;&#10;自動產生的描述">
            <a:extLst>
              <a:ext uri="{FF2B5EF4-FFF2-40B4-BE49-F238E27FC236}">
                <a16:creationId xmlns:a16="http://schemas.microsoft.com/office/drawing/2014/main" id="{6293D4A0-7F6F-4796-9A50-83E439B133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3" b="99667" l="10000" r="92875">
                        <a14:foregroundMark x1="23375" y1="9833" x2="22625" y2="37167"/>
                        <a14:foregroundMark x1="22625" y1="37167" x2="23500" y2="40000"/>
                        <a14:foregroundMark x1="21625" y1="31667" x2="7125" y2="50667"/>
                        <a14:foregroundMark x1="7125" y1="50667" x2="12875" y2="76333"/>
                        <a14:foregroundMark x1="12875" y1="76333" x2="26625" y2="96667"/>
                        <a14:foregroundMark x1="26625" y1="96667" x2="68625" y2="99333"/>
                        <a14:foregroundMark x1="68625" y1="99333" x2="88375" y2="51000"/>
                        <a14:foregroundMark x1="91854" y1="30894" x2="92875" y2="25000"/>
                        <a14:foregroundMark x1="88375" y1="51000" x2="90076" y2="41174"/>
                        <a14:foregroundMark x1="75839" y1="25572" x2="73000" y2="25667"/>
                        <a14:foregroundMark x1="92875" y1="25000" x2="86939" y2="25199"/>
                        <a14:foregroundMark x1="61465" y1="20167" x2="54125" y2="16667"/>
                        <a14:foregroundMark x1="73000" y1="25667" x2="62376" y2="20601"/>
                        <a14:foregroundMark x1="29288" y1="24907" x2="27500" y2="25500"/>
                        <a14:foregroundMark x1="42798" y1="20425" x2="37042" y2="22334"/>
                        <a14:foregroundMark x1="49980" y1="18042" x2="46651" y2="19146"/>
                        <a14:foregroundMark x1="54125" y1="16667" x2="53139" y2="16994"/>
                        <a14:foregroundMark x1="19500" y1="46500" x2="36750" y2="63500"/>
                        <a14:foregroundMark x1="36750" y1="63500" x2="45250" y2="80333"/>
                        <a14:foregroundMark x1="17125" y1="47833" x2="28500" y2="73333"/>
                        <a14:foregroundMark x1="28500" y1="73333" x2="32875" y2="75667"/>
                        <a14:foregroundMark x1="19000" y1="51500" x2="37750" y2="92167"/>
                        <a14:foregroundMark x1="23750" y1="83000" x2="43250" y2="99667"/>
                        <a14:foregroundMark x1="38375" y1="83833" x2="41375" y2="80333"/>
                        <a14:foregroundMark x1="68250" y1="27500" x2="67500" y2="34500"/>
                        <a14:foregroundMark x1="65750" y1="12167" x2="67500" y2="4833"/>
                        <a14:foregroundMark x1="48375" y1="10333" x2="49750" y2="4667"/>
                        <a14:foregroundMark x1="34500" y1="39167" x2="33875" y2="32167"/>
                        <a14:foregroundMark x1="33375" y1="29333" x2="37375" y2="27500"/>
                        <a14:foregroundMark x1="31500" y1="27500" x2="39375" y2="27333"/>
                        <a14:foregroundMark x1="71375" y1="27000" x2="78625" y2="36167"/>
                        <a14:backgroundMark x1="45000" y1="19000" x2="44875" y2="21500"/>
                        <a14:backgroundMark x1="36875" y1="22000" x2="28250" y2="22833"/>
                        <a14:backgroundMark x1="60250" y1="20167" x2="60250" y2="21333"/>
                        <a14:backgroundMark x1="52250" y1="16833" x2="51875" y2="20500"/>
                        <a14:backgroundMark x1="76125" y1="25000" x2="82875" y2="25667"/>
                        <a14:backgroundMark x1="93125" y1="32667" x2="90375" y2="41333"/>
                        <a14:backgroundMark x1="91500" y1="72500" x2="91750" y2="97000"/>
                        <a14:backgroundMark x1="82750" y1="25667" x2="83375" y2="24167"/>
                        <a14:backgroundMark x1="85125" y1="23667" x2="83500" y2="28500"/>
                        <a14:backgroundMark x1="92750" y1="31500" x2="91500" y2="34500"/>
                        <a14:backgroundMark x1="86250" y1="82667" x2="80750" y2="9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69" y="6054493"/>
            <a:ext cx="2162846" cy="1622135"/>
          </a:xfrm>
          <a:prstGeom prst="rect">
            <a:avLst/>
          </a:prstGeom>
        </p:spPr>
      </p:pic>
      <p:pic>
        <p:nvPicPr>
          <p:cNvPr id="7" name="圖片 6" descr="一張含有 電子用品, 裝置, 立體 的圖片&#10;&#10;自動產生的描述">
            <a:extLst>
              <a:ext uri="{FF2B5EF4-FFF2-40B4-BE49-F238E27FC236}">
                <a16:creationId xmlns:a16="http://schemas.microsoft.com/office/drawing/2014/main" id="{BF87CB1F-D645-49B4-9486-E32CDE637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46" y="8012313"/>
            <a:ext cx="1887292" cy="1420187"/>
          </a:xfrm>
          <a:prstGeom prst="rect">
            <a:avLst/>
          </a:prstGeom>
        </p:spPr>
      </p:pic>
      <p:pic>
        <p:nvPicPr>
          <p:cNvPr id="22" name="圖片 21" descr="一張含有 球 的圖片&#10;&#10;自動產生的描述">
            <a:extLst>
              <a:ext uri="{FF2B5EF4-FFF2-40B4-BE49-F238E27FC236}">
                <a16:creationId xmlns:a16="http://schemas.microsoft.com/office/drawing/2014/main" id="{685024FC-C471-49B0-ABC4-2FCCB6A6A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7" b="90556" l="10000" r="90000">
                        <a14:foregroundMark x1="48611" y1="10000" x2="49167" y2="1944"/>
                        <a14:foregroundMark x1="15278" y1="36389" x2="11111" y2="44167"/>
                        <a14:foregroundMark x1="11111" y1="44167" x2="10000" y2="51389"/>
                        <a14:foregroundMark x1="10000" y1="51389" x2="12500" y2="57500"/>
                        <a14:foregroundMark x1="89444" y1="50000" x2="89167" y2="57500"/>
                        <a14:foregroundMark x1="89167" y1="57500" x2="87500" y2="61111"/>
                        <a14:foregroundMark x1="33889" y1="87222" x2="40556" y2="90556"/>
                        <a14:foregroundMark x1="40556" y1="90556" x2="56667" y2="90556"/>
                        <a14:foregroundMark x1="56667" y1="90556" x2="64167" y2="89722"/>
                        <a14:foregroundMark x1="64167" y1="89722" x2="67778" y2="87222"/>
                        <a14:foregroundMark x1="20833" y1="44167" x2="19444" y2="51944"/>
                        <a14:foregroundMark x1="19444" y1="51944" x2="20833" y2="5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19" y="3788242"/>
            <a:ext cx="2288496" cy="2288496"/>
          </a:xfrm>
          <a:prstGeom prst="rect">
            <a:avLst/>
          </a:prstGeom>
        </p:spPr>
      </p:pic>
      <p:pic>
        <p:nvPicPr>
          <p:cNvPr id="31" name="圖片 30" descr="一張含有 配件, 傘 的圖片&#10;&#10;自動產生的描述">
            <a:extLst>
              <a:ext uri="{FF2B5EF4-FFF2-40B4-BE49-F238E27FC236}">
                <a16:creationId xmlns:a16="http://schemas.microsoft.com/office/drawing/2014/main" id="{2B29A575-1A5A-4D67-ADF0-D5B67ACB30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49" y="1098585"/>
            <a:ext cx="3438636" cy="34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768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遊戲規格介紹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FE9730-30C7-4041-8E10-B70A239C900E}"/>
              </a:ext>
            </a:extLst>
          </p:cNvPr>
          <p:cNvSpPr txBox="1"/>
          <p:nvPr/>
        </p:nvSpPr>
        <p:spPr>
          <a:xfrm>
            <a:off x="1295099" y="3956955"/>
            <a:ext cx="2766653" cy="157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滾輪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線數</a:t>
            </a:r>
            <a:endParaRPr lang="en-US" altLang="zh-TW" sz="3200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3200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21AB0-8D7B-48CB-8C10-C2A4E3380AB6}"/>
              </a:ext>
            </a:extLst>
          </p:cNvPr>
          <p:cNvSpPr txBox="1"/>
          <p:nvPr/>
        </p:nvSpPr>
        <p:spPr>
          <a:xfrm>
            <a:off x="3773738" y="3939755"/>
            <a:ext cx="3173209" cy="21890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en-US" altLang="zh-TW" sz="3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X5</a:t>
            </a:r>
            <a:endParaRPr lang="en-US" altLang="zh-TW" sz="3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LINES</a:t>
            </a:r>
          </a:p>
          <a:p>
            <a:pPr algn="l"/>
            <a:r>
              <a:rPr lang="en-US" altLang="zh-TW">
                <a:latin typeface="微軟正黑體"/>
                <a:ea typeface="微軟正黑體"/>
              </a:rPr>
              <a:t>-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DD571A-EAC1-4D40-B9C5-FA8B21163697}"/>
              </a:ext>
            </a:extLst>
          </p:cNvPr>
          <p:cNvSpPr txBox="1"/>
          <p:nvPr/>
        </p:nvSpPr>
        <p:spPr>
          <a:xfrm>
            <a:off x="1295099" y="1638005"/>
            <a:ext cx="3766029" cy="20659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中文名稱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英文名稱</a:t>
            </a:r>
            <a:endParaRPr lang="en-US" altLang="zh-TW" sz="3200" b="1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編號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zh-TW" sz="320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7C484-BA94-48BA-B502-A7A290479987}"/>
              </a:ext>
            </a:extLst>
          </p:cNvPr>
          <p:cNvSpPr txBox="1"/>
          <p:nvPr/>
        </p:nvSpPr>
        <p:spPr>
          <a:xfrm>
            <a:off x="3756677" y="1703855"/>
            <a:ext cx="4066244" cy="1450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3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安帕瓦水上市場</a:t>
            </a:r>
            <a:endParaRPr kumimoji="0" lang="en-US" altLang="zh-TW" sz="32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algn="l"/>
            <a:r>
              <a:rPr lang="en-US" altLang="zh-TW" sz="2400" b="1" err="1"/>
              <a:t>Amphawa</a:t>
            </a:r>
            <a:r>
              <a:rPr lang="en-US" altLang="zh-TW" sz="2400" b="1"/>
              <a:t> Floating Market</a:t>
            </a:r>
            <a:endParaRPr lang="en-US" altLang="zh-TW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cm00023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4C95AA4-4A01-4CF3-B817-19D3A1097BDE}"/>
              </a:ext>
            </a:extLst>
          </p:cNvPr>
          <p:cNvCxnSpPr>
            <a:cxnSpLocks/>
          </p:cNvCxnSpPr>
          <p:nvPr/>
        </p:nvCxnSpPr>
        <p:spPr>
          <a:xfrm>
            <a:off x="1295099" y="3457734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7779434" y="1701348"/>
            <a:ext cx="0" cy="7759093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27F5F-6DFC-47EE-9432-721D3ECE7145}"/>
              </a:ext>
            </a:extLst>
          </p:cNvPr>
          <p:cNvSpPr txBox="1"/>
          <p:nvPr/>
        </p:nvSpPr>
        <p:spPr>
          <a:xfrm>
            <a:off x="8019104" y="1630617"/>
            <a:ext cx="1477574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特色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A9C4B3C-0734-44B1-B03D-FB1684F0DA94}"/>
              </a:ext>
            </a:extLst>
          </p:cNvPr>
          <p:cNvCxnSpPr>
            <a:cxnSpLocks/>
          </p:cNvCxnSpPr>
          <p:nvPr/>
        </p:nvCxnSpPr>
        <p:spPr>
          <a:xfrm>
            <a:off x="8128000" y="5145597"/>
            <a:ext cx="7793736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8EB0F4-3EAB-4B92-B162-8D5024021CFA}"/>
              </a:ext>
            </a:extLst>
          </p:cNvPr>
          <p:cNvSpPr txBox="1"/>
          <p:nvPr/>
        </p:nvSpPr>
        <p:spPr>
          <a:xfrm>
            <a:off x="9496679" y="1661396"/>
            <a:ext cx="2989740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主遊戲特色玩法</a:t>
            </a:r>
            <a:endParaRPr lang="en-US" altLang="zh-TW" sz="2800" b="1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F104D1-1144-47FA-AFDD-94ADF155669B}"/>
              </a:ext>
            </a:extLst>
          </p:cNvPr>
          <p:cNvSpPr txBox="1"/>
          <p:nvPr/>
        </p:nvSpPr>
        <p:spPr>
          <a:xfrm>
            <a:off x="8355048" y="2390993"/>
            <a:ext cx="7494139" cy="23121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1.R5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出現三個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W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 就會開啟特色玩法</a:t>
            </a:r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  <a:p>
            <a:pPr algn="l"/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2.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特色玩法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:R5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會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鎖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住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WILD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 往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4/3/2/1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輪帶出整輪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W</a:t>
            </a:r>
          </a:p>
          <a:p>
            <a:pPr algn="l"/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有機會出現全盤百搭</a:t>
            </a:r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  <a:p>
            <a:pPr algn="l"/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3.3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個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BONUS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可獲得五場免費遊戲</a:t>
            </a:r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3C98B5-9E5D-4DA3-9BF4-4A3E2B4F8728}"/>
              </a:ext>
            </a:extLst>
          </p:cNvPr>
          <p:cNvSpPr txBox="1"/>
          <p:nvPr/>
        </p:nvSpPr>
        <p:spPr>
          <a:xfrm>
            <a:off x="9496679" y="5266929"/>
            <a:ext cx="3289932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免費遊戲特色玩法</a:t>
            </a:r>
            <a:endParaRPr lang="en-US" altLang="zh-TW" sz="2800" b="1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6E3AEC4-1F44-4570-992B-5084C59A127E}"/>
              </a:ext>
            </a:extLst>
          </p:cNvPr>
          <p:cNvSpPr txBox="1"/>
          <p:nvPr/>
        </p:nvSpPr>
        <p:spPr>
          <a:xfrm>
            <a:off x="1295099" y="7935221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架構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807AB1-9892-4A8A-899C-3F2C7E373B4D}"/>
              </a:ext>
            </a:extLst>
          </p:cNvPr>
          <p:cNvCxnSpPr>
            <a:cxnSpLocks/>
          </p:cNvCxnSpPr>
          <p:nvPr/>
        </p:nvCxnSpPr>
        <p:spPr>
          <a:xfrm>
            <a:off x="1295099" y="6147558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A81611-4413-4BE3-93E2-5735B6710DC2}"/>
              </a:ext>
            </a:extLst>
          </p:cNvPr>
          <p:cNvSpPr txBox="1"/>
          <p:nvPr/>
        </p:nvSpPr>
        <p:spPr>
          <a:xfrm>
            <a:off x="3773738" y="8035066"/>
            <a:ext cx="317320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3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主</a:t>
            </a:r>
            <a:r>
              <a:rPr kumimoji="0" lang="zh-TW" altLang="en-US" sz="2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遊戲</a:t>
            </a:r>
            <a:r>
              <a:rPr lang="en-US" altLang="zh-TW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F8267C-F1E0-44EC-94BD-36762E369D80}"/>
              </a:ext>
            </a:extLst>
          </p:cNvPr>
          <p:cNvSpPr txBox="1"/>
          <p:nvPr/>
        </p:nvSpPr>
        <p:spPr>
          <a:xfrm>
            <a:off x="8369552" y="5850229"/>
            <a:ext cx="7900951" cy="4655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觸發條件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:BS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出現三個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獲得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FS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8D25A22-58C7-4E9D-80C8-74817B1E148D}"/>
              </a:ext>
            </a:extLst>
          </p:cNvPr>
          <p:cNvSpPr txBox="1"/>
          <p:nvPr/>
        </p:nvSpPr>
        <p:spPr>
          <a:xfrm>
            <a:off x="1295099" y="6644348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風格</a:t>
            </a:r>
            <a:endParaRPr kumimoji="0" lang="en-US" altLang="zh-TW" sz="3200" b="1" i="0" u="none" strike="noStrike" cap="none" spc="0" normalizeH="0" baseline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3A22C8-9543-4031-80E0-B44B53124E83}"/>
              </a:ext>
            </a:extLst>
          </p:cNvPr>
          <p:cNvSpPr txBox="1"/>
          <p:nvPr/>
        </p:nvSpPr>
        <p:spPr>
          <a:xfrm>
            <a:off x="3769581" y="6675125"/>
            <a:ext cx="2781115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插畫風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泰國風情</a:t>
            </a: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33A3DC9-D1E6-4168-BACF-E3D654A1A8C7}"/>
              </a:ext>
            </a:extLst>
          </p:cNvPr>
          <p:cNvSpPr txBox="1"/>
          <p:nvPr/>
        </p:nvSpPr>
        <p:spPr>
          <a:xfrm>
            <a:off x="8369552" y="6498627"/>
            <a:ext cx="7900951" cy="12041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每次旋轉必定出現雙色盤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(15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格中只有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種獎圖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l"/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種獎圖必定包含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個大獎圖和</a:t>
            </a:r>
            <a:r>
              <a:rPr lang="en-US" altLang="zh-TW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個小獎圖</a:t>
            </a:r>
            <a:endParaRPr lang="en-US" altLang="zh-TW" sz="240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622969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遊戲背景畫面示意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7779434" y="1701348"/>
            <a:ext cx="0" cy="7759093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4" name="發展軌跡…">
            <a:extLst>
              <a:ext uri="{FF2B5EF4-FFF2-40B4-BE49-F238E27FC236}">
                <a16:creationId xmlns:a16="http://schemas.microsoft.com/office/drawing/2014/main" id="{2295F8D2-E1C8-429A-AAEF-CED23E936629}"/>
              </a:ext>
            </a:extLst>
          </p:cNvPr>
          <p:cNvSpPr txBox="1"/>
          <p:nvPr/>
        </p:nvSpPr>
        <p:spPr>
          <a:xfrm>
            <a:off x="2560408" y="1664218"/>
            <a:ext cx="3106568" cy="5886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200"/>
              <a:t>主遊戲遊戲畫面</a:t>
            </a:r>
            <a:endParaRPr lang="en-US" altLang="zh-TW" sz="3200"/>
          </a:p>
        </p:txBody>
      </p:sp>
      <p:sp>
        <p:nvSpPr>
          <p:cNvPr id="85" name="發展軌跡…">
            <a:extLst>
              <a:ext uri="{FF2B5EF4-FFF2-40B4-BE49-F238E27FC236}">
                <a16:creationId xmlns:a16="http://schemas.microsoft.com/office/drawing/2014/main" id="{5ECBE8F0-82AD-44DC-AF86-2D6D524907B1}"/>
              </a:ext>
            </a:extLst>
          </p:cNvPr>
          <p:cNvSpPr txBox="1"/>
          <p:nvPr/>
        </p:nvSpPr>
        <p:spPr>
          <a:xfrm>
            <a:off x="10440121" y="1755647"/>
            <a:ext cx="3490783" cy="5886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200"/>
              <a:t>免費遊戲遊戲畫面</a:t>
            </a:r>
            <a:endParaRPr lang="en-US" altLang="zh-TW" sz="3200"/>
          </a:p>
        </p:txBody>
      </p:sp>
      <p:sp>
        <p:nvSpPr>
          <p:cNvPr id="38" name="發展軌跡…">
            <a:extLst>
              <a:ext uri="{FF2B5EF4-FFF2-40B4-BE49-F238E27FC236}">
                <a16:creationId xmlns:a16="http://schemas.microsoft.com/office/drawing/2014/main" id="{AF9E26CB-F9E3-473C-A660-5C1F75F16482}"/>
              </a:ext>
            </a:extLst>
          </p:cNvPr>
          <p:cNvSpPr txBox="1"/>
          <p:nvPr/>
        </p:nvSpPr>
        <p:spPr>
          <a:xfrm>
            <a:off x="2099588" y="7530805"/>
            <a:ext cx="3697498" cy="9271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t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800" dirty="0"/>
              <a:t>背景為白天安帕瓦附近特色建築物風景,視角從河上往路地望去,四周有很多船隻</a:t>
            </a:r>
          </a:p>
        </p:txBody>
      </p:sp>
      <p:sp>
        <p:nvSpPr>
          <p:cNvPr id="39" name="發展軌跡…">
            <a:extLst>
              <a:ext uri="{FF2B5EF4-FFF2-40B4-BE49-F238E27FC236}">
                <a16:creationId xmlns:a16="http://schemas.microsoft.com/office/drawing/2014/main" id="{7218C556-A90D-4C58-8F22-924BC2CA7FD8}"/>
              </a:ext>
            </a:extLst>
          </p:cNvPr>
          <p:cNvSpPr txBox="1"/>
          <p:nvPr/>
        </p:nvSpPr>
        <p:spPr>
          <a:xfrm>
            <a:off x="9545472" y="7530805"/>
            <a:ext cx="8918603" cy="9271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 anchor="t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800" dirty="0"/>
              <a:t>背景為傍晚橘色晚霞的河岸風景,前景為在船上望向遠方景</a:t>
            </a:r>
            <a:endParaRPr lang="en-US" altLang="zh-TW" sz="1800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800" dirty="0"/>
              <a:t>四周有很多船隻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1800" dirty="0"/>
              <a:t>前景左方有“今日餐點”看板 看板上會有兩個物件</a:t>
            </a:r>
          </a:p>
        </p:txBody>
      </p:sp>
      <p:pic>
        <p:nvPicPr>
          <p:cNvPr id="7" name="圖片 6" descr="一張含有 標誌 的圖片&#10;&#10;自動產生的描述">
            <a:extLst>
              <a:ext uri="{FF2B5EF4-FFF2-40B4-BE49-F238E27FC236}">
                <a16:creationId xmlns:a16="http://schemas.microsoft.com/office/drawing/2014/main" id="{6210A461-94EB-4152-A9C5-8AE55C41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" y="2577763"/>
            <a:ext cx="7686205" cy="4630757"/>
          </a:xfrm>
          <a:prstGeom prst="rect">
            <a:avLst/>
          </a:prstGeom>
        </p:spPr>
      </p:pic>
      <p:pic>
        <p:nvPicPr>
          <p:cNvPr id="9" name="圖片 8" descr="一張含有 桌, 彩色, 大, 床 的圖片&#10;&#10;自動產生的描述">
            <a:extLst>
              <a:ext uri="{FF2B5EF4-FFF2-40B4-BE49-F238E27FC236}">
                <a16:creationId xmlns:a16="http://schemas.microsoft.com/office/drawing/2014/main" id="{9C310AE3-A36E-4498-9D02-B65CCE5F6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86" y="2577763"/>
            <a:ext cx="8273945" cy="465409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9F80607-DB12-4D99-A511-AF70EDA77901}"/>
              </a:ext>
            </a:extLst>
          </p:cNvPr>
          <p:cNvSpPr txBox="1"/>
          <p:nvPr/>
        </p:nvSpPr>
        <p:spPr>
          <a:xfrm>
            <a:off x="2329094" y="2577779"/>
            <a:ext cx="3338656" cy="650178"/>
          </a:xfrm>
          <a:prstGeom prst="rect">
            <a:avLst/>
          </a:prstGeom>
          <a:solidFill>
            <a:schemeClr val="accent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b="1">
                <a:solidFill>
                  <a:srgbClr val="FFC000"/>
                </a:solidFill>
              </a:rPr>
              <a:t>安帕瓦水上市場</a:t>
            </a:r>
            <a:endParaRPr lang="zh-TW" altLang="en-US" sz="3600" b="1" i="0" u="none" strike="noStrike" cap="none" spc="0" normalizeH="0" baseline="0">
              <a:ln>
                <a:noFill/>
              </a:ln>
              <a:solidFill>
                <a:srgbClr val="FFC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24502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69"/>
          <a:ext cx="15263526" cy="8556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8470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3372786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7583056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092361">
                <a:tc>
                  <a:txBody>
                    <a:bodyPr/>
                    <a:lstStyle/>
                    <a:p>
                      <a:endParaRPr lang="zh-TW" altLang="en-US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>
                          <a:latin typeface=".蘋方-繁" panose="020B0800000000000000" pitchFamily="34" charset="-120"/>
                          <a:ea typeface=".蘋方-繁"/>
                        </a:rPr>
                        <a:t>BONUS</a:t>
                      </a:r>
                      <a:br>
                        <a:rPr lang="en-US" altLang="zh-TW" sz="2000">
                          <a:latin typeface=".蘋方-繁" panose="020B0800000000000000" pitchFamily="34" charset="-120"/>
                          <a:ea typeface=".蘋方-繁"/>
                        </a:rPr>
                      </a:br>
                      <a:r>
                        <a:rPr lang="en-US" altLang="zh-TW" sz="2000" err="1">
                          <a:latin typeface=".蘋方-繁" panose="020B0800000000000000" pitchFamily="34" charset="-120"/>
                          <a:ea typeface=".蘋方-繁"/>
                        </a:rPr>
                        <a:t>安帕瓦知名招牌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.蘋方-繁" panose="020B0800000000000000" pitchFamily="34" charset="-120"/>
                        <a:ea typeface=".蘋方-繁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安帕瓦知名招牌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zh-TW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無背景 牌下方有兩船隻 船上載不同貨物 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zh-TW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有菜 有花 有金子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zh-TW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下前方有ＢＯＮＵＳ字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zh-TW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破框樣式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037314">
                <a:tc>
                  <a:txBody>
                    <a:bodyPr/>
                    <a:lstStyle/>
                    <a:p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鳳梨炒飯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Ｗ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/>
                        </a:rPr>
                        <a:t>沒有背景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/>
                          <a:ea typeface=".蘋方-繁"/>
                        </a:rPr>
                        <a:t>用鳳梨殼裝黃金蝦仁佐泰醬炒飯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/>
                        </a:rPr>
                        <a:t>鳳梨殼下有葉子托盤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/>
                        </a:rPr>
                        <a:t>下方有ＷＩＬＤ字樣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870502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Ｐ１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/>
                        </a:rPr>
                        <a:t>陰公湯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/>
                        </a:rPr>
                        <a:t>有很大隻的龍蝦頭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/>
                        </a:rPr>
                        <a:t>無背景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en-US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/>
                          <a:ea typeface=".蘋方-繁"/>
                        </a:rPr>
                        <a:t>使用精緻的碗裝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837295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Ｐ２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zh-TW" sz="3200" b="0" i="0" u="none" strike="noStrike" kern="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咖喱炒蟹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3200" b="0" i="0" u="none" strike="noStrike" kern="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有一隻完整的螃蟹在盤子內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9" name="圖片 8" descr="一張含有 食物, 水果, 房間 的圖片&#10;&#10;自動產生的描述">
            <a:extLst>
              <a:ext uri="{FF2B5EF4-FFF2-40B4-BE49-F238E27FC236}">
                <a16:creationId xmlns:a16="http://schemas.microsoft.com/office/drawing/2014/main" id="{AB598463-A8A7-4E83-9448-6EECE51AA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07" y="4018241"/>
            <a:ext cx="2243328" cy="1627632"/>
          </a:xfrm>
          <a:prstGeom prst="rect">
            <a:avLst/>
          </a:prstGeom>
        </p:spPr>
      </p:pic>
      <p:pic>
        <p:nvPicPr>
          <p:cNvPr id="4" name="圖片 3" descr="一張含有 畫畫 的圖片&#10;&#10;自動產生的描述">
            <a:extLst>
              <a:ext uri="{FF2B5EF4-FFF2-40B4-BE49-F238E27FC236}">
                <a16:creationId xmlns:a16="http://schemas.microsoft.com/office/drawing/2014/main" id="{A3B8438C-AFB8-4A5A-AF15-D41E606E18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37" y="4352256"/>
            <a:ext cx="2330214" cy="1762399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E69F8F99-3A40-4848-B812-0223D9BEECAC}"/>
              </a:ext>
            </a:extLst>
          </p:cNvPr>
          <p:cNvGrpSpPr/>
          <p:nvPr/>
        </p:nvGrpSpPr>
        <p:grpSpPr>
          <a:xfrm>
            <a:off x="117703" y="1606658"/>
            <a:ext cx="3882246" cy="3138211"/>
            <a:chOff x="117703" y="1606658"/>
            <a:chExt cx="3882246" cy="3138211"/>
          </a:xfrm>
        </p:grpSpPr>
        <p:pic>
          <p:nvPicPr>
            <p:cNvPr id="10" name="圖片 12" descr="一張含有 桌, 鏡, 長椅 的圖片&#10;&#10;描述是以非常高的可信度產生">
              <a:extLst>
                <a:ext uri="{FF2B5EF4-FFF2-40B4-BE49-F238E27FC236}">
                  <a16:creationId xmlns:a16="http://schemas.microsoft.com/office/drawing/2014/main" id="{18F875BB-84FF-412F-A9C4-2A419385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527" y="1606658"/>
              <a:ext cx="2742855" cy="2057400"/>
            </a:xfrm>
            <a:prstGeom prst="rect">
              <a:avLst/>
            </a:prstGeom>
          </p:spPr>
        </p:pic>
        <p:pic>
          <p:nvPicPr>
            <p:cNvPr id="8" name="圖片 9" descr="一張含有 相片, 差異, 彩色, 坐 的圖片&#10;&#10;描述是以非常高的可信度產生">
              <a:extLst>
                <a:ext uri="{FF2B5EF4-FFF2-40B4-BE49-F238E27FC236}">
                  <a16:creationId xmlns:a16="http://schemas.microsoft.com/office/drawing/2014/main" id="{7F593BD2-77DB-4412-BEFA-9D67722FC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703" y="2218777"/>
              <a:ext cx="2909755" cy="1925869"/>
            </a:xfrm>
            <a:prstGeom prst="rect">
              <a:avLst/>
            </a:prstGeom>
          </p:spPr>
        </p:pic>
        <p:pic>
          <p:nvPicPr>
            <p:cNvPr id="17" name="圖片 9" descr="一張含有 相片, 差異, 彩色, 坐 的圖片&#10;&#10;描述是以非常高的可信度產生">
              <a:extLst>
                <a:ext uri="{FF2B5EF4-FFF2-40B4-BE49-F238E27FC236}">
                  <a16:creationId xmlns:a16="http://schemas.microsoft.com/office/drawing/2014/main" id="{EE97A7BB-1EBF-41BB-B45F-D9A3638A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018156" y="2218806"/>
              <a:ext cx="2981793" cy="1925869"/>
            </a:xfrm>
            <a:prstGeom prst="rect">
              <a:avLst/>
            </a:prstGeom>
          </p:spPr>
        </p:pic>
        <p:pic>
          <p:nvPicPr>
            <p:cNvPr id="6" name="圖片 5" descr="一張含有 畫畫 的圖片&#10;&#10;自動產生的描述">
              <a:extLst>
                <a:ext uri="{FF2B5EF4-FFF2-40B4-BE49-F238E27FC236}">
                  <a16:creationId xmlns:a16="http://schemas.microsoft.com/office/drawing/2014/main" id="{4A8113B9-A587-4A68-B84F-E3B4CFF06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341" y="2353991"/>
              <a:ext cx="2368580" cy="2390878"/>
            </a:xfrm>
            <a:prstGeom prst="rect">
              <a:avLst/>
            </a:prstGeom>
          </p:spPr>
        </p:pic>
      </p:grpSp>
      <p:pic>
        <p:nvPicPr>
          <p:cNvPr id="2" name="圖片 2" descr="一張含有 食物, 盤, 桌, 碗 的圖片&#10;&#10;描述是以非常高的可信度產生">
            <a:extLst>
              <a:ext uri="{FF2B5EF4-FFF2-40B4-BE49-F238E27FC236}">
                <a16:creationId xmlns:a16="http://schemas.microsoft.com/office/drawing/2014/main" id="{DFC8DEE9-29D5-4ADF-9DC4-17BC92171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803" y="5864222"/>
            <a:ext cx="2659405" cy="1762032"/>
          </a:xfrm>
          <a:prstGeom prst="rect">
            <a:avLst/>
          </a:prstGeom>
        </p:spPr>
      </p:pic>
      <p:pic>
        <p:nvPicPr>
          <p:cNvPr id="3" name="圖片 4" descr="一張含有 盤, 食物, 桌, 草 的圖片&#10;&#10;描述是以非常高的可信度產生">
            <a:extLst>
              <a:ext uri="{FF2B5EF4-FFF2-40B4-BE49-F238E27FC236}">
                <a16:creationId xmlns:a16="http://schemas.microsoft.com/office/drawing/2014/main" id="{ACB07ADC-D684-4AE5-9AF8-913789746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070" y="8058091"/>
            <a:ext cx="2058569" cy="137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4192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69"/>
          <a:ext cx="15263526" cy="83800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8470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3372786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7583056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092361">
                <a:tc>
                  <a:txBody>
                    <a:bodyPr/>
                    <a:lstStyle/>
                    <a:p>
                      <a:endParaRPr lang="zh-TW" altLang="en-US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Ｐ３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綠咖喱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zh-TW" altLang="zh-TW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參考圖片樣式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037314">
                <a:tc>
                  <a:txBody>
                    <a:bodyPr/>
                    <a:lstStyle/>
                    <a:p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Ｐ４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香蕉煎餅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zh-TW" altLang="zh-TW" sz="24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00FF00"/>
                        </a:highlight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870502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Ａ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24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</a:rPr>
                        <a:t>榴蓮</a:t>
                      </a:r>
                      <a:endParaRPr lang="zh-TW" altLang="zh-TW" sz="24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837295"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Ｋ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3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椰子殼汁</a:t>
                      </a:r>
                      <a:endParaRPr lang="zh-TW" sz="3200" b="0" i="0" u="none" strike="noStrike" kern="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2" name="圖片 2" descr="一張含有 食物, 桌, 室內, 盤 的圖片&#10;&#10;描述是以非常高的可信度產生">
            <a:extLst>
              <a:ext uri="{FF2B5EF4-FFF2-40B4-BE49-F238E27FC236}">
                <a16:creationId xmlns:a16="http://schemas.microsoft.com/office/drawing/2014/main" id="{B278BC72-7FE7-4C0A-BB06-37009F459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82" y="1813199"/>
            <a:ext cx="2742855" cy="1822704"/>
          </a:xfrm>
          <a:prstGeom prst="rect">
            <a:avLst/>
          </a:prstGeom>
        </p:spPr>
      </p:pic>
      <p:pic>
        <p:nvPicPr>
          <p:cNvPr id="4" name="圖片 4" descr="一張含有 食物, 盤, 桌, 片 的圖片&#10;&#10;描述是以非常高的可信度產生">
            <a:extLst>
              <a:ext uri="{FF2B5EF4-FFF2-40B4-BE49-F238E27FC236}">
                <a16:creationId xmlns:a16="http://schemas.microsoft.com/office/drawing/2014/main" id="{9A045DE4-D179-4446-B4A5-DF4447F00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1" y="3897007"/>
            <a:ext cx="2742855" cy="1825942"/>
          </a:xfrm>
          <a:prstGeom prst="rect">
            <a:avLst/>
          </a:prstGeom>
        </p:spPr>
      </p:pic>
      <p:pic>
        <p:nvPicPr>
          <p:cNvPr id="5" name="圖片 5" descr="一張含有 杯子, 桌, 盤, 坐 的圖片&#10;&#10;描述是以非常高的可信度產生">
            <a:extLst>
              <a:ext uri="{FF2B5EF4-FFF2-40B4-BE49-F238E27FC236}">
                <a16:creationId xmlns:a16="http://schemas.microsoft.com/office/drawing/2014/main" id="{83186AA5-E5D8-46FC-9931-86B85A384C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71" t="-4566" r="51075"/>
          <a:stretch/>
        </p:blipFill>
        <p:spPr>
          <a:xfrm>
            <a:off x="1370128" y="7733539"/>
            <a:ext cx="1347120" cy="1702504"/>
          </a:xfrm>
          <a:prstGeom prst="rect">
            <a:avLst/>
          </a:prstGeom>
        </p:spPr>
      </p:pic>
      <p:pic>
        <p:nvPicPr>
          <p:cNvPr id="6" name="圖片 6" descr="一張含有 樹, 水果 的圖片&#10;&#10;描述是以非常高的可信度產生">
            <a:extLst>
              <a:ext uri="{FF2B5EF4-FFF2-40B4-BE49-F238E27FC236}">
                <a16:creationId xmlns:a16="http://schemas.microsoft.com/office/drawing/2014/main" id="{9A6F42BD-B73B-463E-B65D-8883661D3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17" y="5876981"/>
            <a:ext cx="254374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5629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69"/>
          <a:ext cx="15263526" cy="4672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8470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3372786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199214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7583056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092361">
                <a:tc>
                  <a:txBody>
                    <a:bodyPr/>
                    <a:lstStyle/>
                    <a:p>
                      <a:endParaRPr lang="zh-TW" altLang="en-US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>
                          <a:latin typeface=".蘋方-繁" panose="020B0800000000000000" pitchFamily="34" charset="-120"/>
                          <a:ea typeface=".蘋方-繁"/>
                        </a:rPr>
                        <a:t>山竹</a:t>
                      </a:r>
                      <a:endParaRPr lang="zh-TW" altLang="en-US" sz="28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037314">
                <a:tc>
                  <a:txBody>
                    <a:bodyPr/>
                    <a:lstStyle/>
                    <a:p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Ｊ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/>
                        </a:rPr>
                        <a:t>紅毛丹</a:t>
                      </a:r>
                      <a:endParaRPr kumimoji="0" lang="zh-TW" altLang="en-US" sz="2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2" name="圖片 3" descr="一張含有 水果, 樹, 桌, 食物 的圖片&#10;&#10;描述是以非常高的可信度產生">
            <a:extLst>
              <a:ext uri="{FF2B5EF4-FFF2-40B4-BE49-F238E27FC236}">
                <a16:creationId xmlns:a16="http://schemas.microsoft.com/office/drawing/2014/main" id="{B26D0FF7-A4CB-4F99-A40F-1B78E497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4" y="1966712"/>
            <a:ext cx="2015851" cy="1369863"/>
          </a:xfrm>
          <a:prstGeom prst="rect">
            <a:avLst/>
          </a:prstGeom>
        </p:spPr>
      </p:pic>
      <p:pic>
        <p:nvPicPr>
          <p:cNvPr id="3" name="圖片 3" descr="一張含有 紅毛丹, 水果, 樹 的圖片&#10;&#10;描述是以非常高的可信度產生">
            <a:extLst>
              <a:ext uri="{FF2B5EF4-FFF2-40B4-BE49-F238E27FC236}">
                <a16:creationId xmlns:a16="http://schemas.microsoft.com/office/drawing/2014/main" id="{A52FEFD3-0136-4B48-B3BA-E0CA505F3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80" y="3893252"/>
            <a:ext cx="2743815" cy="16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246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504160" y="1153269"/>
          <a:ext cx="15263526" cy="6154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2740">
                  <a:extLst>
                    <a:ext uri="{9D8B030D-6E8A-4147-A177-3AD203B41FA5}">
                      <a16:colId xmlns:a16="http://schemas.microsoft.com/office/drawing/2014/main" val="1496533305"/>
                    </a:ext>
                  </a:extLst>
                </a:gridCol>
                <a:gridCol w="2578516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2647099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6135171">
                  <a:extLst>
                    <a:ext uri="{9D8B030D-6E8A-4147-A177-3AD203B41FA5}">
                      <a16:colId xmlns:a16="http://schemas.microsoft.com/office/drawing/2014/main" val="66388674"/>
                    </a:ext>
                  </a:extLst>
                </a:gridCol>
              </a:tblGrid>
              <a:tr h="510412"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參考圖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5644247">
                <a:tc>
                  <a:txBody>
                    <a:bodyPr/>
                    <a:lstStyle/>
                    <a:p>
                      <a:endParaRPr lang="zh-TW" altLang="en-US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鳳梨造型的船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BS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帶出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WILD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的道具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/>
                        </a:rPr>
                        <a:t>具有泰國特色的小帆船</a:t>
                      </a:r>
                    </a:p>
                    <a:p>
                      <a:pPr lvl="0">
                        <a:buNone/>
                      </a:pPr>
                      <a:r>
                        <a:rPr lang="zh-TW" altLang="en-US" sz="2800" dirty="0">
                          <a:latin typeface=".蘋方-繁" panose="020B0800000000000000" pitchFamily="34" charset="-120"/>
                          <a:ea typeface=".蘋方-繁"/>
                        </a:rPr>
                        <a:t>的鳳梨船</a:t>
                      </a:r>
                      <a:endParaRPr lang="en-US" altLang="zh-TW" sz="2800" dirty="0">
                        <a:latin typeface=".蘋方-繁" panose="020B0800000000000000" pitchFamily="34" charset="-120"/>
                        <a:ea typeface=".蘋方-繁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特殊</a:t>
            </a:r>
            <a:r>
              <a:rPr lang="en-US" altLang="zh-TW"/>
              <a:t>BANNER</a:t>
            </a:r>
            <a:r>
              <a:rPr lang="zh-TW" altLang="en-US"/>
              <a:t>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3" name="圖片 2" descr="一張含有 坐, 桌 的圖片&#10;&#10;自動產生的描述">
            <a:extLst>
              <a:ext uri="{FF2B5EF4-FFF2-40B4-BE49-F238E27FC236}">
                <a16:creationId xmlns:a16="http://schemas.microsoft.com/office/drawing/2014/main" id="{15BC0572-0009-446E-862F-2F5F55E73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7" y="3857036"/>
            <a:ext cx="3393246" cy="16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9923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主遊戲特殊玩法流程介紹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57" name="矩形 256">
            <a:extLst>
              <a:ext uri="{FF2B5EF4-FFF2-40B4-BE49-F238E27FC236}">
                <a16:creationId xmlns:a16="http://schemas.microsoft.com/office/drawing/2014/main" id="{F3C0F13C-8C9A-453D-938C-D61B504C13B2}"/>
              </a:ext>
            </a:extLst>
          </p:cNvPr>
          <p:cNvSpPr/>
          <p:nvPr/>
        </p:nvSpPr>
        <p:spPr>
          <a:xfrm>
            <a:off x="4424160" y="1337915"/>
            <a:ext cx="694773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/>
              <a:t>R5</a:t>
            </a:r>
            <a:r>
              <a:rPr lang="zh-TW" altLang="zh-TW" sz="2800"/>
              <a:t>出現三個鳳梨炒飯</a:t>
            </a:r>
            <a:r>
              <a:rPr lang="en-US" altLang="zh-TW" sz="2800"/>
              <a:t>,</a:t>
            </a:r>
            <a:endParaRPr lang="zh-TW" altLang="zh-TW" sz="2800"/>
          </a:p>
          <a:p>
            <a:r>
              <a:rPr lang="en-US" altLang="zh-TW" sz="2800"/>
              <a:t>1.</a:t>
            </a:r>
            <a:r>
              <a:rPr lang="zh-TW" altLang="zh-TW" sz="2800"/>
              <a:t>畫面右邊進來一艘</a:t>
            </a:r>
            <a:r>
              <a:rPr lang="zh-TW" altLang="en-US" sz="2800"/>
              <a:t>鳳梨</a:t>
            </a:r>
            <a:r>
              <a:rPr lang="zh-TW" altLang="zh-TW" sz="2800"/>
              <a:t>船往左開</a:t>
            </a:r>
          </a:p>
          <a:p>
            <a:r>
              <a:rPr lang="en-US" altLang="zh-TW" sz="2800"/>
              <a:t>2.</a:t>
            </a:r>
            <a:r>
              <a:rPr lang="zh-TW" altLang="zh-TW" sz="2800"/>
              <a:t>經過滾輪隨機往滾輪內丟出整排鳳梨炒飯</a:t>
            </a:r>
          </a:p>
        </p:txBody>
      </p:sp>
      <p:pic>
        <p:nvPicPr>
          <p:cNvPr id="6" name="23_pre_v2">
            <a:hlinkClick r:id="" action="ppaction://media"/>
            <a:extLst>
              <a:ext uri="{FF2B5EF4-FFF2-40B4-BE49-F238E27FC236}">
                <a16:creationId xmlns:a16="http://schemas.microsoft.com/office/drawing/2014/main" id="{AA78AC91-4147-455F-B9B8-0B6E4A1B3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6671" y="2940082"/>
            <a:ext cx="9442715" cy="531152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DB58D6B-7CAA-4941-AD58-2C83A9F8AA49}"/>
              </a:ext>
            </a:extLst>
          </p:cNvPr>
          <p:cNvSpPr txBox="1"/>
          <p:nvPr/>
        </p:nvSpPr>
        <p:spPr>
          <a:xfrm>
            <a:off x="6228099" y="2942299"/>
            <a:ext cx="3338656" cy="650178"/>
          </a:xfrm>
          <a:prstGeom prst="rect">
            <a:avLst/>
          </a:prstGeom>
          <a:solidFill>
            <a:schemeClr val="accent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b="1">
                <a:solidFill>
                  <a:srgbClr val="FFC000"/>
                </a:solidFill>
              </a:rPr>
              <a:t>安帕瓦水上市場</a:t>
            </a:r>
            <a:endParaRPr lang="zh-TW" altLang="en-US" sz="3600" b="1" i="0" u="none" strike="noStrike" cap="none" spc="0" normalizeH="0" baseline="0">
              <a:ln>
                <a:noFill/>
              </a:ln>
              <a:solidFill>
                <a:srgbClr val="FFC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516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08242" y="432177"/>
            <a:ext cx="5532787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免費遊戲玩法流程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28" name="文字方塊 227">
            <a:extLst>
              <a:ext uri="{FF2B5EF4-FFF2-40B4-BE49-F238E27FC236}">
                <a16:creationId xmlns:a16="http://schemas.microsoft.com/office/drawing/2014/main" id="{A87BF7AD-4E25-46DF-A586-A1A586E24949}"/>
              </a:ext>
            </a:extLst>
          </p:cNvPr>
          <p:cNvSpPr txBox="1"/>
          <p:nvPr/>
        </p:nvSpPr>
        <p:spPr>
          <a:xfrm>
            <a:off x="5744954" y="4513609"/>
            <a:ext cx="4894142" cy="12041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>
                <a:highlight>
                  <a:srgbClr val="DADF00"/>
                </a:highlight>
              </a:rPr>
              <a:t>看板停止後 掉落方式直接落下看板符號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ABDBE8C-9836-49E1-A64A-6BC5225FA1AE}"/>
              </a:ext>
            </a:extLst>
          </p:cNvPr>
          <p:cNvGrpSpPr/>
          <p:nvPr/>
        </p:nvGrpSpPr>
        <p:grpSpPr>
          <a:xfrm>
            <a:off x="11183420" y="1814165"/>
            <a:ext cx="5072043" cy="2845684"/>
            <a:chOff x="319779" y="1710016"/>
            <a:chExt cx="5072043" cy="2845684"/>
          </a:xfrm>
        </p:grpSpPr>
        <p:pic>
          <p:nvPicPr>
            <p:cNvPr id="2" name="圖片 1" descr="一張含有 桌, 彩色, 大, 床 的圖片&#10;&#10;自動產生的描述">
              <a:extLst>
                <a:ext uri="{FF2B5EF4-FFF2-40B4-BE49-F238E27FC236}">
                  <a16:creationId xmlns:a16="http://schemas.microsoft.com/office/drawing/2014/main" id="{BFCCDF77-3846-467A-8BFE-635A6E808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44" y="1710016"/>
              <a:ext cx="5060678" cy="2845684"/>
            </a:xfrm>
            <a:prstGeom prst="rect">
              <a:avLst/>
            </a:prstGeom>
          </p:spPr>
        </p:pic>
        <p:pic>
          <p:nvPicPr>
            <p:cNvPr id="3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EC2EE361-9E35-4147-9B0C-5ED752FD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265" y="2241677"/>
              <a:ext cx="753941" cy="586267"/>
            </a:xfrm>
            <a:prstGeom prst="rect">
              <a:avLst/>
            </a:prstGeom>
          </p:spPr>
        </p:pic>
        <p:pic>
          <p:nvPicPr>
            <p:cNvPr id="11" name="圖片 10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93F24965-2DEF-4C47-843D-816F2B7E2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3539" y="2829372"/>
              <a:ext cx="753941" cy="586267"/>
            </a:xfrm>
            <a:prstGeom prst="rect">
              <a:avLst/>
            </a:prstGeom>
          </p:spPr>
        </p:pic>
        <p:pic>
          <p:nvPicPr>
            <p:cNvPr id="12" name="圖片 11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B60CC36C-3126-44D2-8BC2-F71B62F9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3118" y="2241676"/>
              <a:ext cx="753941" cy="586267"/>
            </a:xfrm>
            <a:prstGeom prst="rect">
              <a:avLst/>
            </a:prstGeom>
          </p:spPr>
        </p:pic>
        <p:pic>
          <p:nvPicPr>
            <p:cNvPr id="13" name="圖片 1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577F683B-2C6E-4F3D-8E03-941CCF017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5749" y="2829371"/>
              <a:ext cx="753941" cy="586267"/>
            </a:xfrm>
            <a:prstGeom prst="rect">
              <a:avLst/>
            </a:prstGeom>
          </p:spPr>
        </p:pic>
        <p:pic>
          <p:nvPicPr>
            <p:cNvPr id="14" name="圖片 13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87D5F2D1-C149-4F49-AC37-519D78E0D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6517" y="2241675"/>
              <a:ext cx="753941" cy="586267"/>
            </a:xfrm>
            <a:prstGeom prst="rect">
              <a:avLst/>
            </a:prstGeom>
          </p:spPr>
        </p:pic>
        <p:pic>
          <p:nvPicPr>
            <p:cNvPr id="15" name="圖片 14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CAC7DF73-0A42-420C-BCA2-F8051EDF5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2539" y="2836809"/>
              <a:ext cx="753941" cy="586267"/>
            </a:xfrm>
            <a:prstGeom prst="rect">
              <a:avLst/>
            </a:prstGeom>
          </p:spPr>
        </p:pic>
        <p:pic>
          <p:nvPicPr>
            <p:cNvPr id="16" name="圖片 15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FA1CAC78-84D2-4B0D-8272-D18F54423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3476" y="3424504"/>
              <a:ext cx="753941" cy="586267"/>
            </a:xfrm>
            <a:prstGeom prst="rect">
              <a:avLst/>
            </a:prstGeom>
          </p:spPr>
        </p:pic>
        <p:pic>
          <p:nvPicPr>
            <p:cNvPr id="4" name="圖片 3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21FEA7CF-F7CD-4628-A10B-6647DE7C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4858" y="2829656"/>
              <a:ext cx="743060" cy="610825"/>
            </a:xfrm>
            <a:prstGeom prst="rect">
              <a:avLst/>
            </a:prstGeom>
          </p:spPr>
        </p:pic>
        <p:pic>
          <p:nvPicPr>
            <p:cNvPr id="19" name="圖片 18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5B5B90C9-8674-486D-8BCE-99B75B585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8690" y="3417351"/>
              <a:ext cx="743060" cy="610825"/>
            </a:xfrm>
            <a:prstGeom prst="rect">
              <a:avLst/>
            </a:prstGeom>
          </p:spPr>
        </p:pic>
        <p:pic>
          <p:nvPicPr>
            <p:cNvPr id="20" name="圖片 19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0255A993-0096-483C-B310-C95376056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4677" y="2227082"/>
              <a:ext cx="743060" cy="610825"/>
            </a:xfrm>
            <a:prstGeom prst="rect">
              <a:avLst/>
            </a:prstGeom>
          </p:spPr>
        </p:pic>
        <p:pic>
          <p:nvPicPr>
            <p:cNvPr id="21" name="圖片 20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D918C9FB-2917-452B-BE00-A4BBA1BF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0730" y="2241960"/>
              <a:ext cx="743060" cy="610825"/>
            </a:xfrm>
            <a:prstGeom prst="rect">
              <a:avLst/>
            </a:prstGeom>
          </p:spPr>
        </p:pic>
        <p:pic>
          <p:nvPicPr>
            <p:cNvPr id="22" name="圖片 21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344850A9-5723-47F9-9823-B4D13A68A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941" y="2851972"/>
              <a:ext cx="743060" cy="610825"/>
            </a:xfrm>
            <a:prstGeom prst="rect">
              <a:avLst/>
            </a:prstGeom>
          </p:spPr>
        </p:pic>
        <p:pic>
          <p:nvPicPr>
            <p:cNvPr id="23" name="圖片 22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F7F5AD37-B6CC-4FC0-BACF-EC157D490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2743" y="3439668"/>
              <a:ext cx="743060" cy="610825"/>
            </a:xfrm>
            <a:prstGeom prst="rect">
              <a:avLst/>
            </a:prstGeom>
          </p:spPr>
        </p:pic>
        <p:pic>
          <p:nvPicPr>
            <p:cNvPr id="24" name="圖片 23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3EBA4827-5DD2-4555-8876-7807D300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3132" y="3439667"/>
              <a:ext cx="743060" cy="610825"/>
            </a:xfrm>
            <a:prstGeom prst="rect">
              <a:avLst/>
            </a:prstGeom>
          </p:spPr>
        </p:pic>
        <p:pic>
          <p:nvPicPr>
            <p:cNvPr id="25" name="圖片 24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722AA4E7-B706-4CB0-A9ED-6F8894E1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9351" y="3439667"/>
              <a:ext cx="743060" cy="610825"/>
            </a:xfrm>
            <a:prstGeom prst="rect">
              <a:avLst/>
            </a:prstGeom>
          </p:spPr>
        </p:pic>
        <p:pic>
          <p:nvPicPr>
            <p:cNvPr id="26" name="圖片 25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EA01A78F-7E19-49E0-A332-03303F16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779" y="3275723"/>
              <a:ext cx="426440" cy="333255"/>
            </a:xfrm>
            <a:prstGeom prst="rect">
              <a:avLst/>
            </a:prstGeom>
          </p:spPr>
        </p:pic>
        <p:pic>
          <p:nvPicPr>
            <p:cNvPr id="27" name="圖片 26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C91A697A-B2A2-452A-9605-EC86EE30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812" y="3714918"/>
              <a:ext cx="400672" cy="328046"/>
            </a:xfrm>
            <a:prstGeom prst="rect">
              <a:avLst/>
            </a:prstGeom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8680609-C64C-47F2-8730-DB8B0DC331D3}"/>
              </a:ext>
            </a:extLst>
          </p:cNvPr>
          <p:cNvGrpSpPr/>
          <p:nvPr/>
        </p:nvGrpSpPr>
        <p:grpSpPr>
          <a:xfrm>
            <a:off x="234471" y="1814832"/>
            <a:ext cx="4926700" cy="2771269"/>
            <a:chOff x="539546" y="1904102"/>
            <a:chExt cx="4926700" cy="2771269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9F2B964-C343-42E0-8F11-BE5CF02EEBFA}"/>
                </a:ext>
              </a:extLst>
            </p:cNvPr>
            <p:cNvGrpSpPr/>
            <p:nvPr/>
          </p:nvGrpSpPr>
          <p:grpSpPr>
            <a:xfrm>
              <a:off x="539546" y="1904102"/>
              <a:ext cx="4926700" cy="2771269"/>
              <a:chOff x="450256" y="6226266"/>
              <a:chExt cx="4926700" cy="2771269"/>
            </a:xfrm>
          </p:grpSpPr>
          <p:pic>
            <p:nvPicPr>
              <p:cNvPr id="30" name="圖片 29" descr="一張含有 桌, 彩色, 大, 床 的圖片&#10;&#10;自動產生的描述">
                <a:extLst>
                  <a:ext uri="{FF2B5EF4-FFF2-40B4-BE49-F238E27FC236}">
                    <a16:creationId xmlns:a16="http://schemas.microsoft.com/office/drawing/2014/main" id="{E6678F66-8988-4139-9C1D-1F8E2ABEF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256" y="6226266"/>
                <a:ext cx="4926700" cy="2771269"/>
              </a:xfrm>
              <a:prstGeom prst="rect">
                <a:avLst/>
              </a:prstGeom>
            </p:spPr>
          </p:pic>
          <p:sp>
            <p:nvSpPr>
              <p:cNvPr id="31" name="文字方塊 3">
                <a:extLst>
                  <a:ext uri="{FF2B5EF4-FFF2-40B4-BE49-F238E27FC236}">
                    <a16:creationId xmlns:a16="http://schemas.microsoft.com/office/drawing/2014/main" id="{DEF99CBA-614B-4836-81A0-5980BF2FD533}"/>
                  </a:ext>
                </a:extLst>
              </p:cNvPr>
              <p:cNvSpPr txBox="1"/>
              <p:nvPr/>
            </p:nvSpPr>
            <p:spPr>
              <a:xfrm>
                <a:off x="462837" y="7781710"/>
                <a:ext cx="383699" cy="28084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47625" tIns="47625" rIns="47625" bIns="47625" numCol="1" spcCol="3810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0" marR="0" indent="2286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0" marR="0" indent="4572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0" marR="0" indent="6858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0" marR="0" indent="9144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0" marR="0" indent="11430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0" marR="0" indent="13716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0" marR="0" indent="16002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0" marR="0" indent="18288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marL="0" marR="0" indent="0" algn="l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TW" altLang="en-US" sz="1200"/>
                  <a:t>？</a:t>
                </a:r>
                <a:endParaRPr lang="zh-TW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文字方塊 4">
                <a:extLst>
                  <a:ext uri="{FF2B5EF4-FFF2-40B4-BE49-F238E27FC236}">
                    <a16:creationId xmlns:a16="http://schemas.microsoft.com/office/drawing/2014/main" id="{3210C5CF-101B-4920-956A-7E3BD9BB8D63}"/>
                  </a:ext>
                </a:extLst>
              </p:cNvPr>
              <p:cNvSpPr txBox="1"/>
              <p:nvPr/>
            </p:nvSpPr>
            <p:spPr>
              <a:xfrm>
                <a:off x="462733" y="8190865"/>
                <a:ext cx="383699" cy="28084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="horz" wrap="square" lIns="47625" tIns="47625" rIns="47625" bIns="47625" numCol="1" spcCol="3810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1pPr>
                <a:lvl2pPr marL="0" marR="0" indent="2286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2pPr>
                <a:lvl3pPr marL="0" marR="0" indent="4572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3pPr>
                <a:lvl4pPr marL="0" marR="0" indent="6858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4pPr>
                <a:lvl5pPr marL="0" marR="0" indent="9144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5pPr>
                <a:lvl6pPr marL="0" marR="0" indent="11430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6pPr>
                <a:lvl7pPr marL="0" marR="0" indent="13716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7pPr>
                <a:lvl8pPr marL="0" marR="0" indent="16002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8pPr>
                <a:lvl9pPr marL="0" marR="0" indent="1828800" algn="ctr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6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defRPr>
                </a:lvl9pPr>
              </a:lstStyle>
              <a:p>
                <a:pPr marL="0" marR="0" indent="0" algn="l" defTabSz="59637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TW" altLang="en-US" sz="1200"/>
                  <a:t>？</a:t>
                </a:r>
                <a:endParaRPr lang="zh-TW" altLang="en-US" sz="1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pic>
          <p:nvPicPr>
            <p:cNvPr id="6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2F49BDA8-46F4-4E67-BEF5-14AC193A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8286" y="2427652"/>
              <a:ext cx="746497" cy="556501"/>
            </a:xfrm>
            <a:prstGeom prst="rect">
              <a:avLst/>
            </a:prstGeom>
          </p:spPr>
        </p:pic>
        <p:pic>
          <p:nvPicPr>
            <p:cNvPr id="35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9192C487-A805-4B12-84A2-F78BE244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2077" y="2427652"/>
              <a:ext cx="746497" cy="556501"/>
            </a:xfrm>
            <a:prstGeom prst="rect">
              <a:avLst/>
            </a:prstGeom>
          </p:spPr>
        </p:pic>
        <p:pic>
          <p:nvPicPr>
            <p:cNvPr id="36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39671679-904F-4AC3-B609-278390CF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5701" y="2427652"/>
              <a:ext cx="746497" cy="556501"/>
            </a:xfrm>
            <a:prstGeom prst="rect">
              <a:avLst/>
            </a:prstGeom>
          </p:spPr>
        </p:pic>
        <p:pic>
          <p:nvPicPr>
            <p:cNvPr id="37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D86E5B68-B725-4FB8-B44D-45E9D5B39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9158" y="2427652"/>
              <a:ext cx="746497" cy="556501"/>
            </a:xfrm>
            <a:prstGeom prst="rect">
              <a:avLst/>
            </a:prstGeom>
          </p:spPr>
        </p:pic>
        <p:pic>
          <p:nvPicPr>
            <p:cNvPr id="38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4348B704-48E9-4FE8-8FF4-235A109D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0599" y="2427652"/>
              <a:ext cx="746497" cy="556501"/>
            </a:xfrm>
            <a:prstGeom prst="rect">
              <a:avLst/>
            </a:prstGeom>
          </p:spPr>
        </p:pic>
        <p:pic>
          <p:nvPicPr>
            <p:cNvPr id="39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4CE84A67-024A-4642-BFB7-A3F3EB0EE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0314" y="2985590"/>
              <a:ext cx="746497" cy="556501"/>
            </a:xfrm>
            <a:prstGeom prst="rect">
              <a:avLst/>
            </a:prstGeom>
          </p:spPr>
        </p:pic>
        <p:pic>
          <p:nvPicPr>
            <p:cNvPr id="40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F1C3C71B-F0D0-445E-B7A5-7643EBC1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3938" y="2985590"/>
              <a:ext cx="746497" cy="556501"/>
            </a:xfrm>
            <a:prstGeom prst="rect">
              <a:avLst/>
            </a:prstGeom>
          </p:spPr>
        </p:pic>
        <p:pic>
          <p:nvPicPr>
            <p:cNvPr id="41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F95822F7-6DD7-434A-9BC9-682CFC5FB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7395" y="2985590"/>
              <a:ext cx="746497" cy="556501"/>
            </a:xfrm>
            <a:prstGeom prst="rect">
              <a:avLst/>
            </a:prstGeom>
          </p:spPr>
        </p:pic>
        <p:pic>
          <p:nvPicPr>
            <p:cNvPr id="42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0FE5B7C9-7DCB-44BC-A3CD-5748EEFB9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0686" y="2985590"/>
              <a:ext cx="746497" cy="556501"/>
            </a:xfrm>
            <a:prstGeom prst="rect">
              <a:avLst/>
            </a:prstGeom>
          </p:spPr>
        </p:pic>
        <p:pic>
          <p:nvPicPr>
            <p:cNvPr id="43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6ADBDFB7-37B8-4C13-8901-E73DC2C33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1978" y="2985590"/>
              <a:ext cx="746497" cy="556501"/>
            </a:xfrm>
            <a:prstGeom prst="rect">
              <a:avLst/>
            </a:prstGeom>
          </p:spPr>
        </p:pic>
        <p:pic>
          <p:nvPicPr>
            <p:cNvPr id="44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DEACABDF-3F25-4019-98D9-4BAFAA67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2574" y="3573285"/>
              <a:ext cx="746497" cy="556501"/>
            </a:xfrm>
            <a:prstGeom prst="rect">
              <a:avLst/>
            </a:prstGeom>
          </p:spPr>
        </p:pic>
        <p:pic>
          <p:nvPicPr>
            <p:cNvPr id="45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41D1CED6-35CD-492F-8A6A-884EF35A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6031" y="3573285"/>
              <a:ext cx="746497" cy="556501"/>
            </a:xfrm>
            <a:prstGeom prst="rect">
              <a:avLst/>
            </a:prstGeom>
          </p:spPr>
        </p:pic>
        <p:pic>
          <p:nvPicPr>
            <p:cNvPr id="46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8FB64934-E2F9-4D28-8A73-AC3F2421E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9322" y="3573285"/>
              <a:ext cx="746497" cy="556501"/>
            </a:xfrm>
            <a:prstGeom prst="rect">
              <a:avLst/>
            </a:prstGeom>
          </p:spPr>
        </p:pic>
        <p:pic>
          <p:nvPicPr>
            <p:cNvPr id="47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CBF890CB-24F0-4972-8E82-3A88933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2446" y="3573285"/>
              <a:ext cx="746497" cy="556501"/>
            </a:xfrm>
            <a:prstGeom prst="rect">
              <a:avLst/>
            </a:prstGeom>
          </p:spPr>
        </p:pic>
        <p:pic>
          <p:nvPicPr>
            <p:cNvPr id="48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43BC0A39-3FDC-4181-9C54-98423C399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3590" y="3573285"/>
              <a:ext cx="746497" cy="556501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AAF1A13-2111-4BAF-A67F-99C814C79991}"/>
              </a:ext>
            </a:extLst>
          </p:cNvPr>
          <p:cNvGrpSpPr/>
          <p:nvPr/>
        </p:nvGrpSpPr>
        <p:grpSpPr>
          <a:xfrm>
            <a:off x="5733174" y="1814832"/>
            <a:ext cx="4926700" cy="2771269"/>
            <a:chOff x="5666206" y="1814832"/>
            <a:chExt cx="4926700" cy="2771269"/>
          </a:xfrm>
        </p:grpSpPr>
        <p:pic>
          <p:nvPicPr>
            <p:cNvPr id="67" name="圖片 66" descr="一張含有 桌, 彩色, 大, 床 的圖片&#10;&#10;自動產生的描述">
              <a:extLst>
                <a:ext uri="{FF2B5EF4-FFF2-40B4-BE49-F238E27FC236}">
                  <a16:creationId xmlns:a16="http://schemas.microsoft.com/office/drawing/2014/main" id="{DA22C01F-276B-4C2D-A949-D4D847FD7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206" y="1814832"/>
              <a:ext cx="4926700" cy="2771269"/>
            </a:xfrm>
            <a:prstGeom prst="rect">
              <a:avLst/>
            </a:prstGeom>
          </p:spPr>
        </p:pic>
        <p:sp>
          <p:nvSpPr>
            <p:cNvPr id="68" name="文字方塊 3">
              <a:extLst>
                <a:ext uri="{FF2B5EF4-FFF2-40B4-BE49-F238E27FC236}">
                  <a16:creationId xmlns:a16="http://schemas.microsoft.com/office/drawing/2014/main" id="{7D5D73A1-FD43-4C7C-9DA8-2982C8F36C00}"/>
                </a:ext>
              </a:extLst>
            </p:cNvPr>
            <p:cNvSpPr txBox="1"/>
            <p:nvPr/>
          </p:nvSpPr>
          <p:spPr>
            <a:xfrm>
              <a:off x="5678787" y="3370276"/>
              <a:ext cx="383699" cy="280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47625" tIns="47625" rIns="47625" bIns="47625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2286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4572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6858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9144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11430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3716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6002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8288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marR="0" indent="0" algn="l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1200"/>
                <a:t>？</a:t>
              </a:r>
              <a:endParaRPr lang="zh-TW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文字方塊 4">
              <a:extLst>
                <a:ext uri="{FF2B5EF4-FFF2-40B4-BE49-F238E27FC236}">
                  <a16:creationId xmlns:a16="http://schemas.microsoft.com/office/drawing/2014/main" id="{53E7F975-766C-4CF2-907B-48C2F3AA1FF9}"/>
                </a:ext>
              </a:extLst>
            </p:cNvPr>
            <p:cNvSpPr txBox="1"/>
            <p:nvPr/>
          </p:nvSpPr>
          <p:spPr>
            <a:xfrm>
              <a:off x="5678683" y="3779431"/>
              <a:ext cx="383699" cy="280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47625" tIns="47625" rIns="47625" bIns="47625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2286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4572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6858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9144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11430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3716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6002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82880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marL="0" marR="0" indent="0" algn="l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1200"/>
                <a:t>？</a:t>
              </a:r>
              <a:endParaRPr lang="zh-TW" altLang="en-US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52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377E3C2B-A603-4671-A057-8148FDCAD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4946" y="2338382"/>
              <a:ext cx="746497" cy="556501"/>
            </a:xfrm>
            <a:prstGeom prst="rect">
              <a:avLst/>
            </a:prstGeom>
          </p:spPr>
        </p:pic>
        <p:pic>
          <p:nvPicPr>
            <p:cNvPr id="53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CF6D5545-FF55-43AA-AEF7-1DA303D4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8737" y="2338382"/>
              <a:ext cx="746497" cy="556501"/>
            </a:xfrm>
            <a:prstGeom prst="rect">
              <a:avLst/>
            </a:prstGeom>
          </p:spPr>
        </p:pic>
        <p:pic>
          <p:nvPicPr>
            <p:cNvPr id="54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775171D6-5D99-49CA-9DF0-7C40145A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361" y="2338382"/>
              <a:ext cx="746497" cy="556501"/>
            </a:xfrm>
            <a:prstGeom prst="rect">
              <a:avLst/>
            </a:prstGeom>
          </p:spPr>
        </p:pic>
        <p:pic>
          <p:nvPicPr>
            <p:cNvPr id="55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B7C4406F-0768-405C-925C-D6013FE0D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5818" y="2338382"/>
              <a:ext cx="746497" cy="556501"/>
            </a:xfrm>
            <a:prstGeom prst="rect">
              <a:avLst/>
            </a:prstGeom>
          </p:spPr>
        </p:pic>
        <p:pic>
          <p:nvPicPr>
            <p:cNvPr id="56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EBCD8B33-D5C0-46FA-B4DE-A9949BE82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7259" y="2338382"/>
              <a:ext cx="746497" cy="556501"/>
            </a:xfrm>
            <a:prstGeom prst="rect">
              <a:avLst/>
            </a:prstGeom>
          </p:spPr>
        </p:pic>
        <p:pic>
          <p:nvPicPr>
            <p:cNvPr id="57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0977F456-FA95-45CD-9FBE-EF1F6D26C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6974" y="2896320"/>
              <a:ext cx="746497" cy="556501"/>
            </a:xfrm>
            <a:prstGeom prst="rect">
              <a:avLst/>
            </a:prstGeom>
          </p:spPr>
        </p:pic>
        <p:pic>
          <p:nvPicPr>
            <p:cNvPr id="58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69F13A6B-DD38-4728-95D4-DCCC0931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0598" y="2896320"/>
              <a:ext cx="746497" cy="556501"/>
            </a:xfrm>
            <a:prstGeom prst="rect">
              <a:avLst/>
            </a:prstGeom>
          </p:spPr>
        </p:pic>
        <p:pic>
          <p:nvPicPr>
            <p:cNvPr id="59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5D9D6154-A327-4E64-9F03-85F0DCD4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4055" y="2896320"/>
              <a:ext cx="746497" cy="556501"/>
            </a:xfrm>
            <a:prstGeom prst="rect">
              <a:avLst/>
            </a:prstGeom>
          </p:spPr>
        </p:pic>
        <p:pic>
          <p:nvPicPr>
            <p:cNvPr id="60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AD905CF3-437A-485C-ADD5-9157C66C9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7346" y="2896320"/>
              <a:ext cx="746497" cy="556501"/>
            </a:xfrm>
            <a:prstGeom prst="rect">
              <a:avLst/>
            </a:prstGeom>
          </p:spPr>
        </p:pic>
        <p:pic>
          <p:nvPicPr>
            <p:cNvPr id="61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D2F9AE1D-3272-4BA2-A18B-C9D7E53B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8638" y="2896320"/>
              <a:ext cx="746497" cy="556501"/>
            </a:xfrm>
            <a:prstGeom prst="rect">
              <a:avLst/>
            </a:prstGeom>
          </p:spPr>
        </p:pic>
        <p:pic>
          <p:nvPicPr>
            <p:cNvPr id="62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01BED973-104C-4379-8AA7-9290384FA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9234" y="3484015"/>
              <a:ext cx="746497" cy="556501"/>
            </a:xfrm>
            <a:prstGeom prst="rect">
              <a:avLst/>
            </a:prstGeom>
          </p:spPr>
        </p:pic>
        <p:pic>
          <p:nvPicPr>
            <p:cNvPr id="63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B3E74B90-3198-4D03-9F1C-A7B917D8D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2691" y="3484015"/>
              <a:ext cx="746497" cy="556501"/>
            </a:xfrm>
            <a:prstGeom prst="rect">
              <a:avLst/>
            </a:prstGeom>
          </p:spPr>
        </p:pic>
        <p:pic>
          <p:nvPicPr>
            <p:cNvPr id="64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93DCA157-4562-49A7-A798-72103F8FB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5982" y="3484015"/>
              <a:ext cx="746497" cy="556501"/>
            </a:xfrm>
            <a:prstGeom prst="rect">
              <a:avLst/>
            </a:prstGeom>
          </p:spPr>
        </p:pic>
        <p:pic>
          <p:nvPicPr>
            <p:cNvPr id="65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F59EC650-CCAA-4D39-9C6A-9FE64E9D8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9106" y="3484015"/>
              <a:ext cx="746497" cy="556501"/>
            </a:xfrm>
            <a:prstGeom prst="rect">
              <a:avLst/>
            </a:prstGeom>
          </p:spPr>
        </p:pic>
        <p:pic>
          <p:nvPicPr>
            <p:cNvPr id="66" name="圖片 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A972204E-C217-4182-AC32-9EACCFD5D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250" y="3484015"/>
              <a:ext cx="746497" cy="556501"/>
            </a:xfrm>
            <a:prstGeom prst="rect">
              <a:avLst/>
            </a:prstGeom>
          </p:spPr>
        </p:pic>
        <p:pic>
          <p:nvPicPr>
            <p:cNvPr id="10" name="圖片 9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F60F1720-D537-4AAE-A750-5C8E07C7E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0822" y="3770610"/>
              <a:ext cx="423002" cy="342930"/>
            </a:xfrm>
            <a:prstGeom prst="rect">
              <a:avLst/>
            </a:prstGeom>
          </p:spPr>
        </p:pic>
        <p:pic>
          <p:nvPicPr>
            <p:cNvPr id="18" name="圖片 17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2766CB4B-4926-486D-9F4F-3F7F6C0E0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17978" y="3368610"/>
              <a:ext cx="426440" cy="333255"/>
            </a:xfrm>
            <a:prstGeom prst="rect">
              <a:avLst/>
            </a:prstGeom>
          </p:spPr>
        </p:pic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5D52098A-1974-448A-AA56-8F632CAC2F63}"/>
              </a:ext>
            </a:extLst>
          </p:cNvPr>
          <p:cNvGrpSpPr/>
          <p:nvPr/>
        </p:nvGrpSpPr>
        <p:grpSpPr>
          <a:xfrm>
            <a:off x="11068290" y="5779249"/>
            <a:ext cx="5060678" cy="2845684"/>
            <a:chOff x="331144" y="1710016"/>
            <a:chExt cx="5060678" cy="2845684"/>
          </a:xfrm>
        </p:grpSpPr>
        <p:pic>
          <p:nvPicPr>
            <p:cNvPr id="76" name="圖片 75" descr="一張含有 桌, 彩色, 大, 床 的圖片&#10;&#10;自動產生的描述">
              <a:extLst>
                <a:ext uri="{FF2B5EF4-FFF2-40B4-BE49-F238E27FC236}">
                  <a16:creationId xmlns:a16="http://schemas.microsoft.com/office/drawing/2014/main" id="{24CD608E-5D47-4325-B7B4-DE12E010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44" y="1710016"/>
              <a:ext cx="5060678" cy="2845684"/>
            </a:xfrm>
            <a:prstGeom prst="rect">
              <a:avLst/>
            </a:prstGeom>
          </p:spPr>
        </p:pic>
        <p:pic>
          <p:nvPicPr>
            <p:cNvPr id="77" name="圖片 76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EA0146D9-4863-4036-9940-E1159A606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265" y="2241677"/>
              <a:ext cx="753941" cy="586267"/>
            </a:xfrm>
            <a:prstGeom prst="rect">
              <a:avLst/>
            </a:prstGeom>
          </p:spPr>
        </p:pic>
        <p:pic>
          <p:nvPicPr>
            <p:cNvPr id="78" name="圖片 77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A48BC812-61C4-41CA-BAC2-33EE7E6D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3539" y="2829372"/>
              <a:ext cx="753941" cy="586267"/>
            </a:xfrm>
            <a:prstGeom prst="rect">
              <a:avLst/>
            </a:prstGeom>
          </p:spPr>
        </p:pic>
        <p:pic>
          <p:nvPicPr>
            <p:cNvPr id="79" name="圖片 78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4FE365DC-ECBC-496C-9911-715390E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3118" y="2241676"/>
              <a:ext cx="753941" cy="586267"/>
            </a:xfrm>
            <a:prstGeom prst="rect">
              <a:avLst/>
            </a:prstGeom>
          </p:spPr>
        </p:pic>
        <p:pic>
          <p:nvPicPr>
            <p:cNvPr id="80" name="圖片 79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6E054A7B-7A17-412A-845B-5DBFBD66B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5749" y="2829371"/>
              <a:ext cx="753941" cy="586267"/>
            </a:xfrm>
            <a:prstGeom prst="rect">
              <a:avLst/>
            </a:prstGeom>
          </p:spPr>
        </p:pic>
        <p:pic>
          <p:nvPicPr>
            <p:cNvPr id="81" name="圖片 80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A35EE0CC-EF0C-4590-9603-75C280151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6517" y="2241675"/>
              <a:ext cx="753941" cy="586267"/>
            </a:xfrm>
            <a:prstGeom prst="rect">
              <a:avLst/>
            </a:prstGeom>
          </p:spPr>
        </p:pic>
        <p:pic>
          <p:nvPicPr>
            <p:cNvPr id="82" name="圖片 81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F4879505-CD29-4BF2-8E5C-64C99455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2539" y="2836809"/>
              <a:ext cx="753941" cy="586267"/>
            </a:xfrm>
            <a:prstGeom prst="rect">
              <a:avLst/>
            </a:prstGeom>
          </p:spPr>
        </p:pic>
        <p:pic>
          <p:nvPicPr>
            <p:cNvPr id="83" name="圖片 82" descr="一張含有 食物, 盤, 桌, 碗 的圖片&#10;&#10;描述是以非常高的可信度產生">
              <a:extLst>
                <a:ext uri="{FF2B5EF4-FFF2-40B4-BE49-F238E27FC236}">
                  <a16:creationId xmlns:a16="http://schemas.microsoft.com/office/drawing/2014/main" id="{5C6673E2-A312-4661-B671-BA856AEF1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3476" y="3424504"/>
              <a:ext cx="753941" cy="586267"/>
            </a:xfrm>
            <a:prstGeom prst="rect">
              <a:avLst/>
            </a:prstGeom>
          </p:spPr>
        </p:pic>
        <p:pic>
          <p:nvPicPr>
            <p:cNvPr id="84" name="圖片 83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03CB55A7-1958-4C5A-979D-95902E6F9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4858" y="2829656"/>
              <a:ext cx="743060" cy="610825"/>
            </a:xfrm>
            <a:prstGeom prst="rect">
              <a:avLst/>
            </a:prstGeom>
          </p:spPr>
        </p:pic>
        <p:pic>
          <p:nvPicPr>
            <p:cNvPr id="85" name="圖片 84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DC4B9278-A25D-4D92-A713-9D4814C11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8690" y="3417351"/>
              <a:ext cx="743060" cy="610825"/>
            </a:xfrm>
            <a:prstGeom prst="rect">
              <a:avLst/>
            </a:prstGeom>
          </p:spPr>
        </p:pic>
        <p:pic>
          <p:nvPicPr>
            <p:cNvPr id="86" name="圖片 85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672AADEE-26BB-423B-A651-BD53052A7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4677" y="2227082"/>
              <a:ext cx="743060" cy="610825"/>
            </a:xfrm>
            <a:prstGeom prst="rect">
              <a:avLst/>
            </a:prstGeom>
          </p:spPr>
        </p:pic>
        <p:pic>
          <p:nvPicPr>
            <p:cNvPr id="87" name="圖片 86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2D87B674-0ABA-4033-AA0F-080F9C3A9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0730" y="2241960"/>
              <a:ext cx="743060" cy="610825"/>
            </a:xfrm>
            <a:prstGeom prst="rect">
              <a:avLst/>
            </a:prstGeom>
          </p:spPr>
        </p:pic>
        <p:pic>
          <p:nvPicPr>
            <p:cNvPr id="88" name="圖片 87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08121693-D1EC-4BBA-A0A4-354AF4B07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88941" y="2851972"/>
              <a:ext cx="743060" cy="610825"/>
            </a:xfrm>
            <a:prstGeom prst="rect">
              <a:avLst/>
            </a:prstGeom>
          </p:spPr>
        </p:pic>
        <p:pic>
          <p:nvPicPr>
            <p:cNvPr id="89" name="圖片 88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7273FF4B-D6A1-47AE-9E36-A7D6BE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2743" y="3439668"/>
              <a:ext cx="743060" cy="610825"/>
            </a:xfrm>
            <a:prstGeom prst="rect">
              <a:avLst/>
            </a:prstGeom>
          </p:spPr>
        </p:pic>
        <p:pic>
          <p:nvPicPr>
            <p:cNvPr id="90" name="圖片 89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2BFEEE16-E3EE-46BC-A402-BA379A370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3132" y="3439667"/>
              <a:ext cx="743060" cy="610825"/>
            </a:xfrm>
            <a:prstGeom prst="rect">
              <a:avLst/>
            </a:prstGeom>
          </p:spPr>
        </p:pic>
        <p:pic>
          <p:nvPicPr>
            <p:cNvPr id="91" name="圖片 90" descr="一張含有 水果, 樹, 桌, 食物 的圖片&#10;&#10;描述是以非常高的可信度產生">
              <a:extLst>
                <a:ext uri="{FF2B5EF4-FFF2-40B4-BE49-F238E27FC236}">
                  <a16:creationId xmlns:a16="http://schemas.microsoft.com/office/drawing/2014/main" id="{B658349F-43E5-4282-BBA8-A6D2FB872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9351" y="3439667"/>
              <a:ext cx="743060" cy="610825"/>
            </a:xfrm>
            <a:prstGeom prst="rect">
              <a:avLst/>
            </a:prstGeom>
          </p:spPr>
        </p:pic>
      </p:grpSp>
      <p:pic>
        <p:nvPicPr>
          <p:cNvPr id="34" name="圖片 2" descr="一張含有 食物, 桌, 室內, 盤 的圖片&#10;&#10;描述是以非常高的可信度產生">
            <a:extLst>
              <a:ext uri="{FF2B5EF4-FFF2-40B4-BE49-F238E27FC236}">
                <a16:creationId xmlns:a16="http://schemas.microsoft.com/office/drawing/2014/main" id="{B7747BCE-0850-4AA7-AC61-FB2A5BB40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3768" y="7407464"/>
            <a:ext cx="450343" cy="304627"/>
          </a:xfrm>
          <a:prstGeom prst="rect">
            <a:avLst/>
          </a:prstGeom>
        </p:spPr>
      </p:pic>
      <p:pic>
        <p:nvPicPr>
          <p:cNvPr id="49" name="圖片 3" descr="一張含有 紅毛丹, 水果, 樹 的圖片&#10;&#10;描述是以非常高的可信度產生">
            <a:extLst>
              <a:ext uri="{FF2B5EF4-FFF2-40B4-BE49-F238E27FC236}">
                <a16:creationId xmlns:a16="http://schemas.microsoft.com/office/drawing/2014/main" id="{124B913D-6558-4822-8A9C-7435F1371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842" y="7806247"/>
            <a:ext cx="391758" cy="381301"/>
          </a:xfrm>
          <a:prstGeom prst="rect">
            <a:avLst/>
          </a:prstGeom>
        </p:spPr>
      </p:pic>
      <p:grpSp>
        <p:nvGrpSpPr>
          <p:cNvPr id="71" name="群組 70">
            <a:extLst>
              <a:ext uri="{FF2B5EF4-FFF2-40B4-BE49-F238E27FC236}">
                <a16:creationId xmlns:a16="http://schemas.microsoft.com/office/drawing/2014/main" id="{4732A125-3348-43F9-90B6-8F4052572BC7}"/>
              </a:ext>
            </a:extLst>
          </p:cNvPr>
          <p:cNvGrpSpPr/>
          <p:nvPr/>
        </p:nvGrpSpPr>
        <p:grpSpPr>
          <a:xfrm>
            <a:off x="5596738" y="5779249"/>
            <a:ext cx="5060678" cy="2845684"/>
            <a:chOff x="5596738" y="5511438"/>
            <a:chExt cx="5060678" cy="2845684"/>
          </a:xfrm>
        </p:grpSpPr>
        <p:pic>
          <p:nvPicPr>
            <p:cNvPr id="99" name="圖片 98" descr="一張含有 桌, 彩色, 大, 床 的圖片&#10;&#10;自動產生的描述">
              <a:extLst>
                <a:ext uri="{FF2B5EF4-FFF2-40B4-BE49-F238E27FC236}">
                  <a16:creationId xmlns:a16="http://schemas.microsoft.com/office/drawing/2014/main" id="{0D6D332D-4213-4B06-B592-73C588CB9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738" y="5511438"/>
              <a:ext cx="5060678" cy="2845684"/>
            </a:xfrm>
            <a:prstGeom prst="rect">
              <a:avLst/>
            </a:prstGeom>
          </p:spPr>
        </p:pic>
        <p:pic>
          <p:nvPicPr>
            <p:cNvPr id="115" name="圖片 2" descr="一張含有 食物, 桌, 室內, 盤 的圖片&#10;&#10;描述是以非常高的可信度產生">
              <a:extLst>
                <a:ext uri="{FF2B5EF4-FFF2-40B4-BE49-F238E27FC236}">
                  <a16:creationId xmlns:a16="http://schemas.microsoft.com/office/drawing/2014/main" id="{57E1836A-18DC-41F0-A3EA-6719ACC99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7807" y="7087578"/>
              <a:ext cx="450343" cy="304627"/>
            </a:xfrm>
            <a:prstGeom prst="rect">
              <a:avLst/>
            </a:prstGeom>
          </p:spPr>
        </p:pic>
        <p:pic>
          <p:nvPicPr>
            <p:cNvPr id="116" name="圖片 3" descr="一張含有 紅毛丹, 水果, 樹 的圖片&#10;&#10;描述是以非常高的可信度產生">
              <a:extLst>
                <a:ext uri="{FF2B5EF4-FFF2-40B4-BE49-F238E27FC236}">
                  <a16:creationId xmlns:a16="http://schemas.microsoft.com/office/drawing/2014/main" id="{41D9F870-3C6D-4560-8A2C-CE40B92B4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8880" y="7486361"/>
              <a:ext cx="391758" cy="381301"/>
            </a:xfrm>
            <a:prstGeom prst="rect">
              <a:avLst/>
            </a:prstGeom>
          </p:spPr>
        </p:pic>
        <p:pic>
          <p:nvPicPr>
            <p:cNvPr id="117" name="圖片 2" descr="一張含有 食物, 桌, 室內, 盤 的圖片&#10;&#10;描述是以非常高的可信度產生">
              <a:extLst>
                <a:ext uri="{FF2B5EF4-FFF2-40B4-BE49-F238E27FC236}">
                  <a16:creationId xmlns:a16="http://schemas.microsoft.com/office/drawing/2014/main" id="{148E27C6-725D-4D68-9871-90615A6F0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87959" y="6626348"/>
              <a:ext cx="755515" cy="617172"/>
            </a:xfrm>
            <a:prstGeom prst="rect">
              <a:avLst/>
            </a:prstGeom>
          </p:spPr>
        </p:pic>
        <p:pic>
          <p:nvPicPr>
            <p:cNvPr id="118" name="圖片 2" descr="一張含有 食物, 桌, 室內, 盤 的圖片&#10;&#10;描述是以非常高的可信度產生">
              <a:extLst>
                <a:ext uri="{FF2B5EF4-FFF2-40B4-BE49-F238E27FC236}">
                  <a16:creationId xmlns:a16="http://schemas.microsoft.com/office/drawing/2014/main" id="{BDC39AA2-FC36-499A-A598-80810DD5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52767" y="6008896"/>
              <a:ext cx="755515" cy="617172"/>
            </a:xfrm>
            <a:prstGeom prst="rect">
              <a:avLst/>
            </a:prstGeom>
          </p:spPr>
        </p:pic>
        <p:pic>
          <p:nvPicPr>
            <p:cNvPr id="119" name="圖片 2" descr="一張含有 食物, 桌, 室內, 盤 的圖片&#10;&#10;描述是以非常高的可信度產生">
              <a:extLst>
                <a:ext uri="{FF2B5EF4-FFF2-40B4-BE49-F238E27FC236}">
                  <a16:creationId xmlns:a16="http://schemas.microsoft.com/office/drawing/2014/main" id="{79C83DB3-8E40-48D8-98D8-47FF9A673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5386" y="7243800"/>
              <a:ext cx="755515" cy="617172"/>
            </a:xfrm>
            <a:prstGeom prst="rect">
              <a:avLst/>
            </a:prstGeom>
          </p:spPr>
        </p:pic>
        <p:pic>
          <p:nvPicPr>
            <p:cNvPr id="120" name="圖片 2" descr="一張含有 食物, 桌, 室內, 盤 的圖片&#10;&#10;描述是以非常高的可信度產生">
              <a:extLst>
                <a:ext uri="{FF2B5EF4-FFF2-40B4-BE49-F238E27FC236}">
                  <a16:creationId xmlns:a16="http://schemas.microsoft.com/office/drawing/2014/main" id="{27569B0B-B648-4617-BFA9-988451BED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49002" y="6626347"/>
              <a:ext cx="755515" cy="617172"/>
            </a:xfrm>
            <a:prstGeom prst="rect">
              <a:avLst/>
            </a:prstGeom>
          </p:spPr>
        </p:pic>
        <p:pic>
          <p:nvPicPr>
            <p:cNvPr id="121" name="圖片 2" descr="一張含有 食物, 桌, 室內, 盤 的圖片&#10;&#10;描述是以非常高的可信度產生">
              <a:extLst>
                <a:ext uri="{FF2B5EF4-FFF2-40B4-BE49-F238E27FC236}">
                  <a16:creationId xmlns:a16="http://schemas.microsoft.com/office/drawing/2014/main" id="{3C76D30B-1CA7-471E-8218-4EF9C3B4A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73010" y="7243799"/>
              <a:ext cx="755515" cy="617172"/>
            </a:xfrm>
            <a:prstGeom prst="rect">
              <a:avLst/>
            </a:prstGeom>
          </p:spPr>
        </p:pic>
        <p:pic>
          <p:nvPicPr>
            <p:cNvPr id="122" name="圖片 3" descr="一張含有 紅毛丹, 水果, 樹 的圖片&#10;&#10;描述是以非常高的可信度產生">
              <a:extLst>
                <a:ext uri="{FF2B5EF4-FFF2-40B4-BE49-F238E27FC236}">
                  <a16:creationId xmlns:a16="http://schemas.microsoft.com/office/drawing/2014/main" id="{CF134255-8CD5-41E1-B008-9340F414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2388" y="6005963"/>
              <a:ext cx="719260" cy="678963"/>
            </a:xfrm>
            <a:prstGeom prst="rect">
              <a:avLst/>
            </a:prstGeom>
          </p:spPr>
        </p:pic>
        <p:pic>
          <p:nvPicPr>
            <p:cNvPr id="123" name="圖片 3" descr="一張含有 紅毛丹, 水果, 樹 的圖片&#10;&#10;描述是以非常高的可信度產生">
              <a:extLst>
                <a:ext uri="{FF2B5EF4-FFF2-40B4-BE49-F238E27FC236}">
                  <a16:creationId xmlns:a16="http://schemas.microsoft.com/office/drawing/2014/main" id="{F3995B6C-E236-4612-BFBE-98AE86337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0954" y="6571340"/>
              <a:ext cx="719260" cy="678963"/>
            </a:xfrm>
            <a:prstGeom prst="rect">
              <a:avLst/>
            </a:prstGeom>
          </p:spPr>
        </p:pic>
        <p:pic>
          <p:nvPicPr>
            <p:cNvPr id="124" name="圖片 3" descr="一張含有 紅毛丹, 水果, 樹 的圖片&#10;&#10;描述是以非常高的可信度產生">
              <a:extLst>
                <a:ext uri="{FF2B5EF4-FFF2-40B4-BE49-F238E27FC236}">
                  <a16:creationId xmlns:a16="http://schemas.microsoft.com/office/drawing/2014/main" id="{4B0D2414-20D2-40AD-A397-A7DB728D6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5927" y="7240866"/>
              <a:ext cx="719260" cy="678963"/>
            </a:xfrm>
            <a:prstGeom prst="rect">
              <a:avLst/>
            </a:prstGeom>
          </p:spPr>
        </p:pic>
        <p:pic>
          <p:nvPicPr>
            <p:cNvPr id="125" name="圖片 3" descr="一張含有 紅毛丹, 水果, 樹 的圖片&#10;&#10;描述是以非常高的可信度產生">
              <a:extLst>
                <a:ext uri="{FF2B5EF4-FFF2-40B4-BE49-F238E27FC236}">
                  <a16:creationId xmlns:a16="http://schemas.microsoft.com/office/drawing/2014/main" id="{8198BE8E-51EC-4BD1-BFDC-E16507B6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9204" y="6005961"/>
              <a:ext cx="719260" cy="678963"/>
            </a:xfrm>
            <a:prstGeom prst="rect">
              <a:avLst/>
            </a:prstGeom>
          </p:spPr>
        </p:pic>
        <p:pic>
          <p:nvPicPr>
            <p:cNvPr id="126" name="圖片 3" descr="一張含有 紅毛丹, 水果, 樹 的圖片&#10;&#10;描述是以非常高的可信度產生">
              <a:extLst>
                <a:ext uri="{FF2B5EF4-FFF2-40B4-BE49-F238E27FC236}">
                  <a16:creationId xmlns:a16="http://schemas.microsoft.com/office/drawing/2014/main" id="{81ADD0E9-DD00-43F1-A35C-7B4152D1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27036" y="6623413"/>
              <a:ext cx="719260" cy="678963"/>
            </a:xfrm>
            <a:prstGeom prst="rect">
              <a:avLst/>
            </a:prstGeom>
          </p:spPr>
        </p:pic>
        <p:pic>
          <p:nvPicPr>
            <p:cNvPr id="127" name="圖片 3" descr="一張含有 紅毛丹, 水果, 樹 的圖片&#10;&#10;描述是以非常高的可信度產生">
              <a:extLst>
                <a:ext uri="{FF2B5EF4-FFF2-40B4-BE49-F238E27FC236}">
                  <a16:creationId xmlns:a16="http://schemas.microsoft.com/office/drawing/2014/main" id="{E94A8037-F5CA-4724-A995-8B24C725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47593" y="7300378"/>
              <a:ext cx="719260" cy="678963"/>
            </a:xfrm>
            <a:prstGeom prst="rect">
              <a:avLst/>
            </a:prstGeom>
          </p:spPr>
        </p:pic>
        <p:pic>
          <p:nvPicPr>
            <p:cNvPr id="128" name="圖片 3" descr="一張含有 紅毛丹, 水果, 樹 的圖片&#10;&#10;描述是以非常高的可信度產生">
              <a:extLst>
                <a:ext uri="{FF2B5EF4-FFF2-40B4-BE49-F238E27FC236}">
                  <a16:creationId xmlns:a16="http://schemas.microsoft.com/office/drawing/2014/main" id="{BAADA5EE-B097-4234-97FB-CA7E9233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08402" y="6623412"/>
              <a:ext cx="719260" cy="678963"/>
            </a:xfrm>
            <a:prstGeom prst="rect">
              <a:avLst/>
            </a:prstGeom>
          </p:spPr>
        </p:pic>
        <p:pic>
          <p:nvPicPr>
            <p:cNvPr id="129" name="圖片 2" descr="一張含有 食物, 桌, 室內, 盤 的圖片&#10;&#10;描述是以非常高的可信度產生">
              <a:extLst>
                <a:ext uri="{FF2B5EF4-FFF2-40B4-BE49-F238E27FC236}">
                  <a16:creationId xmlns:a16="http://schemas.microsoft.com/office/drawing/2014/main" id="{EA010949-6A61-430C-AFDD-01B5C5437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01088" y="7258677"/>
              <a:ext cx="755515" cy="617172"/>
            </a:xfrm>
            <a:prstGeom prst="rect">
              <a:avLst/>
            </a:prstGeom>
          </p:spPr>
        </p:pic>
        <p:pic>
          <p:nvPicPr>
            <p:cNvPr id="130" name="圖片 2" descr="一張含有 食物, 桌, 室內, 盤 的圖片&#10;&#10;描述是以非常高的可信度產生">
              <a:extLst>
                <a:ext uri="{FF2B5EF4-FFF2-40B4-BE49-F238E27FC236}">
                  <a16:creationId xmlns:a16="http://schemas.microsoft.com/office/drawing/2014/main" id="{97355F07-53B7-44AB-B4D1-2B4627F4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1946" y="6038651"/>
              <a:ext cx="755515" cy="617172"/>
            </a:xfrm>
            <a:prstGeom prst="rect">
              <a:avLst/>
            </a:prstGeom>
          </p:spPr>
        </p:pic>
        <p:pic>
          <p:nvPicPr>
            <p:cNvPr id="135" name="圖片 2" descr="一張含有 食物, 桌, 室內, 盤 的圖片&#10;&#10;描述是以非常高的可信度產生">
              <a:extLst>
                <a:ext uri="{FF2B5EF4-FFF2-40B4-BE49-F238E27FC236}">
                  <a16:creationId xmlns:a16="http://schemas.microsoft.com/office/drawing/2014/main" id="{61CB1293-61BE-4749-8093-2D46A01C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3629" y="6038651"/>
              <a:ext cx="755515" cy="617172"/>
            </a:xfrm>
            <a:prstGeom prst="rect">
              <a:avLst/>
            </a:prstGeom>
          </p:spPr>
        </p:pic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5C09BA03-98B0-41C8-B6D4-97A8C08D0647}"/>
              </a:ext>
            </a:extLst>
          </p:cNvPr>
          <p:cNvSpPr txBox="1"/>
          <p:nvPr/>
        </p:nvSpPr>
        <p:spPr>
          <a:xfrm>
            <a:off x="237842" y="4739766"/>
            <a:ext cx="4894142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endParaRPr lang="zh-TW" altLang="en-US" sz="2400">
              <a:highlight>
                <a:srgbClr val="DADF00"/>
              </a:highlight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A0597885-0968-4B77-BF05-39823F376628}"/>
              </a:ext>
            </a:extLst>
          </p:cNvPr>
          <p:cNvSpPr txBox="1"/>
          <p:nvPr/>
        </p:nvSpPr>
        <p:spPr>
          <a:xfrm>
            <a:off x="267605" y="4583543"/>
            <a:ext cx="4894142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>
                <a:highlight>
                  <a:srgbClr val="DADF00"/>
                </a:highlight>
              </a:rPr>
              <a:t>看板先翻動＋滾輪不動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FF70757-9F95-4307-AFA9-02FD33F97095}"/>
              </a:ext>
            </a:extLst>
          </p:cNvPr>
          <p:cNvSpPr txBox="1"/>
          <p:nvPr/>
        </p:nvSpPr>
        <p:spPr>
          <a:xfrm>
            <a:off x="6468368" y="2980887"/>
            <a:ext cx="3447282" cy="6501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</a:rPr>
              <a:t>直接落下不滾動</a:t>
            </a: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302F22F-0439-4B83-9B14-64D917D4949E}"/>
              </a:ext>
            </a:extLst>
          </p:cNvPr>
          <p:cNvSpPr txBox="1"/>
          <p:nvPr/>
        </p:nvSpPr>
        <p:spPr>
          <a:xfrm>
            <a:off x="11786732" y="7010422"/>
            <a:ext cx="3834954" cy="6501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/>
              <a:t>直接落下不滾動</a:t>
            </a: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A448191C-12C9-4AF3-9A3D-FEBE1FC5A917}"/>
              </a:ext>
            </a:extLst>
          </p:cNvPr>
          <p:cNvSpPr txBox="1"/>
          <p:nvPr/>
        </p:nvSpPr>
        <p:spPr>
          <a:xfrm>
            <a:off x="11339498" y="4583543"/>
            <a:ext cx="4894142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>
                <a:highlight>
                  <a:srgbClr val="DADF00"/>
                </a:highlight>
              </a:rPr>
              <a:t>看板先翻動＋滾輪不滾動</a:t>
            </a:r>
          </a:p>
        </p:txBody>
      </p: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B929A68A-5782-49CB-A518-9C3AEF0DF12D}"/>
              </a:ext>
            </a:extLst>
          </p:cNvPr>
          <p:cNvSpPr txBox="1"/>
          <p:nvPr/>
        </p:nvSpPr>
        <p:spPr>
          <a:xfrm>
            <a:off x="5680006" y="8680343"/>
            <a:ext cx="4894142" cy="12041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>
                <a:highlight>
                  <a:srgbClr val="DADF00"/>
                </a:highlight>
              </a:rPr>
              <a:t>看板停止後 掉落方式直接落下看板符號</a:t>
            </a:r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523097C4-9B08-4261-BFEE-B208E92F124A}"/>
              </a:ext>
            </a:extLst>
          </p:cNvPr>
          <p:cNvSpPr/>
          <p:nvPr/>
        </p:nvSpPr>
        <p:spPr>
          <a:xfrm>
            <a:off x="5298639" y="3161866"/>
            <a:ext cx="376549" cy="403957"/>
          </a:xfrm>
          <a:prstGeom prst="rightArrow">
            <a:avLst/>
          </a:prstGeom>
          <a:blipFill rotWithShape="1">
            <a:blip r:embed="rId9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5" name="箭號: 向右 164">
            <a:extLst>
              <a:ext uri="{FF2B5EF4-FFF2-40B4-BE49-F238E27FC236}">
                <a16:creationId xmlns:a16="http://schemas.microsoft.com/office/drawing/2014/main" id="{2726CC3B-6EDC-4664-AE90-880442F240A6}"/>
              </a:ext>
            </a:extLst>
          </p:cNvPr>
          <p:cNvSpPr/>
          <p:nvPr/>
        </p:nvSpPr>
        <p:spPr>
          <a:xfrm>
            <a:off x="10759003" y="3169305"/>
            <a:ext cx="376549" cy="403957"/>
          </a:xfrm>
          <a:prstGeom prst="rightArrow">
            <a:avLst/>
          </a:prstGeom>
          <a:blipFill rotWithShape="1">
            <a:blip r:embed="rId9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6" name="箭號: 向右 165">
            <a:extLst>
              <a:ext uri="{FF2B5EF4-FFF2-40B4-BE49-F238E27FC236}">
                <a16:creationId xmlns:a16="http://schemas.microsoft.com/office/drawing/2014/main" id="{B77339B3-74BB-493F-90F5-D6989F0AC7B9}"/>
              </a:ext>
            </a:extLst>
          </p:cNvPr>
          <p:cNvSpPr/>
          <p:nvPr/>
        </p:nvSpPr>
        <p:spPr>
          <a:xfrm flipH="1">
            <a:off x="10644945" y="7119510"/>
            <a:ext cx="464535" cy="389074"/>
          </a:xfrm>
          <a:prstGeom prst="rightArrow">
            <a:avLst/>
          </a:prstGeom>
          <a:blipFill rotWithShape="1">
            <a:blip r:embed="rId9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7" name="箭號: 向右 166">
            <a:extLst>
              <a:ext uri="{FF2B5EF4-FFF2-40B4-BE49-F238E27FC236}">
                <a16:creationId xmlns:a16="http://schemas.microsoft.com/office/drawing/2014/main" id="{157BA545-46AB-409E-9D93-7D0D48BEA824}"/>
              </a:ext>
            </a:extLst>
          </p:cNvPr>
          <p:cNvSpPr/>
          <p:nvPr/>
        </p:nvSpPr>
        <p:spPr>
          <a:xfrm rot="-5340000" flipH="1">
            <a:off x="13492371" y="5348984"/>
            <a:ext cx="464535" cy="389074"/>
          </a:xfrm>
          <a:prstGeom prst="rightArrow">
            <a:avLst/>
          </a:prstGeom>
          <a:blipFill rotWithShape="1">
            <a:blip r:embed="rId9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801359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26" y="-1"/>
            <a:ext cx="5564519" cy="9956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9" y="4669518"/>
            <a:ext cx="2328045" cy="465608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4127499" y="4472030"/>
            <a:ext cx="1" cy="83518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  <p:sp>
        <p:nvSpPr>
          <p:cNvPr id="127" name="發展軌跡…"/>
          <p:cNvSpPr txBox="1"/>
          <p:nvPr/>
        </p:nvSpPr>
        <p:spPr>
          <a:xfrm>
            <a:off x="4617626" y="4275091"/>
            <a:ext cx="4683975" cy="425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>
            <a:spAutoFit/>
          </a:bodyPr>
          <a:lstStyle/>
          <a:p>
            <a:pPr algn="l">
              <a:lnSpc>
                <a:spcPct val="130000"/>
              </a:lnSpc>
              <a:defRPr sz="4800">
                <a:solidFill>
                  <a:srgbClr val="00B2B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老虎機企劃  狐仙</a:t>
            </a:r>
            <a:endParaRPr lang="en-US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 lang="en-US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主題介紹</a:t>
            </a:r>
            <a:endParaRPr lang="en-US" altLang="zh-TW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dirty="0"/>
              <a:t>- </a:t>
            </a:r>
            <a:r>
              <a:rPr lang="zh-TW" altLang="en-US" dirty="0"/>
              <a:t>遊戲規格介紹</a:t>
            </a:r>
            <a:endParaRPr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遊戲背景畫面</a:t>
            </a:r>
            <a:endParaRPr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獎圖符號</a:t>
            </a:r>
            <a:endParaRPr lang="en-US" altLang="zh-TW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dirty="0"/>
              <a:t>-</a:t>
            </a:r>
            <a:r>
              <a:rPr lang="zh-TW" altLang="en-US" dirty="0"/>
              <a:t> 玩法流程介紹</a:t>
            </a:r>
            <a:endParaRPr dirty="0"/>
          </a:p>
        </p:txBody>
      </p:sp>
      <p:sp>
        <p:nvSpPr>
          <p:cNvPr id="128" name="01"/>
          <p:cNvSpPr txBox="1"/>
          <p:nvPr/>
        </p:nvSpPr>
        <p:spPr>
          <a:xfrm>
            <a:off x="1186185" y="4446800"/>
            <a:ext cx="721351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dirty="0"/>
              <a:t>0</a:t>
            </a:r>
            <a:r>
              <a:rPr lang="en-US" altLang="zh-TW" dirty="0"/>
              <a:t>7</a:t>
            </a:r>
            <a:endParaRPr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12503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主題介紹</a:t>
            </a:r>
            <a:endParaRPr lang="en-US" dirty="0"/>
          </a:p>
          <a:p>
            <a:pPr algn="l">
              <a:defRPr sz="2700">
                <a:solidFill>
                  <a:srgbClr val="1E1E1E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C3EAA71-0A9E-44DA-901E-335802228D6B}"/>
              </a:ext>
            </a:extLst>
          </p:cNvPr>
          <p:cNvSpPr txBox="1"/>
          <p:nvPr/>
        </p:nvSpPr>
        <p:spPr>
          <a:xfrm>
            <a:off x="3420110" y="1324947"/>
            <a:ext cx="10071358" cy="12503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狐仙是一經典古老傳說，相傳尾巴數愈多代表道行愈高，</a:t>
            </a:r>
            <a:r>
              <a:rPr lang="zh-TW" altLang="en-US" sz="2500" dirty="0"/>
              <a:t>狐狸有相當的智慧，曉以道家的吐納之術來修煉，到有相當功力後，可以轉變狐身為人身，更能修成正果，列入仙班，就稱為狐仙。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E2EAB0-9844-41CD-BC1D-C8102F35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389" y="2761712"/>
            <a:ext cx="5999221" cy="599922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室內, 桌, 黃色, 相片 的圖片&#10;&#10;自動產生的描述">
            <a:extLst>
              <a:ext uri="{FF2B5EF4-FFF2-40B4-BE49-F238E27FC236}">
                <a16:creationId xmlns:a16="http://schemas.microsoft.com/office/drawing/2014/main" id="{3AF1EA81-1988-4C2A-BAF8-3A2EE97AC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3" y="3902282"/>
            <a:ext cx="2076632" cy="2076632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2173"/>
              </p:ext>
            </p:extLst>
          </p:nvPr>
        </p:nvGraphicFramePr>
        <p:xfrm>
          <a:off x="539083" y="1234393"/>
          <a:ext cx="15504873" cy="4672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532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3913905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1580055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6172381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542599"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09236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6</a:t>
                      </a: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點骰子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u="sng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(</a:t>
                      </a:r>
                      <a:r>
                        <a:rPr lang="zh-TW" altLang="en-US" sz="2000" b="1" u="sng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共六個</a:t>
                      </a:r>
                      <a:r>
                        <a:rPr lang="en-US" altLang="zh-TW" sz="2000" b="1" u="sng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  <a:p>
                      <a:endParaRPr lang="zh-TW" altLang="en-US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/>
                        <a:t>科技感</a:t>
                      </a:r>
                      <a:r>
                        <a:rPr lang="en-US" altLang="zh-TW" sz="2400"/>
                        <a:t>,</a:t>
                      </a:r>
                      <a:r>
                        <a:rPr lang="zh-TW" altLang="en-US" sz="2400"/>
                        <a:t>點數會發光</a:t>
                      </a:r>
                      <a:endParaRPr lang="en-US" altLang="zh-TW" sz="2400"/>
                    </a:p>
                    <a:p>
                      <a:pPr algn="ctr"/>
                      <a:r>
                        <a:rPr lang="zh-TW" altLang="en-US" sz="2400"/>
                        <a:t>正面樣式底色為按色系的正面</a:t>
                      </a:r>
                      <a:endParaRPr lang="en-US" altLang="zh-TW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2037314">
                <a:tc>
                  <a:txBody>
                    <a:bodyPr/>
                    <a:lstStyle/>
                    <a:p>
                      <a:endParaRPr lang="en-US" alt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豹子造型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黃金骰盅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特殊物件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黃金打造的高級骰盅</a:t>
                      </a:r>
                      <a:r>
                        <a:rPr lang="en-US" altLang="zh-TW" sz="2400" u="none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/</a:t>
                      </a:r>
                      <a:r>
                        <a:rPr lang="zh-TW" altLang="en-US" sz="2400" u="none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外觀是花豹的頭</a:t>
                      </a:r>
                      <a:endParaRPr lang="en-US" altLang="zh-TW" sz="2400" u="none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有底座鑲滿珠寶鑽石</a:t>
                      </a:r>
                      <a:endParaRPr lang="en-US" altLang="zh-TW" sz="2400" u="none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u="none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可以打開</a:t>
                      </a:r>
                      <a:endParaRPr lang="en-US" altLang="zh-TW" sz="2400" u="none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獎圖符號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A489F690-E4AE-4981-84AC-92EBF68EE4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5" y="2108650"/>
            <a:ext cx="1713177" cy="1210645"/>
          </a:xfrm>
          <a:prstGeom prst="rect">
            <a:avLst/>
          </a:prstGeom>
        </p:spPr>
      </p:pic>
      <p:pic>
        <p:nvPicPr>
          <p:cNvPr id="13" name="圖片 12" descr="一張含有 坐, 黑色, 桌, 男人 的圖片&#10;&#10;自動產生的描述">
            <a:extLst>
              <a:ext uri="{FF2B5EF4-FFF2-40B4-BE49-F238E27FC236}">
                <a16:creationId xmlns:a16="http://schemas.microsoft.com/office/drawing/2014/main" id="{F034B992-9983-4274-872D-5E4C3F413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863" l="10000" r="94314">
                        <a14:foregroundMark x1="87647" y1="66078" x2="94314" y2="66275"/>
                        <a14:foregroundMark x1="44314" y1="92157" x2="54118" y2="94314"/>
                        <a14:foregroundMark x1="54118" y1="94314" x2="63922" y2="94118"/>
                        <a14:foregroundMark x1="63922" y1="94118" x2="73922" y2="90784"/>
                        <a14:foregroundMark x1="73922" y1="90784" x2="73922" y2="90784"/>
                        <a14:foregroundMark x1="59412" y1="92941" x2="54902" y2="95098"/>
                        <a14:foregroundMark x1="50000" y1="95686" x2="55933" y2="96300"/>
                        <a14:foregroundMark x1="94118" y1="63529" x2="87255" y2="52353"/>
                        <a14:foregroundMark x1="77059" y1="39216" x2="90784" y2="53725"/>
                        <a14:foregroundMark x1="90784" y1="53725" x2="94314" y2="60196"/>
                        <a14:backgroundMark x1="41569" y1="98431" x2="64118" y2="9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20" y="1098963"/>
            <a:ext cx="2534629" cy="2534629"/>
          </a:xfrm>
          <a:prstGeom prst="rect">
            <a:avLst/>
          </a:prstGeom>
        </p:spPr>
      </p:pic>
      <p:pic>
        <p:nvPicPr>
          <p:cNvPr id="9" name="圖片 8" descr="一張含有 杯子, 室內, 坐, 桌 的圖片&#10;&#10;自動產生的描述">
            <a:extLst>
              <a:ext uri="{FF2B5EF4-FFF2-40B4-BE49-F238E27FC236}">
                <a16:creationId xmlns:a16="http://schemas.microsoft.com/office/drawing/2014/main" id="{D41C25D2-CC02-4376-9F8A-E60E0BDDD1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9"/>
          <a:stretch/>
        </p:blipFill>
        <p:spPr>
          <a:xfrm>
            <a:off x="2401652" y="3879257"/>
            <a:ext cx="1755250" cy="2076632"/>
          </a:xfrm>
          <a:prstGeom prst="rect">
            <a:avLst/>
          </a:prstGeom>
        </p:spPr>
      </p:pic>
      <p:pic>
        <p:nvPicPr>
          <p:cNvPr id="23" name="圖片 22" descr="一張含有 室內, 坐, 桌, 小 的圖片&#10;&#10;自動產生的描述">
            <a:extLst>
              <a:ext uri="{FF2B5EF4-FFF2-40B4-BE49-F238E27FC236}">
                <a16:creationId xmlns:a16="http://schemas.microsoft.com/office/drawing/2014/main" id="{16C46A53-321E-4A70-807A-AA22304B03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00" b="95800" l="10000" r="90000">
                        <a14:foregroundMark x1="21200" y1="8000" x2="26600" y2="5300"/>
                        <a14:foregroundMark x1="26600" y1="5300" x2="33100" y2="4400"/>
                        <a14:foregroundMark x1="33100" y1="4400" x2="36600" y2="6600"/>
                        <a14:foregroundMark x1="37100" y1="87700" x2="46200" y2="90900"/>
                        <a14:foregroundMark x1="46200" y1="90900" x2="59800" y2="91200"/>
                        <a14:foregroundMark x1="59800" y1="91200" x2="69100" y2="86100"/>
                        <a14:foregroundMark x1="69100" y1="86100" x2="70800" y2="84800"/>
                        <a14:foregroundMark x1="42800" y1="94100" x2="54400" y2="95800"/>
                        <a14:foregroundMark x1="54400" y1="95800" x2="67200" y2="93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80" y="4555182"/>
            <a:ext cx="1334667" cy="13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6665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遊戲規格介紹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FE9730-30C7-4041-8E10-B70A239C900E}"/>
              </a:ext>
            </a:extLst>
          </p:cNvPr>
          <p:cNvSpPr txBox="1"/>
          <p:nvPr/>
        </p:nvSpPr>
        <p:spPr>
          <a:xfrm>
            <a:off x="1295099" y="3956955"/>
            <a:ext cx="2766653" cy="157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滾輪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線數</a:t>
            </a:r>
            <a:endParaRPr lang="en-US" altLang="zh-TW" sz="3200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TW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RTP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221AB0-8D7B-48CB-8C10-C2A4E3380AB6}"/>
              </a:ext>
            </a:extLst>
          </p:cNvPr>
          <p:cNvSpPr txBox="1"/>
          <p:nvPr/>
        </p:nvSpPr>
        <p:spPr>
          <a:xfrm>
            <a:off x="3773738" y="3926178"/>
            <a:ext cx="3173209" cy="16042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en-US" altLang="zh-TW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4X5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3000" dirty="0">
                <a:latin typeface="微軟正黑體"/>
                <a:ea typeface="微軟正黑體"/>
              </a:rPr>
              <a:t>1024 ways</a:t>
            </a:r>
          </a:p>
          <a:p>
            <a:pPr algn="l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DD571A-EAC1-4D40-B9C5-FA8B21163697}"/>
              </a:ext>
            </a:extLst>
          </p:cNvPr>
          <p:cNvSpPr txBox="1"/>
          <p:nvPr/>
        </p:nvSpPr>
        <p:spPr>
          <a:xfrm>
            <a:off x="1295099" y="1638005"/>
            <a:ext cx="3766029" cy="20659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中文名稱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rgbClr val="5ACDD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英文名稱</a:t>
            </a:r>
            <a:endParaRPr lang="en-US" altLang="zh-TW" sz="3200" b="1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編號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zh-TW" sz="3200" dirty="0">
              <a:solidFill>
                <a:srgbClr val="5ACDD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7C484-BA94-48BA-B502-A7A290479987}"/>
              </a:ext>
            </a:extLst>
          </p:cNvPr>
          <p:cNvSpPr txBox="1"/>
          <p:nvPr/>
        </p:nvSpPr>
        <p:spPr>
          <a:xfrm>
            <a:off x="3769582" y="1663997"/>
            <a:ext cx="3040591" cy="157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狐仙</a:t>
            </a:r>
            <a:endParaRPr kumimoji="0" lang="en-US" altLang="zh-TW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algn="l"/>
            <a:r>
              <a:rPr lang="en-US" altLang="zh-TW" sz="3200" dirty="0"/>
              <a:t>FOX FAIRY</a:t>
            </a:r>
          </a:p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Cm00039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4C95AA4-4A01-4CF3-B817-19D3A1097BDE}"/>
              </a:ext>
            </a:extLst>
          </p:cNvPr>
          <p:cNvCxnSpPr>
            <a:cxnSpLocks/>
          </p:cNvCxnSpPr>
          <p:nvPr/>
        </p:nvCxnSpPr>
        <p:spPr>
          <a:xfrm>
            <a:off x="1295099" y="3457734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B345BCB-AB63-4095-8E5A-6CBE4D61E190}"/>
              </a:ext>
            </a:extLst>
          </p:cNvPr>
          <p:cNvCxnSpPr>
            <a:cxnSpLocks/>
          </p:cNvCxnSpPr>
          <p:nvPr/>
        </p:nvCxnSpPr>
        <p:spPr>
          <a:xfrm flipV="1">
            <a:off x="7779434" y="1701348"/>
            <a:ext cx="0" cy="7759093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27F5F-6DFC-47EE-9432-721D3ECE7145}"/>
              </a:ext>
            </a:extLst>
          </p:cNvPr>
          <p:cNvSpPr txBox="1"/>
          <p:nvPr/>
        </p:nvSpPr>
        <p:spPr>
          <a:xfrm>
            <a:off x="7976383" y="1661396"/>
            <a:ext cx="3040591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特色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A9C4B3C-0734-44B1-B03D-FB1684F0DA94}"/>
              </a:ext>
            </a:extLst>
          </p:cNvPr>
          <p:cNvCxnSpPr>
            <a:cxnSpLocks/>
          </p:cNvCxnSpPr>
          <p:nvPr/>
        </p:nvCxnSpPr>
        <p:spPr>
          <a:xfrm>
            <a:off x="8128000" y="5145597"/>
            <a:ext cx="7793736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8EB0F4-3EAB-4B92-B162-8D5024021CFA}"/>
              </a:ext>
            </a:extLst>
          </p:cNvPr>
          <p:cNvSpPr txBox="1"/>
          <p:nvPr/>
        </p:nvSpPr>
        <p:spPr>
          <a:xfrm>
            <a:off x="8355048" y="2318105"/>
            <a:ext cx="7194555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主遊戲特色玩法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4F104D1-1144-47FA-AFDD-94ADF155669B}"/>
              </a:ext>
            </a:extLst>
          </p:cNvPr>
          <p:cNvSpPr txBox="1"/>
          <p:nvPr/>
        </p:nvSpPr>
        <p:spPr>
          <a:xfrm>
            <a:off x="8369552" y="3489586"/>
            <a:ext cx="7494139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滾輪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1,3,5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中出現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Bonus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即可獲得</a:t>
            </a: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7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/>
                <a:ea typeface="微軟正黑體"/>
              </a:rPr>
              <a:t>場免費遊戲</a:t>
            </a:r>
            <a:endParaRPr lang="en-US" altLang="zh-TW" sz="2800" dirty="0">
              <a:solidFill>
                <a:schemeClr val="tx1">
                  <a:lumMod val="75000"/>
                  <a:lumOff val="25000"/>
                </a:schemeClr>
              </a:solidFill>
              <a:latin typeface="微軟正黑體"/>
              <a:ea typeface="微軟正黑體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B3C98B5-9E5D-4DA3-9BF4-4A3E2B4F8728}"/>
              </a:ext>
            </a:extLst>
          </p:cNvPr>
          <p:cNvSpPr txBox="1"/>
          <p:nvPr/>
        </p:nvSpPr>
        <p:spPr>
          <a:xfrm>
            <a:off x="8355048" y="5291802"/>
            <a:ext cx="7194555" cy="5270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免費遊戲特色玩法</a:t>
            </a:r>
            <a:endParaRPr lang="en-US" altLang="zh-TW" sz="2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6E3AEC4-1F44-4570-992B-5084C59A127E}"/>
              </a:ext>
            </a:extLst>
          </p:cNvPr>
          <p:cNvSpPr txBox="1"/>
          <p:nvPr/>
        </p:nvSpPr>
        <p:spPr>
          <a:xfrm>
            <a:off x="1295099" y="7935221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架構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2807AB1-9892-4A8A-899C-3F2C7E373B4D}"/>
              </a:ext>
            </a:extLst>
          </p:cNvPr>
          <p:cNvCxnSpPr>
            <a:cxnSpLocks/>
          </p:cNvCxnSpPr>
          <p:nvPr/>
        </p:nvCxnSpPr>
        <p:spPr>
          <a:xfrm>
            <a:off x="1295099" y="6147558"/>
            <a:ext cx="6287387" cy="0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FA81611-4413-4BE3-93E2-5735B6710DC2}"/>
              </a:ext>
            </a:extLst>
          </p:cNvPr>
          <p:cNvSpPr txBox="1"/>
          <p:nvPr/>
        </p:nvSpPr>
        <p:spPr>
          <a:xfrm>
            <a:off x="3769582" y="7966548"/>
            <a:ext cx="3173209" cy="10810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主遊戲</a:t>
            </a:r>
            <a:endParaRPr kumimoji="0" lang="en-US" altLang="zh-TW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  <a:p>
            <a:pPr algn="l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2F8267C-F1E0-44EC-94BD-36762E369D80}"/>
              </a:ext>
            </a:extLst>
          </p:cNvPr>
          <p:cNvSpPr txBox="1"/>
          <p:nvPr/>
        </p:nvSpPr>
        <p:spPr>
          <a:xfrm>
            <a:off x="8369552" y="6059390"/>
            <a:ext cx="7900951" cy="77328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觸發條件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主遊戲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R1/R3/R5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出現三個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Bonus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即可獲得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場免費遊戲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08E89F3-6FB2-4113-B7AB-96D882AC8677}"/>
              </a:ext>
            </a:extLst>
          </p:cNvPr>
          <p:cNvSpPr txBox="1"/>
          <p:nvPr/>
        </p:nvSpPr>
        <p:spPr>
          <a:xfrm>
            <a:off x="8354188" y="8172061"/>
            <a:ext cx="5281177" cy="10195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優點：</a:t>
            </a:r>
            <a:endParaRPr lang="en-US" altLang="zh-TW" sz="2000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微軟正黑體"/>
                <a:ea typeface="微軟正黑體"/>
              </a:rPr>
              <a:t>．期待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latin typeface="微軟正黑體"/>
                <a:ea typeface="微軟正黑體"/>
              </a:rPr>
              <a:t>P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微軟正黑體"/>
                <a:ea typeface="微軟正黑體"/>
              </a:rPr>
              <a:t>獎圖出現越多越好</a:t>
            </a:r>
            <a:endParaRPr lang="en-US" altLang="zh-TW" sz="2000" dirty="0">
              <a:solidFill>
                <a:schemeClr val="accent4">
                  <a:lumMod val="7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微軟正黑體"/>
                <a:ea typeface="微軟正黑體"/>
              </a:rPr>
              <a:t>．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玩家會期待全盤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獎圖出現</a:t>
            </a:r>
            <a:endParaRPr lang="en-US" altLang="zh-TW" sz="2000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8D25A22-58C7-4E9D-80C8-74817B1E148D}"/>
              </a:ext>
            </a:extLst>
          </p:cNvPr>
          <p:cNvSpPr txBox="1"/>
          <p:nvPr/>
        </p:nvSpPr>
        <p:spPr>
          <a:xfrm>
            <a:off x="1295099" y="6644348"/>
            <a:ext cx="3766029" cy="5886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5ACDD6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Light"/>
              </a:rPr>
              <a:t>風格</a:t>
            </a:r>
            <a:endParaRPr kumimoji="0" lang="en-US" altLang="zh-TW" sz="3200" b="1" i="0" u="none" strike="noStrike" cap="none" spc="0" normalizeH="0" baseline="0" dirty="0">
              <a:ln>
                <a:noFill/>
              </a:ln>
              <a:solidFill>
                <a:srgbClr val="5ACDD6"/>
              </a:solidFill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Helvetica Ligh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3A22C8-9543-4031-80E0-B44B53124E83}"/>
              </a:ext>
            </a:extLst>
          </p:cNvPr>
          <p:cNvSpPr txBox="1"/>
          <p:nvPr/>
        </p:nvSpPr>
        <p:spPr>
          <a:xfrm>
            <a:off x="3773738" y="6669348"/>
            <a:ext cx="3766028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歐美（寫實）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EAB9865-DD6E-422E-8903-C861FDCAE67F}"/>
              </a:ext>
            </a:extLst>
          </p:cNvPr>
          <p:cNvSpPr txBox="1"/>
          <p:nvPr/>
        </p:nvSpPr>
        <p:spPr>
          <a:xfrm>
            <a:off x="8369552" y="6781134"/>
            <a:ext cx="7645148" cy="10195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免費遊戲中每一轉後若出現</a:t>
            </a:r>
            <a:r>
              <a:rPr lang="en-US" altLang="zh-TW" sz="2000" dirty="0"/>
              <a:t>P</a:t>
            </a:r>
            <a:r>
              <a:rPr lang="zh-TW" altLang="en-US" sz="2000" dirty="0"/>
              <a:t>系列獎圖，有連線的會先計算一次分數再變換成同一</a:t>
            </a:r>
            <a:r>
              <a:rPr lang="en-US" altLang="zh-TW" sz="2000" dirty="0"/>
              <a:t>P</a:t>
            </a:r>
            <a:r>
              <a:rPr lang="zh-TW" altLang="en-US" sz="2000" dirty="0"/>
              <a:t>獎圖；無連線則會在變換為同一</a:t>
            </a:r>
            <a:r>
              <a:rPr lang="en-US" altLang="zh-TW" sz="2000" dirty="0"/>
              <a:t>P</a:t>
            </a:r>
            <a:r>
              <a:rPr lang="zh-TW" altLang="en-US" sz="2000" dirty="0"/>
              <a:t>獎圖後計算分數</a:t>
            </a:r>
            <a:endParaRPr lang="en-US" altLang="zh-TW" sz="2000" dirty="0"/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(</a:t>
            </a:r>
            <a:r>
              <a:rPr lang="zh-TW" altLang="en-US" sz="2000" dirty="0"/>
              <a:t>出現何種</a:t>
            </a:r>
            <a:r>
              <a:rPr lang="en-US" altLang="zh-TW" sz="2000" dirty="0"/>
              <a:t>P</a:t>
            </a:r>
            <a:r>
              <a:rPr lang="zh-TW" altLang="en-US" sz="2000" dirty="0"/>
              <a:t>獎圖為隨機，也可能變換為原連線的獎圖</a:t>
            </a:r>
            <a:r>
              <a:rPr lang="en-US" altLang="zh-TW" sz="2000" dirty="0"/>
              <a:t>)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636031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遊戲背景畫面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CD19206-D6D8-476D-866F-62951A696D17}"/>
              </a:ext>
            </a:extLst>
          </p:cNvPr>
          <p:cNvSpPr txBox="1"/>
          <p:nvPr/>
        </p:nvSpPr>
        <p:spPr>
          <a:xfrm>
            <a:off x="1472766" y="8289762"/>
            <a:ext cx="5207000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主遊戲畫面示意圖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4CE2965-151F-4A91-BE39-9CB2FF295EB9}"/>
              </a:ext>
            </a:extLst>
          </p:cNvPr>
          <p:cNvSpPr txBox="1"/>
          <p:nvPr/>
        </p:nvSpPr>
        <p:spPr>
          <a:xfrm>
            <a:off x="2442093" y="1803441"/>
            <a:ext cx="13813907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BS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遊戲畫面設定桃花仙境</a:t>
            </a:r>
            <a:r>
              <a:rPr lang="en-US" altLang="zh-TW" sz="2000" dirty="0">
                <a:latin typeface=".蘋方-繁" panose="020B0800000000000000" pitchFamily="34" charset="-120"/>
                <a:ea typeface=".蘋方-繁"/>
              </a:rPr>
              <a:t>-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狐仙修行之地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,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而後獲得的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FS</a:t>
            </a: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遊戲畫面則是修行成人後幻化的場景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FF80FF-A1BA-4BC0-8C95-347D6C6D033A}"/>
              </a:ext>
            </a:extLst>
          </p:cNvPr>
          <p:cNvSpPr txBox="1"/>
          <p:nvPr/>
        </p:nvSpPr>
        <p:spPr>
          <a:xfrm>
            <a:off x="9475089" y="8264730"/>
            <a:ext cx="5207000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 panose="020B0800000000000000" pitchFamily="34" charset="-120"/>
                <a:sym typeface="Helvetica Light"/>
              </a:rPr>
              <a:t>免費遊戲畫面示意圖 </a:t>
            </a: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5B1187F-61D8-449E-8783-47E953199D95}"/>
              </a:ext>
            </a:extLst>
          </p:cNvPr>
          <p:cNvCxnSpPr>
            <a:cxnSpLocks/>
          </p:cNvCxnSpPr>
          <p:nvPr/>
        </p:nvCxnSpPr>
        <p:spPr>
          <a:xfrm flipV="1">
            <a:off x="8019103" y="2799471"/>
            <a:ext cx="0" cy="6280668"/>
          </a:xfrm>
          <a:prstGeom prst="line">
            <a:avLst/>
          </a:prstGeom>
          <a:ln>
            <a:solidFill>
              <a:srgbClr val="DADF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5E10D9F6-3FC4-4507-AAB9-766A9CB0E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5" r="4745"/>
          <a:stretch/>
        </p:blipFill>
        <p:spPr>
          <a:xfrm>
            <a:off x="688475" y="3601624"/>
            <a:ext cx="7019972" cy="437138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7B7534C-9265-4470-BD86-285869FA0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789" y="3601624"/>
            <a:ext cx="6755512" cy="437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230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EA45C99-33DE-42A6-862D-8D98A6534B9B}"/>
              </a:ext>
            </a:extLst>
          </p:cNvPr>
          <p:cNvGraphicFramePr>
            <a:graphicFrameLocks noGrp="1"/>
          </p:cNvGraphicFramePr>
          <p:nvPr/>
        </p:nvGraphicFramePr>
        <p:xfrm>
          <a:off x="837868" y="1153270"/>
          <a:ext cx="15171166" cy="8249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532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3318052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3792791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3792791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374504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219699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BONUS-</a:t>
                      </a:r>
                      <a:r>
                        <a:rPr lang="zh-TW" altLang="en-US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九尾妖狐人型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zh-TW" sz="15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出現</a:t>
                      </a:r>
                      <a:r>
                        <a:rPr lang="en-US" altLang="zh-TW" sz="15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3</a:t>
                      </a:r>
                      <a:r>
                        <a:rPr lang="zh-TW" altLang="zh-TW" sz="15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個可進入</a:t>
                      </a:r>
                      <a:r>
                        <a:rPr lang="en-US" altLang="zh-TW" sz="15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FREE GAME</a:t>
                      </a:r>
                      <a:endParaRPr lang="zh-TW" altLang="en-US" sz="15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500" dirty="0"/>
                        <a:t>人型態的九尾妖狐</a:t>
                      </a:r>
                      <a:endParaRPr lang="en-US" altLang="zh-TW" sz="1500" dirty="0"/>
                    </a:p>
                    <a:p>
                      <a:pPr algn="ctr"/>
                      <a:r>
                        <a:rPr lang="zh-TW" altLang="en-US" sz="1500" dirty="0"/>
                        <a:t>較性感的打扮和</a:t>
                      </a:r>
                      <a:r>
                        <a:rPr lang="en-US" altLang="zh-TW" sz="1500" dirty="0"/>
                        <a:t>P1</a:t>
                      </a:r>
                      <a:r>
                        <a:rPr lang="zh-TW" altLang="en-US" sz="1500" dirty="0"/>
                        <a:t>獎圖做區分，可破框</a:t>
                      </a:r>
                      <a:endParaRPr lang="en-US" altLang="zh-TW" sz="1500" dirty="0"/>
                    </a:p>
                    <a:p>
                      <a:pPr algn="ctr"/>
                      <a:r>
                        <a:rPr lang="zh-TW" altLang="en-US" sz="1500" dirty="0"/>
                        <a:t>三個</a:t>
                      </a:r>
                      <a:r>
                        <a:rPr lang="en-US" altLang="zh-TW" sz="1500" dirty="0"/>
                        <a:t>BONUS</a:t>
                      </a:r>
                      <a:r>
                        <a:rPr lang="zh-TW" altLang="en-US" sz="1500" dirty="0"/>
                        <a:t>連線</a:t>
                      </a:r>
                      <a:endParaRPr lang="en-US" altLang="zh-TW" sz="1500" dirty="0"/>
                    </a:p>
                    <a:p>
                      <a:pPr algn="ctr"/>
                      <a:r>
                        <a:rPr lang="zh-TW" altLang="en-US" sz="1500" dirty="0"/>
                        <a:t>開啟免費遊戲時尾巴會甩動</a:t>
                      </a:r>
                      <a:endParaRPr lang="en-US" altLang="zh-TW" sz="1500" dirty="0"/>
                    </a:p>
                    <a:p>
                      <a:pPr algn="ctr"/>
                      <a:r>
                        <a:rPr lang="zh-TW" altLang="en-US" sz="1500" dirty="0"/>
                        <a:t>有外框設計與</a:t>
                      </a:r>
                      <a:r>
                        <a:rPr lang="en-US" altLang="zh-TW" sz="1500" dirty="0"/>
                        <a:t>P</a:t>
                      </a:r>
                      <a:r>
                        <a:rPr lang="zh-TW" altLang="en-US" sz="1500" dirty="0"/>
                        <a:t>系列作區分</a:t>
                      </a:r>
                      <a:endParaRPr lang="en-US" altLang="zh-TW" sz="1500" dirty="0"/>
                    </a:p>
                    <a:p>
                      <a:pPr algn="ctr"/>
                      <a:r>
                        <a:rPr lang="zh-TW" altLang="en-US" sz="1500" dirty="0"/>
                        <a:t>全體以金色系為主，可混一點紅色</a:t>
                      </a:r>
                      <a:endParaRPr lang="en-US" altLang="zh-TW" sz="1500" dirty="0"/>
                    </a:p>
                    <a:p>
                      <a:pPr algn="ctr"/>
                      <a:r>
                        <a:rPr lang="zh-TW" altLang="en-US" sz="1500" dirty="0"/>
                        <a:t>有喜氣的感覺</a:t>
                      </a:r>
                      <a:endParaRPr lang="en-US" altLang="zh-TW" sz="1500" dirty="0"/>
                    </a:p>
                    <a:p>
                      <a:endParaRPr lang="en-US" altLang="zh-TW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178805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WILD-</a:t>
                      </a:r>
                      <a:r>
                        <a:rPr lang="zh-TW" altLang="en-US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九尾妖狐動物型</a:t>
                      </a:r>
                      <a:endParaRPr lang="en-US" altLang="zh-TW" sz="15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15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r>
                        <a:rPr lang="zh-TW" altLang="en-US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妖狐幻化為人型態前的樣子</a:t>
                      </a:r>
                      <a:endParaRPr lang="en-US" altLang="zh-TW" sz="15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r>
                        <a:rPr lang="zh-TW" altLang="en-US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前臂要有火焰</a:t>
                      </a:r>
                      <a:endParaRPr lang="en-US" altLang="zh-TW" sz="15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r>
                        <a:rPr lang="zh-TW" altLang="en-US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可參照給圖</a:t>
                      </a:r>
                      <a:endParaRPr lang="en-US" altLang="zh-TW" sz="15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r>
                        <a:rPr lang="zh-TW" altLang="en-US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要有</a:t>
                      </a:r>
                      <a:r>
                        <a:rPr lang="en-US" altLang="zh-TW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WILD</a:t>
                      </a:r>
                      <a:r>
                        <a:rPr lang="zh-TW" altLang="en-US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字樣但不要擋到狐狸</a:t>
                      </a:r>
                      <a:endParaRPr lang="en-US" altLang="zh-TW" sz="1500" b="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r>
                        <a:rPr lang="en-US" altLang="zh-TW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WILD</a:t>
                      </a:r>
                      <a:r>
                        <a:rPr lang="zh-TW" altLang="en-US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字體為火焰</a:t>
                      </a:r>
                      <a:r>
                        <a:rPr lang="en-US" altLang="zh-TW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(</a:t>
                      </a:r>
                      <a:r>
                        <a:rPr lang="zh-TW" altLang="en-US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參考給圖</a:t>
                      </a:r>
                      <a:r>
                        <a:rPr lang="en-US" altLang="zh-TW" sz="1500" b="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P1-</a:t>
                      </a:r>
                      <a:r>
                        <a:rPr lang="zh-TW" altLang="en-US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小狐狸</a:t>
                      </a:r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(</a:t>
                      </a:r>
                      <a:r>
                        <a:rPr lang="zh-TW" altLang="en-US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狐仙</a:t>
                      </a:r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蘿莉版的小妖狐</a:t>
                      </a:r>
                      <a:endParaRPr lang="en-US" altLang="zh-TW" sz="150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/>
                        <a:t>穿著可暴露一點</a:t>
                      </a:r>
                      <a:endParaRPr lang="en-US" altLang="zh-TW" sz="1500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妝法可參考給圖</a:t>
                      </a:r>
                      <a:endParaRPr lang="en-US" altLang="zh-TW" sz="150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以歐美寫實風</a:t>
                      </a:r>
                      <a:r>
                        <a:rPr lang="en-US" altLang="zh-TW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+</a:t>
                      </a:r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中國元素為主</a:t>
                      </a:r>
                      <a:endParaRPr lang="en-US" altLang="zh-TW" sz="150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以</a:t>
                      </a:r>
                      <a:r>
                        <a:rPr lang="zh-TW" altLang="en-US" sz="1500" b="1" u="sng" dirty="0">
                          <a:solidFill>
                            <a:srgbClr val="FFC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</a:rPr>
                        <a:t>黃色系為主</a:t>
                      </a:r>
                      <a:endParaRPr lang="en-US" altLang="zh-TW" sz="1500" b="1" u="sng" dirty="0">
                        <a:solidFill>
                          <a:srgbClr val="FFC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ingfang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12674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P2-</a:t>
                      </a:r>
                      <a:r>
                        <a:rPr lang="zh-TW" altLang="en-US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黃鼠狼</a:t>
                      </a:r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(</a:t>
                      </a:r>
                      <a:r>
                        <a:rPr lang="zh-TW" altLang="en-US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黃仙</a:t>
                      </a:r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/>
                        <a:t>強調黃鼠狼圓圓的耳朵和小尖牙</a:t>
                      </a:r>
                      <a:endParaRPr lang="en-US" altLang="zh-TW" sz="1500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/>
                        <a:t>穿著可暴露一點</a:t>
                      </a:r>
                      <a:endParaRPr lang="en-US" altLang="zh-TW" sz="1500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妝法可參考給圖</a:t>
                      </a:r>
                      <a:endParaRPr lang="en-US" altLang="zh-TW" sz="150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以歐美寫實風</a:t>
                      </a:r>
                      <a:r>
                        <a:rPr lang="en-US" altLang="zh-TW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+</a:t>
                      </a:r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中國元素為主</a:t>
                      </a:r>
                      <a:endParaRPr lang="en-US" altLang="zh-TW" sz="1500" dirty="0"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b="1" u="none" dirty="0">
                          <a:solidFill>
                            <a:schemeClr val="accen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</a:rPr>
                        <a:t>整體以藍色系為主</a:t>
                      </a:r>
                      <a:endParaRPr lang="en-US" altLang="zh-TW" sz="1500" b="1" u="none" dirty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ingfang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  <a:tr h="13665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P3-</a:t>
                      </a:r>
                      <a:r>
                        <a:rPr lang="zh-TW" altLang="en-US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刺蝟</a:t>
                      </a:r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(</a:t>
                      </a:r>
                      <a:r>
                        <a:rPr lang="zh-TW" altLang="en-US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白仙</a:t>
                      </a:r>
                      <a:r>
                        <a:rPr lang="en-US" altLang="zh-TW" sz="15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)</a:t>
                      </a:r>
                      <a:endParaRPr lang="zh-TW" altLang="en-US" sz="15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5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>
                          <a:latin typeface="Pingfang"/>
                        </a:rPr>
                        <a:t>背上披著刺蝟的袍子</a:t>
                      </a:r>
                      <a:endParaRPr lang="en-US" altLang="zh-TW" sz="1500" dirty="0"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dirty="0"/>
                        <a:t>穿著可暴露一點</a:t>
                      </a:r>
                      <a:endParaRPr lang="en-US" altLang="zh-TW" sz="1500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妝法可參考給圖</a:t>
                      </a:r>
                      <a:endParaRPr lang="en-US" altLang="zh-TW" sz="150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以歐美寫實風</a:t>
                      </a:r>
                      <a:r>
                        <a:rPr lang="en-US" altLang="zh-TW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+</a:t>
                      </a:r>
                      <a:r>
                        <a:rPr lang="zh-TW" altLang="en-US" sz="15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中國元素為主</a:t>
                      </a:r>
                      <a:endParaRPr lang="en-US" altLang="zh-TW" sz="1500" dirty="0"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500" b="1" u="none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</a:rPr>
                        <a:t>整體紅色為主調</a:t>
                      </a:r>
                      <a:endParaRPr lang="en-US" altLang="zh-TW" sz="1500" b="1" dirty="0">
                        <a:solidFill>
                          <a:srgbClr val="C00000"/>
                        </a:solidFill>
                        <a:latin typeface="Pingfang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784455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獎圖符號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88314" y="9521741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dirty="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dirty="0"/>
              <a:t>  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2" name="塞席爾商創曼有限公司  INITEX.CO.LTD">
            <a:extLst>
              <a:ext uri="{FF2B5EF4-FFF2-40B4-BE49-F238E27FC236}">
                <a16:creationId xmlns:a16="http://schemas.microsoft.com/office/drawing/2014/main" id="{48109C99-9BA4-4835-9D0B-A7C1B7151F6A}"/>
              </a:ext>
            </a:extLst>
          </p:cNvPr>
          <p:cNvSpPr txBox="1"/>
          <p:nvPr/>
        </p:nvSpPr>
        <p:spPr>
          <a:xfrm>
            <a:off x="7567035" y="95802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429F79-DAC8-43D6-A66C-99A0C059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57" y="5558322"/>
            <a:ext cx="832604" cy="11237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068CA4-DA7B-41F7-BFF0-BC414391F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714"/>
          <a:stretch/>
        </p:blipFill>
        <p:spPr>
          <a:xfrm>
            <a:off x="1405543" y="8066590"/>
            <a:ext cx="866725" cy="120794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7D9CB2E-70A6-4DCB-A6AE-6275BA5DF4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48" r="18494"/>
          <a:stretch/>
        </p:blipFill>
        <p:spPr>
          <a:xfrm>
            <a:off x="2759085" y="8066590"/>
            <a:ext cx="1348293" cy="1234031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268" y="6791924"/>
            <a:ext cx="1160963" cy="119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6949" r="6540" b="4956"/>
          <a:stretch/>
        </p:blipFill>
        <p:spPr bwMode="auto">
          <a:xfrm>
            <a:off x="2028084" y="1676401"/>
            <a:ext cx="1614428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6" t="10997" r="8316" b="1430"/>
          <a:stretch/>
        </p:blipFill>
        <p:spPr bwMode="auto">
          <a:xfrm>
            <a:off x="1090757" y="3800050"/>
            <a:ext cx="2245196" cy="167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2" t="5209" r="4688" b="12813"/>
          <a:stretch/>
        </p:blipFill>
        <p:spPr bwMode="auto">
          <a:xfrm>
            <a:off x="3433231" y="3872019"/>
            <a:ext cx="1522167" cy="153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68344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8DE07AE-82AC-460E-911F-B499145CFDF5}"/>
              </a:ext>
            </a:extLst>
          </p:cNvPr>
          <p:cNvGraphicFramePr>
            <a:graphicFrameLocks noGrp="1"/>
          </p:cNvGraphicFramePr>
          <p:nvPr/>
        </p:nvGraphicFramePr>
        <p:xfrm>
          <a:off x="1105965" y="1284445"/>
          <a:ext cx="14589760" cy="6084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1978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3682902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3647440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3647440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181181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P4-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蛇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柳仙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/>
                        <a:t>手持菸斗嫵媚樣</a:t>
                      </a:r>
                      <a:endParaRPr lang="en-US" altLang="zh-TW" sz="2000" dirty="0"/>
                    </a:p>
                    <a:p>
                      <a:r>
                        <a:rPr lang="zh-TW" altLang="en-US" sz="2000" dirty="0"/>
                        <a:t>但整體還是小女孩的樣子</a:t>
                      </a:r>
                      <a:endParaRPr lang="en-US" altLang="zh-TW" sz="2000" dirty="0"/>
                    </a:p>
                    <a:p>
                      <a:r>
                        <a:rPr lang="zh-TW" altLang="en-US" sz="2000" dirty="0"/>
                        <a:t>穿著可暴露一點</a:t>
                      </a:r>
                      <a:endParaRPr lang="en-US" altLang="zh-TW" sz="2000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妝法可參考給圖</a:t>
                      </a:r>
                      <a:endParaRPr lang="en-US" altLang="zh-TW" sz="200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以歐美寫實風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+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中國元素為主</a:t>
                      </a:r>
                      <a:endParaRPr lang="en-US" altLang="zh-TW" sz="2000" dirty="0"/>
                    </a:p>
                    <a:p>
                      <a:r>
                        <a:rPr lang="zh-TW" altLang="en-US" sz="2000" b="1" u="non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以綠色為主調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26411"/>
                  </a:ext>
                </a:extLst>
              </a:tr>
              <a:tr h="16441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P5-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老鼠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(</a:t>
                      </a:r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灰仙</a:t>
                      </a:r>
                      <a:r>
                        <a:rPr lang="en-US" altLang="zh-TW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)</a:t>
                      </a:r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Pingfang"/>
                        </a:rPr>
                        <a:t>強調老鼠的大耳朵</a:t>
                      </a:r>
                      <a:endParaRPr lang="en-US" altLang="zh-TW" sz="2000" dirty="0"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穿著可暴露一點</a:t>
                      </a:r>
                      <a:endParaRPr lang="en-US" altLang="zh-TW" sz="2000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妝法可參考給圖</a:t>
                      </a:r>
                      <a:endParaRPr lang="en-US" altLang="zh-TW" sz="2000" u="none" dirty="0">
                        <a:solidFill>
                          <a:schemeClr val="tx1"/>
                        </a:solidFill>
                        <a:effectLst/>
                        <a:latin typeface="Pingfang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以歐美寫實風</a:t>
                      </a:r>
                      <a:r>
                        <a:rPr lang="en-US" altLang="zh-TW" sz="20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+</a:t>
                      </a:r>
                      <a:r>
                        <a:rPr lang="zh-TW" altLang="en-US" sz="2000" u="none" dirty="0">
                          <a:solidFill>
                            <a:schemeClr val="tx1"/>
                          </a:solidFill>
                          <a:effectLst/>
                          <a:latin typeface="Pingfang"/>
                        </a:rPr>
                        <a:t>中國元素為主</a:t>
                      </a:r>
                      <a:endParaRPr lang="en-US" altLang="zh-TW" sz="2000" dirty="0"/>
                    </a:p>
                    <a:p>
                      <a:r>
                        <a:rPr lang="zh-TW" altLang="en-US" sz="2000" dirty="0">
                          <a:latin typeface="Pingfang"/>
                        </a:rPr>
                        <a:t>整體以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</a:rPr>
                        <a:t>灰色</a:t>
                      </a:r>
                      <a:r>
                        <a:rPr lang="en-US" altLang="zh-TW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</a:rPr>
                        <a:t>(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</a:rPr>
                        <a:t>銀色</a:t>
                      </a:r>
                      <a:r>
                        <a:rPr lang="en-US" altLang="zh-TW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</a:rPr>
                        <a:t>)</a:t>
                      </a:r>
                      <a:r>
                        <a:rPr lang="zh-TW" altLang="en-US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ingfang"/>
                        </a:rPr>
                        <a:t>為主</a:t>
                      </a:r>
                      <a:endParaRPr lang="en-US" altLang="zh-TW" sz="2000" b="1" dirty="0">
                        <a:solidFill>
                          <a:schemeClr val="bg1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ingfang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212422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AKQJ10</a:t>
                      </a:r>
                    </a:p>
                    <a:p>
                      <a:r>
                        <a:rPr lang="zh-TW" altLang="en-US" sz="2000" dirty="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單格小獎圖</a:t>
                      </a:r>
                    </a:p>
                    <a:p>
                      <a:endParaRPr lang="zh-TW" altLang="en-US" sz="2000" dirty="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中國潑墨風</a:t>
                      </a:r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字體周圍可有</a:t>
                      </a:r>
                      <a:endParaRPr lang="en-US" altLang="zh-TW" sz="2400" dirty="0"/>
                    </a:p>
                    <a:p>
                      <a:r>
                        <a:rPr lang="zh-TW" altLang="en-US" sz="2400" dirty="0"/>
                        <a:t>墨水暈染的特效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60749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獎圖符號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dirty="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dirty="0"/>
              <a:t>  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0" name="塞席爾商創曼有限公司  INITEX.CO.LTD">
            <a:extLst>
              <a:ext uri="{FF2B5EF4-FFF2-40B4-BE49-F238E27FC236}">
                <a16:creationId xmlns:a16="http://schemas.microsoft.com/office/drawing/2014/main" id="{D9A142AA-9C2C-4603-8B94-60C48AEE9CDB}"/>
              </a:ext>
            </a:extLst>
          </p:cNvPr>
          <p:cNvSpPr txBox="1"/>
          <p:nvPr/>
        </p:nvSpPr>
        <p:spPr>
          <a:xfrm>
            <a:off x="7246348" y="9706976"/>
            <a:ext cx="1763303" cy="296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 Semibold"/>
                <a:ea typeface="PingFang TC Semibold"/>
                <a:cs typeface="PingFang TC Semibold"/>
                <a:sym typeface="PingFang TC Semibold"/>
              </a:rPr>
              <a:t>依照分數高低遞減排列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4DC3DBA-3AD5-46C0-BC27-CC9650A4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42" y="1828801"/>
            <a:ext cx="2667258" cy="166703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50438DC-9593-4A94-9D84-2F49EC223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971" y="3696375"/>
            <a:ext cx="947829" cy="1304746"/>
          </a:xfrm>
          <a:prstGeom prst="rect">
            <a:avLst/>
          </a:prstGeom>
        </p:spPr>
      </p:pic>
      <p:pic>
        <p:nvPicPr>
          <p:cNvPr id="11" name="圖片 10" descr="一張含有 騎馬, 空氣, 水, 鳥 的圖片&#10;&#10;自動產生的描述">
            <a:extLst>
              <a:ext uri="{FF2B5EF4-FFF2-40B4-BE49-F238E27FC236}">
                <a16:creationId xmlns:a16="http://schemas.microsoft.com/office/drawing/2014/main" id="{B5DCC00E-2506-4BAF-A438-30C5BBB0DE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76" y="5840766"/>
            <a:ext cx="1379559" cy="11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478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遊戲特殊符號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D0EDF9-C51E-4640-AFC2-0DDDC0DBB299}"/>
              </a:ext>
            </a:extLst>
          </p:cNvPr>
          <p:cNvSpPr txBox="1"/>
          <p:nvPr/>
        </p:nvSpPr>
        <p:spPr>
          <a:xfrm>
            <a:off x="1177924" y="1084231"/>
            <a:ext cx="11826875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000" b="1" dirty="0">
                <a:solidFill>
                  <a:srgbClr val="FF0000"/>
                </a:solidFill>
              </a:rPr>
              <a:t>免費遊戲內 </a:t>
            </a:r>
            <a:r>
              <a:rPr lang="en-US" altLang="zh-TW" sz="3000" b="1" dirty="0">
                <a:solidFill>
                  <a:srgbClr val="FF0000"/>
                </a:solidFill>
              </a:rPr>
              <a:t>-</a:t>
            </a:r>
            <a:r>
              <a:rPr lang="zh-TW" altLang="en-US" sz="3000" b="1" dirty="0">
                <a:solidFill>
                  <a:srgbClr val="FF0000"/>
                </a:solidFill>
              </a:rPr>
              <a:t> 變換</a:t>
            </a:r>
            <a:r>
              <a:rPr lang="en-US" altLang="zh-TW" sz="3000" b="1" dirty="0">
                <a:solidFill>
                  <a:srgbClr val="FF0000"/>
                </a:solidFill>
              </a:rPr>
              <a:t>P</a:t>
            </a:r>
            <a:r>
              <a:rPr lang="zh-TW" altLang="en-US" sz="3000" b="1" dirty="0">
                <a:solidFill>
                  <a:srgbClr val="FF0000"/>
                </a:solidFill>
              </a:rPr>
              <a:t>圖的動態皆從原始連線的第一張獎圖中做表現</a:t>
            </a:r>
            <a:endParaRPr kumimoji="0" lang="zh-TW" altLang="en-US" sz="30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7472EF9-98FA-4C65-8D74-69FF7CF9806B}"/>
              </a:ext>
            </a:extLst>
          </p:cNvPr>
          <p:cNvGraphicFramePr>
            <a:graphicFrameLocks noGrp="1"/>
          </p:cNvGraphicFramePr>
          <p:nvPr/>
        </p:nvGraphicFramePr>
        <p:xfrm>
          <a:off x="1249891" y="1872909"/>
          <a:ext cx="14135100" cy="7004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4509">
                  <a:extLst>
                    <a:ext uri="{9D8B030D-6E8A-4147-A177-3AD203B41FA5}">
                      <a16:colId xmlns:a16="http://schemas.microsoft.com/office/drawing/2014/main" val="1500949100"/>
                    </a:ext>
                  </a:extLst>
                </a:gridCol>
                <a:gridCol w="2323041">
                  <a:extLst>
                    <a:ext uri="{9D8B030D-6E8A-4147-A177-3AD203B41FA5}">
                      <a16:colId xmlns:a16="http://schemas.microsoft.com/office/drawing/2014/main" val="1393640349"/>
                    </a:ext>
                  </a:extLst>
                </a:gridCol>
                <a:gridCol w="3533775">
                  <a:extLst>
                    <a:ext uri="{9D8B030D-6E8A-4147-A177-3AD203B41FA5}">
                      <a16:colId xmlns:a16="http://schemas.microsoft.com/office/drawing/2014/main" val="2183786623"/>
                    </a:ext>
                  </a:extLst>
                </a:gridCol>
                <a:gridCol w="3533775">
                  <a:extLst>
                    <a:ext uri="{9D8B030D-6E8A-4147-A177-3AD203B41FA5}">
                      <a16:colId xmlns:a16="http://schemas.microsoft.com/office/drawing/2014/main" val="1575008321"/>
                    </a:ext>
                  </a:extLst>
                </a:gridCol>
              </a:tblGrid>
              <a:tr h="1249660">
                <a:tc>
                  <a:txBody>
                    <a:bodyPr/>
                    <a:lstStyle/>
                    <a:p>
                      <a:endParaRPr lang="en-US" altLang="zh-TW" sz="2000" b="1" dirty="0"/>
                    </a:p>
                    <a:p>
                      <a:r>
                        <a:rPr lang="zh-TW" altLang="en-US" sz="2000" b="1" dirty="0"/>
                        <a:t>圖片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TW" sz="2000" b="1" dirty="0"/>
                    </a:p>
                    <a:p>
                      <a:r>
                        <a:rPr lang="zh-TW" altLang="en-US" sz="2000" b="1" dirty="0"/>
                        <a:t>名稱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TW" sz="2000" b="1" dirty="0"/>
                    </a:p>
                    <a:p>
                      <a:r>
                        <a:rPr lang="zh-TW" altLang="en-US" sz="2000" b="1" dirty="0"/>
                        <a:t>功能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TW" sz="2000" b="1" dirty="0"/>
                    </a:p>
                    <a:p>
                      <a:r>
                        <a:rPr lang="zh-TW" altLang="en-US" sz="2000" b="1" dirty="0"/>
                        <a:t>說明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908449"/>
                  </a:ext>
                </a:extLst>
              </a:tr>
              <a:tr h="575473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500" dirty="0"/>
                    </a:p>
                    <a:p>
                      <a:r>
                        <a:rPr lang="zh-TW" altLang="en-US" sz="2500" dirty="0"/>
                        <a:t>九尾妖狐</a:t>
                      </a:r>
                      <a:endParaRPr lang="en-US" altLang="zh-TW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2500" dirty="0"/>
                    </a:p>
                    <a:p>
                      <a:endParaRPr lang="en-US" altLang="zh-TW" sz="2500" dirty="0"/>
                    </a:p>
                    <a:p>
                      <a:r>
                        <a:rPr lang="zh-TW" altLang="en-US" sz="2500" dirty="0"/>
                        <a:t>將所有</a:t>
                      </a:r>
                      <a:r>
                        <a:rPr lang="en-US" altLang="zh-TW" sz="2500" dirty="0"/>
                        <a:t>FREE GAME</a:t>
                      </a:r>
                      <a:r>
                        <a:rPr lang="zh-TW" altLang="en-US" sz="2500" dirty="0"/>
                        <a:t>內的</a:t>
                      </a:r>
                      <a:r>
                        <a:rPr lang="en-US" altLang="zh-TW" sz="2500" dirty="0"/>
                        <a:t>P</a:t>
                      </a:r>
                      <a:r>
                        <a:rPr lang="zh-TW" altLang="en-US" sz="2500" dirty="0"/>
                        <a:t>系列獎圖變換為</a:t>
                      </a:r>
                      <a:r>
                        <a:rPr lang="en-US" altLang="zh-TW" sz="2500" dirty="0"/>
                        <a:t>P1~P5</a:t>
                      </a:r>
                      <a:r>
                        <a:rPr lang="zh-TW" altLang="en-US" sz="2500" dirty="0"/>
                        <a:t>隨意一</a:t>
                      </a:r>
                      <a:r>
                        <a:rPr lang="en-US" altLang="zh-TW" sz="2500" dirty="0"/>
                        <a:t>P</a:t>
                      </a:r>
                      <a:r>
                        <a:rPr lang="zh-TW" altLang="en-US" sz="2500" dirty="0"/>
                        <a:t>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500" dirty="0"/>
                        <a:t>狐仙下凡</a:t>
                      </a:r>
                      <a:endParaRPr lang="en-US" altLang="zh-TW" sz="2500" dirty="0"/>
                    </a:p>
                    <a:p>
                      <a:r>
                        <a:rPr lang="zh-TW" altLang="en-US" sz="2500" dirty="0"/>
                        <a:t>小狐仙一躍而起</a:t>
                      </a:r>
                      <a:endParaRPr lang="en-US" altLang="zh-TW" sz="2500" dirty="0"/>
                    </a:p>
                    <a:p>
                      <a:r>
                        <a:rPr lang="zh-TW" altLang="en-US" sz="2500" dirty="0"/>
                        <a:t>從一尾變為九尾</a:t>
                      </a:r>
                      <a:endParaRPr lang="en-US" altLang="zh-TW" sz="2500" dirty="0"/>
                    </a:p>
                    <a:p>
                      <a:r>
                        <a:rPr lang="zh-TW" altLang="en-US" sz="2500" dirty="0"/>
                        <a:t>動態</a:t>
                      </a:r>
                      <a:r>
                        <a:rPr lang="en-US" altLang="zh-TW" sz="2500" dirty="0"/>
                        <a:t>:</a:t>
                      </a:r>
                    </a:p>
                    <a:p>
                      <a:r>
                        <a:rPr lang="en-US" altLang="zh-TW" sz="2500" dirty="0"/>
                        <a:t>1.</a:t>
                      </a:r>
                      <a:r>
                        <a:rPr lang="zh-TW" altLang="en-US" sz="2500" dirty="0"/>
                        <a:t>進場</a:t>
                      </a:r>
                      <a:endParaRPr lang="en-US" altLang="zh-TW" sz="2500" dirty="0"/>
                    </a:p>
                    <a:p>
                      <a:r>
                        <a:rPr lang="en-US" altLang="zh-TW" sz="2500" dirty="0"/>
                        <a:t>2.</a:t>
                      </a:r>
                      <a:r>
                        <a:rPr lang="zh-TW" altLang="en-US" sz="2500" dirty="0"/>
                        <a:t>跳躍</a:t>
                      </a:r>
                      <a:endParaRPr lang="en-US" altLang="zh-TW" sz="2500" dirty="0"/>
                    </a:p>
                    <a:p>
                      <a:r>
                        <a:rPr lang="en-US" altLang="zh-TW" sz="2500" dirty="0"/>
                        <a:t>3.P</a:t>
                      </a:r>
                      <a:r>
                        <a:rPr lang="zh-TW" altLang="en-US" sz="2500" dirty="0"/>
                        <a:t>獎圖變換</a:t>
                      </a:r>
                      <a:endParaRPr lang="en-US" altLang="zh-TW" sz="2500" dirty="0"/>
                    </a:p>
                    <a:p>
                      <a:r>
                        <a:rPr lang="en-US" altLang="zh-TW" sz="2500" dirty="0"/>
                        <a:t>4.</a:t>
                      </a:r>
                      <a:r>
                        <a:rPr lang="zh-TW" altLang="en-US" sz="2500" dirty="0"/>
                        <a:t>由左邊出場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655228"/>
                  </a:ext>
                </a:extLst>
              </a:tr>
            </a:tbl>
          </a:graphicData>
        </a:graphic>
      </p:graphicFrame>
      <p:pic>
        <p:nvPicPr>
          <p:cNvPr id="17" name="圖片 16">
            <a:extLst>
              <a:ext uri="{FF2B5EF4-FFF2-40B4-BE49-F238E27FC236}">
                <a16:creationId xmlns:a16="http://schemas.microsoft.com/office/drawing/2014/main" id="{7A1FD18F-9EC7-480E-9D9F-EEFFC3D59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2"/>
          <a:stretch/>
        </p:blipFill>
        <p:spPr>
          <a:xfrm>
            <a:off x="1875637" y="3144132"/>
            <a:ext cx="3461809" cy="56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8221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主遊戲玩法流程介紹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07AEE3-0D96-482F-B534-5A1251320D7E}"/>
              </a:ext>
            </a:extLst>
          </p:cNvPr>
          <p:cNvSpPr txBox="1"/>
          <p:nvPr/>
        </p:nvSpPr>
        <p:spPr>
          <a:xfrm>
            <a:off x="1060174" y="7473059"/>
            <a:ext cx="13813907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流程步驟說明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: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2537BF-8F30-48D4-9551-77AFCE429AA5}"/>
              </a:ext>
            </a:extLst>
          </p:cNvPr>
          <p:cNvSpPr txBox="1"/>
          <p:nvPr/>
        </p:nvSpPr>
        <p:spPr>
          <a:xfrm>
            <a:off x="12181773" y="8757331"/>
            <a:ext cx="3413046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動畫步驟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1+2+3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總長約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5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秒</a:t>
            </a:r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pic>
        <p:nvPicPr>
          <p:cNvPr id="6" name="圖片 5" descr="一張含有 機器, 物件, 相片, 貨車 的圖片&#10;&#10;自動產生的描述">
            <a:extLst>
              <a:ext uri="{FF2B5EF4-FFF2-40B4-BE49-F238E27FC236}">
                <a16:creationId xmlns:a16="http://schemas.microsoft.com/office/drawing/2014/main" id="{99037A75-10E3-405A-A6BC-C7E5EBA055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8" t="10737" r="11312" b="16169"/>
          <a:stretch/>
        </p:blipFill>
        <p:spPr>
          <a:xfrm>
            <a:off x="4223251" y="1979936"/>
            <a:ext cx="8208489" cy="478020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AF7A592-B80E-409B-82E9-730379D2C6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420"/>
          <a:stretch/>
        </p:blipFill>
        <p:spPr>
          <a:xfrm>
            <a:off x="7650689" y="3680420"/>
            <a:ext cx="1492433" cy="147363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73A6187F-5C3E-477F-A216-817375D15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420"/>
          <a:stretch/>
        </p:blipFill>
        <p:spPr>
          <a:xfrm>
            <a:off x="6063189" y="5154056"/>
            <a:ext cx="1492433" cy="14736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4297B94-A9B6-4ED2-9BB4-DD0CF31A4D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857"/>
          <a:stretch/>
        </p:blipFill>
        <p:spPr>
          <a:xfrm>
            <a:off x="9228868" y="3748365"/>
            <a:ext cx="1535599" cy="140569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4EF73B3-5A87-47F1-882D-B40B7FC1DF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857"/>
          <a:stretch/>
        </p:blipFill>
        <p:spPr>
          <a:xfrm>
            <a:off x="10828629" y="3748365"/>
            <a:ext cx="1535599" cy="140569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60797" y="8078994"/>
            <a:ext cx="9689415" cy="403957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旋轉→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1.R1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、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R3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、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R5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出現</a:t>
            </a:r>
            <a:r>
              <a:rPr lang="en-US" altLang="zh-TW" sz="2000" b="1" dirty="0">
                <a:solidFill>
                  <a:schemeClr val="tx1"/>
                </a:solidFill>
              </a:rPr>
              <a:t>BONUS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2.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九尾狐擺動尾巴→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3.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轉場→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4.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獲得</a:t>
            </a:r>
            <a:r>
              <a:rPr lang="en-US" altLang="zh-TW" sz="2000" b="1" dirty="0">
                <a:solidFill>
                  <a:schemeClr val="tx1"/>
                </a:solidFill>
              </a:rPr>
              <a:t>7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rPr>
              <a:t>場免費遊戲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7" b="24119"/>
          <a:stretch/>
        </p:blipFill>
        <p:spPr bwMode="auto">
          <a:xfrm>
            <a:off x="4389429" y="2171700"/>
            <a:ext cx="1616075" cy="138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7" b="24119"/>
          <a:stretch/>
        </p:blipFill>
        <p:spPr bwMode="auto">
          <a:xfrm>
            <a:off x="7612793" y="2171700"/>
            <a:ext cx="1616075" cy="138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7" b="24119"/>
          <a:stretch/>
        </p:blipFill>
        <p:spPr bwMode="auto">
          <a:xfrm>
            <a:off x="10764467" y="2171700"/>
            <a:ext cx="1616075" cy="138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205452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特色遊戲玩法流程介紹</a:t>
            </a:r>
            <a:endParaRPr lang="en-US" altLang="zh-TW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07AEE3-0D96-482F-B534-5A1251320D7E}"/>
              </a:ext>
            </a:extLst>
          </p:cNvPr>
          <p:cNvSpPr txBox="1"/>
          <p:nvPr/>
        </p:nvSpPr>
        <p:spPr>
          <a:xfrm>
            <a:off x="1060174" y="7473059"/>
            <a:ext cx="13813907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流程步驟說明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: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2537BF-8F30-48D4-9551-77AFCE429AA5}"/>
              </a:ext>
            </a:extLst>
          </p:cNvPr>
          <p:cNvSpPr txBox="1"/>
          <p:nvPr/>
        </p:nvSpPr>
        <p:spPr>
          <a:xfrm>
            <a:off x="12181773" y="8757331"/>
            <a:ext cx="3413046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動畫步驟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2+3+4+5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總長約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.蘋方-繁" panose="020B0800000000000000" pitchFamily="34" charset="-120"/>
                <a:ea typeface=".蘋方-繁"/>
              </a:rPr>
              <a:t>5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秒</a:t>
            </a:r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1EE860A-84C2-4871-9F70-7B4A0A738750}"/>
              </a:ext>
            </a:extLst>
          </p:cNvPr>
          <p:cNvSpPr txBox="1"/>
          <p:nvPr/>
        </p:nvSpPr>
        <p:spPr>
          <a:xfrm>
            <a:off x="6012520" y="2238758"/>
            <a:ext cx="4622800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特色表現介紹</a:t>
            </a: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421930C3-4759-4597-AB75-53D08455BF1E}"/>
              </a:ext>
            </a:extLst>
          </p:cNvPr>
          <p:cNvSpPr/>
          <p:nvPr/>
        </p:nvSpPr>
        <p:spPr>
          <a:xfrm>
            <a:off x="5299400" y="5038874"/>
            <a:ext cx="534844" cy="498721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F5339465-4BA9-4846-B969-A8B4AD078329}"/>
              </a:ext>
            </a:extLst>
          </p:cNvPr>
          <p:cNvSpPr/>
          <p:nvPr/>
        </p:nvSpPr>
        <p:spPr>
          <a:xfrm>
            <a:off x="10885622" y="5038873"/>
            <a:ext cx="534844" cy="498721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6" name="圖片 45" descr="一張含有 機器, 物件, 彩色, 房間 的圖片&#10;&#10;自動產生的描述">
            <a:extLst>
              <a:ext uri="{FF2B5EF4-FFF2-40B4-BE49-F238E27FC236}">
                <a16:creationId xmlns:a16="http://schemas.microsoft.com/office/drawing/2014/main" id="{C04BE599-62FB-4140-B95D-B7FA3A3F68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t="10284" r="9048" b="11603"/>
          <a:stretch/>
        </p:blipFill>
        <p:spPr>
          <a:xfrm>
            <a:off x="375438" y="3791995"/>
            <a:ext cx="4876800" cy="2410638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569C7A83-12A4-438A-BD67-AAB101E3A2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468951" y="4632702"/>
            <a:ext cx="946593" cy="812345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BAA8FF1A-CCC7-404D-89A6-020D9FA6DE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43" b="28498"/>
          <a:stretch/>
        </p:blipFill>
        <p:spPr>
          <a:xfrm>
            <a:off x="475325" y="5454851"/>
            <a:ext cx="946592" cy="724401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763A59E-C246-4A46-A4D3-98B8BEC0B0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1420708" y="4632702"/>
            <a:ext cx="946593" cy="812345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B5B22749-3FFB-46C7-8D0A-5A6B33E97B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2347975" y="5366907"/>
            <a:ext cx="946593" cy="812345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BFF8F75B-30DA-4937-A5DA-0DBC6CB06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3315595" y="5390288"/>
            <a:ext cx="946593" cy="812345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1BD3A48F-9E5C-4091-8201-953FDBF2A7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146"/>
          <a:stretch/>
        </p:blipFill>
        <p:spPr>
          <a:xfrm>
            <a:off x="3353185" y="4613498"/>
            <a:ext cx="924296" cy="782082"/>
          </a:xfrm>
          <a:prstGeom prst="rect">
            <a:avLst/>
          </a:prstGeom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275CF2A5-5587-4BDA-936E-E0B096F706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146"/>
          <a:stretch/>
        </p:blipFill>
        <p:spPr>
          <a:xfrm>
            <a:off x="4329591" y="3862631"/>
            <a:ext cx="830661" cy="782082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8C0DB6D9-28E9-4047-95C4-4F7C1DA27F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43" b="28498"/>
          <a:stretch/>
        </p:blipFill>
        <p:spPr>
          <a:xfrm>
            <a:off x="3326743" y="3866869"/>
            <a:ext cx="924295" cy="739879"/>
          </a:xfrm>
          <a:prstGeom prst="rect">
            <a:avLst/>
          </a:prstGeom>
        </p:spPr>
      </p:pic>
      <p:pic>
        <p:nvPicPr>
          <p:cNvPr id="74" name="圖片 73" descr="一張含有 機器, 物件, 彩色, 房間 的圖片&#10;&#10;自動產生的描述">
            <a:extLst>
              <a:ext uri="{FF2B5EF4-FFF2-40B4-BE49-F238E27FC236}">
                <a16:creationId xmlns:a16="http://schemas.microsoft.com/office/drawing/2014/main" id="{B30F15CA-2558-44A6-8EE5-3D8E1FD878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t="10284" r="9048" b="11603"/>
          <a:stretch/>
        </p:blipFill>
        <p:spPr>
          <a:xfrm>
            <a:off x="5874748" y="3780031"/>
            <a:ext cx="4876800" cy="2410638"/>
          </a:xfrm>
          <a:prstGeom prst="rect">
            <a:avLst/>
          </a:prstGeom>
        </p:spPr>
      </p:pic>
      <p:pic>
        <p:nvPicPr>
          <p:cNvPr id="75" name="圖片 74">
            <a:extLst>
              <a:ext uri="{FF2B5EF4-FFF2-40B4-BE49-F238E27FC236}">
                <a16:creationId xmlns:a16="http://schemas.microsoft.com/office/drawing/2014/main" id="{94F565C9-141C-4504-BBE2-0086D06062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5933429" y="4593668"/>
            <a:ext cx="946593" cy="812345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DBA5CEBB-8FC5-4979-AFA4-C0D4E9FAED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6888538" y="4607576"/>
            <a:ext cx="946593" cy="812345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D96C71B3-9D0A-4265-88BF-1790FA4550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7865672" y="5367646"/>
            <a:ext cx="946593" cy="812345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7D22948C-F066-4C9C-8ECF-A542F05CA0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8779690" y="5340622"/>
            <a:ext cx="946593" cy="812345"/>
          </a:xfrm>
          <a:prstGeom prst="rect">
            <a:avLst/>
          </a:prstGeom>
        </p:spPr>
      </p:pic>
      <p:pic>
        <p:nvPicPr>
          <p:cNvPr id="79" name="圖片 78">
            <a:extLst>
              <a:ext uri="{FF2B5EF4-FFF2-40B4-BE49-F238E27FC236}">
                <a16:creationId xmlns:a16="http://schemas.microsoft.com/office/drawing/2014/main" id="{81B8A5CB-87C8-4E21-8D3F-50AB6A2DED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146"/>
          <a:stretch/>
        </p:blipFill>
        <p:spPr>
          <a:xfrm>
            <a:off x="8814488" y="4587359"/>
            <a:ext cx="924296" cy="782082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155445BD-9E48-4745-9CE4-F22B78ACF3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146"/>
          <a:stretch/>
        </p:blipFill>
        <p:spPr>
          <a:xfrm>
            <a:off x="9769597" y="3873925"/>
            <a:ext cx="924296" cy="782082"/>
          </a:xfrm>
          <a:prstGeom prst="rect">
            <a:avLst/>
          </a:prstGeom>
        </p:spPr>
      </p:pic>
      <p:pic>
        <p:nvPicPr>
          <p:cNvPr id="81" name="圖片 80">
            <a:extLst>
              <a:ext uri="{FF2B5EF4-FFF2-40B4-BE49-F238E27FC236}">
                <a16:creationId xmlns:a16="http://schemas.microsoft.com/office/drawing/2014/main" id="{26D91E64-CECF-411D-BF5A-E0BDB3DD98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43" b="28498"/>
          <a:stretch/>
        </p:blipFill>
        <p:spPr>
          <a:xfrm>
            <a:off x="8787647" y="3866869"/>
            <a:ext cx="924295" cy="739879"/>
          </a:xfrm>
          <a:prstGeom prst="rect">
            <a:avLst/>
          </a:prstGeom>
        </p:spPr>
      </p:pic>
      <p:pic>
        <p:nvPicPr>
          <p:cNvPr id="82" name="圖片 81">
            <a:extLst>
              <a:ext uri="{FF2B5EF4-FFF2-40B4-BE49-F238E27FC236}">
                <a16:creationId xmlns:a16="http://schemas.microsoft.com/office/drawing/2014/main" id="{6AE311AA-792A-4060-B797-1F204324E5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43" b="28498"/>
          <a:stretch/>
        </p:blipFill>
        <p:spPr>
          <a:xfrm>
            <a:off x="5916112" y="5403139"/>
            <a:ext cx="924295" cy="739879"/>
          </a:xfrm>
          <a:prstGeom prst="rect">
            <a:avLst/>
          </a:prstGeom>
        </p:spPr>
      </p:pic>
      <p:pic>
        <p:nvPicPr>
          <p:cNvPr id="83" name="圖片 82">
            <a:extLst>
              <a:ext uri="{FF2B5EF4-FFF2-40B4-BE49-F238E27FC236}">
                <a16:creationId xmlns:a16="http://schemas.microsoft.com/office/drawing/2014/main" id="{6E3E17DA-D42F-4A40-A472-4F41194D8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3429" y="5327230"/>
            <a:ext cx="845374" cy="870238"/>
          </a:xfrm>
          <a:prstGeom prst="rect">
            <a:avLst/>
          </a:prstGeom>
        </p:spPr>
      </p:pic>
      <p:pic>
        <p:nvPicPr>
          <p:cNvPr id="84" name="圖片 83">
            <a:extLst>
              <a:ext uri="{FF2B5EF4-FFF2-40B4-BE49-F238E27FC236}">
                <a16:creationId xmlns:a16="http://schemas.microsoft.com/office/drawing/2014/main" id="{BFC2330D-C158-4DDB-82B3-F2CCC852B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117" y="4502504"/>
            <a:ext cx="845374" cy="870238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FAD2D916-7A1A-433B-B892-AE1A473D6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7006" y="4578629"/>
            <a:ext cx="845374" cy="870238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09183A92-7E6A-49AF-A5CA-A182E77EF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8296" y="5299576"/>
            <a:ext cx="845374" cy="870238"/>
          </a:xfrm>
          <a:prstGeom prst="rect">
            <a:avLst/>
          </a:prstGeom>
        </p:spPr>
      </p:pic>
      <p:pic>
        <p:nvPicPr>
          <p:cNvPr id="87" name="圖片 86">
            <a:extLst>
              <a:ext uri="{FF2B5EF4-FFF2-40B4-BE49-F238E27FC236}">
                <a16:creationId xmlns:a16="http://schemas.microsoft.com/office/drawing/2014/main" id="{738CB7CB-E1A8-4CAD-A8FB-6F40D32C8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488" y="5334270"/>
            <a:ext cx="845374" cy="870238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36C1BA10-72C1-40DE-8AC4-EB611DC5B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4192" y="4584613"/>
            <a:ext cx="845374" cy="870238"/>
          </a:xfrm>
          <a:prstGeom prst="rect">
            <a:avLst/>
          </a:prstGeom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41C34166-617A-409C-9ACA-D6269A0CF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1252" y="3735747"/>
            <a:ext cx="845374" cy="870238"/>
          </a:xfrm>
          <a:prstGeom prst="rect">
            <a:avLst/>
          </a:prstGeom>
        </p:spPr>
      </p:pic>
      <p:pic>
        <p:nvPicPr>
          <p:cNvPr id="90" name="圖片 89">
            <a:extLst>
              <a:ext uri="{FF2B5EF4-FFF2-40B4-BE49-F238E27FC236}">
                <a16:creationId xmlns:a16="http://schemas.microsoft.com/office/drawing/2014/main" id="{88496903-1817-4A52-8D77-F2529AA37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6002" y="3801689"/>
            <a:ext cx="845374" cy="870238"/>
          </a:xfrm>
          <a:prstGeom prst="rect">
            <a:avLst/>
          </a:prstGeom>
        </p:spPr>
      </p:pic>
      <p:pic>
        <p:nvPicPr>
          <p:cNvPr id="102" name="圖片 101" descr="一張含有 機器, 物件, 彩色, 房間 的圖片&#10;&#10;自動產生的描述">
            <a:extLst>
              <a:ext uri="{FF2B5EF4-FFF2-40B4-BE49-F238E27FC236}">
                <a16:creationId xmlns:a16="http://schemas.microsoft.com/office/drawing/2014/main" id="{4069BE4C-C2BA-45EF-BB9B-616A81D47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" t="10284" r="9048" b="11603"/>
          <a:stretch/>
        </p:blipFill>
        <p:spPr>
          <a:xfrm>
            <a:off x="11458482" y="3735747"/>
            <a:ext cx="4757868" cy="2434067"/>
          </a:xfrm>
          <a:prstGeom prst="rect">
            <a:avLst/>
          </a:prstGeom>
        </p:spPr>
      </p:pic>
      <p:pic>
        <p:nvPicPr>
          <p:cNvPr id="103" name="圖片 102">
            <a:extLst>
              <a:ext uri="{FF2B5EF4-FFF2-40B4-BE49-F238E27FC236}">
                <a16:creationId xmlns:a16="http://schemas.microsoft.com/office/drawing/2014/main" id="{2F090AD5-A725-4C40-BF80-D688E733E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11527731" y="4564960"/>
            <a:ext cx="946593" cy="812345"/>
          </a:xfrm>
          <a:prstGeom prst="rect">
            <a:avLst/>
          </a:prstGeom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91DCEE6F-4718-417F-96D7-30AD488F15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12468117" y="4572227"/>
            <a:ext cx="946593" cy="812345"/>
          </a:xfrm>
          <a:prstGeom prst="rect">
            <a:avLst/>
          </a:prstGeom>
        </p:spPr>
      </p:pic>
      <p:pic>
        <p:nvPicPr>
          <p:cNvPr id="105" name="圖片 104">
            <a:extLst>
              <a:ext uri="{FF2B5EF4-FFF2-40B4-BE49-F238E27FC236}">
                <a16:creationId xmlns:a16="http://schemas.microsoft.com/office/drawing/2014/main" id="{86864012-CDCD-4D82-9F50-5DF6EC6A8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13402802" y="5377305"/>
            <a:ext cx="946593" cy="812345"/>
          </a:xfrm>
          <a:prstGeom prst="rect">
            <a:avLst/>
          </a:prstGeom>
        </p:spPr>
      </p:pic>
      <p:pic>
        <p:nvPicPr>
          <p:cNvPr id="106" name="圖片 105">
            <a:extLst>
              <a:ext uri="{FF2B5EF4-FFF2-40B4-BE49-F238E27FC236}">
                <a16:creationId xmlns:a16="http://schemas.microsoft.com/office/drawing/2014/main" id="{9C2BA265-3C51-4958-8EC9-E268D41B97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14340411" y="5363216"/>
            <a:ext cx="946593" cy="812345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56AA9E44-703B-4B7C-BF29-AFF8BB37AB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11502516" y="5327230"/>
            <a:ext cx="946593" cy="812345"/>
          </a:xfrm>
          <a:prstGeom prst="rect">
            <a:avLst/>
          </a:prstGeom>
        </p:spPr>
      </p:pic>
      <p:pic>
        <p:nvPicPr>
          <p:cNvPr id="110" name="圖片 109">
            <a:extLst>
              <a:ext uri="{FF2B5EF4-FFF2-40B4-BE49-F238E27FC236}">
                <a16:creationId xmlns:a16="http://schemas.microsoft.com/office/drawing/2014/main" id="{00AC7DB4-5F34-4509-B3D1-1536F8BB7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14340411" y="4598366"/>
            <a:ext cx="946593" cy="812345"/>
          </a:xfrm>
          <a:prstGeom prst="rect">
            <a:avLst/>
          </a:prstGeom>
        </p:spPr>
      </p:pic>
      <p:pic>
        <p:nvPicPr>
          <p:cNvPr id="111" name="圖片 110">
            <a:extLst>
              <a:ext uri="{FF2B5EF4-FFF2-40B4-BE49-F238E27FC236}">
                <a16:creationId xmlns:a16="http://schemas.microsoft.com/office/drawing/2014/main" id="{15F69C02-8769-44AD-BEA7-A88F9FE45B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14353018" y="3766653"/>
            <a:ext cx="946593" cy="812345"/>
          </a:xfrm>
          <a:prstGeom prst="rect">
            <a:avLst/>
          </a:prstGeom>
        </p:spPr>
      </p:pic>
      <p:pic>
        <p:nvPicPr>
          <p:cNvPr id="112" name="圖片 111">
            <a:extLst>
              <a:ext uri="{FF2B5EF4-FFF2-40B4-BE49-F238E27FC236}">
                <a16:creationId xmlns:a16="http://schemas.microsoft.com/office/drawing/2014/main" id="{5B4A557A-7C43-4DD5-8DFF-8659346601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99"/>
          <a:stretch/>
        </p:blipFill>
        <p:spPr>
          <a:xfrm>
            <a:off x="15254830" y="3780031"/>
            <a:ext cx="946593" cy="81234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047566" y="8051195"/>
            <a:ext cx="13826515" cy="403957"/>
          </a:xfrm>
          <a:prstGeom prst="rect">
            <a:avLst/>
          </a:prstGeom>
          <a:solidFill>
            <a:srgbClr val="FFFF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旋轉中→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第一次連線算分→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雲霧出現在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獎圖上→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九尾妖狐出場 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變牌→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九尾妖狐離場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+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雲霧散去→</a:t>
            </a:r>
            <a:r>
              <a:rPr lang="en-US" altLang="zh-TW" sz="2000" b="1" dirty="0"/>
              <a:t>7.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再次算分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3321">
            <a:off x="7110971" y="3926803"/>
            <a:ext cx="1485779" cy="236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43493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82" y="39136"/>
            <a:ext cx="16258007" cy="9956800"/>
          </a:xfrm>
          <a:prstGeom prst="rect">
            <a:avLst/>
          </a:prstGeom>
          <a:ln w="3175">
            <a:miter lim="400000"/>
          </a:ln>
        </p:spPr>
      </p:pic>
      <p:pic>
        <p:nvPicPr>
          <p:cNvPr id="120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9" y="4669518"/>
            <a:ext cx="2328045" cy="465608"/>
          </a:xfrm>
          <a:prstGeom prst="rect">
            <a:avLst/>
          </a:prstGeom>
          <a:ln w="3175">
            <a:miter lim="400000"/>
          </a:ln>
        </p:spPr>
      </p:pic>
      <p:sp>
        <p:nvSpPr>
          <p:cNvPr id="121" name="線條"/>
          <p:cNvSpPr/>
          <p:nvPr/>
        </p:nvSpPr>
        <p:spPr>
          <a:xfrm flipV="1">
            <a:off x="4127499" y="4472030"/>
            <a:ext cx="1" cy="83518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  <p:sp>
        <p:nvSpPr>
          <p:cNvPr id="122" name="SPACEWAR…"/>
          <p:cNvSpPr txBox="1"/>
          <p:nvPr/>
        </p:nvSpPr>
        <p:spPr>
          <a:xfrm>
            <a:off x="4621436" y="4228812"/>
            <a:ext cx="5006179" cy="2068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>
            <a:spAutoFit/>
          </a:bodyPr>
          <a:lstStyle/>
          <a:p>
            <a:pPr algn="l">
              <a:lnSpc>
                <a:spcPct val="140000"/>
              </a:lnSpc>
              <a:defRPr sz="4800">
                <a:solidFill>
                  <a:srgbClr val="00B2BF"/>
                </a:solidFill>
                <a:latin typeface="Gotham Bold"/>
                <a:ea typeface="Gotham Bold"/>
                <a:cs typeface="Gotham Bold"/>
                <a:sym typeface="Gotham Bold"/>
              </a:defRPr>
            </a:pPr>
            <a:r>
              <a:rPr lang="zh-TW" altLang="en-US" dirty="0"/>
              <a:t>龍王寶藏</a:t>
            </a:r>
            <a:r>
              <a:rPr lang="en-US" altLang="zh-TW" dirty="0"/>
              <a:t>FA</a:t>
            </a:r>
            <a:r>
              <a:rPr lang="zh-TW" altLang="en-US" dirty="0"/>
              <a:t>發</a:t>
            </a:r>
            <a:r>
              <a:rPr lang="en-US" altLang="zh-TW" dirty="0"/>
              <a:t>FA</a:t>
            </a:r>
            <a:endParaRPr lang="en-US" dirty="0"/>
          </a:p>
          <a:p>
            <a:pPr algn="l">
              <a:lnSpc>
                <a:spcPct val="140000"/>
              </a:lnSpc>
              <a:defRPr sz="4800">
                <a:solidFill>
                  <a:srgbClr val="00B2BF"/>
                </a:solidFill>
                <a:latin typeface="Gotham Bold"/>
                <a:ea typeface="Gotham Bold"/>
                <a:cs typeface="Gotham Bold"/>
                <a:sym typeface="Gotham Bold"/>
              </a:defRPr>
            </a:pPr>
            <a:r>
              <a:rPr lang="en-US" dirty="0"/>
              <a:t>New System Design</a:t>
            </a:r>
          </a:p>
        </p:txBody>
      </p:sp>
      <p:sp>
        <p:nvSpPr>
          <p:cNvPr id="123" name="2019-03-12"/>
          <p:cNvSpPr txBox="1"/>
          <p:nvPr/>
        </p:nvSpPr>
        <p:spPr>
          <a:xfrm>
            <a:off x="4744159" y="9081836"/>
            <a:ext cx="1705595" cy="5116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2700">
                <a:solidFill>
                  <a:srgbClr val="00B2BF"/>
                </a:solidFill>
                <a:latin typeface="Gotham-Book"/>
                <a:ea typeface="Gotham-Book"/>
                <a:cs typeface="Gotham-Book"/>
                <a:sym typeface="Gotham-Book"/>
              </a:defRPr>
            </a:lvl1pPr>
          </a:lstStyle>
          <a:p>
            <a:r>
              <a:rPr dirty="0"/>
              <a:t>20</a:t>
            </a:r>
            <a:r>
              <a:rPr lang="en-US" altLang="zh-TW" dirty="0"/>
              <a:t>20</a:t>
            </a:r>
            <a:r>
              <a:rPr dirty="0"/>
              <a:t>-0</a:t>
            </a:r>
            <a:r>
              <a:rPr lang="en-US" altLang="zh-TW" dirty="0"/>
              <a:t>6</a:t>
            </a:r>
            <a:r>
              <a:rPr dirty="0"/>
              <a:t>-</a:t>
            </a:r>
            <a:r>
              <a:rPr lang="en-US" altLang="zh-TW" dirty="0"/>
              <a:t>02</a:t>
            </a:r>
            <a:endParaRPr dirty="0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龍王寶藏</a:t>
            </a:r>
            <a:r>
              <a:rPr lang="en-US" altLang="zh-TW" dirty="0"/>
              <a:t>-</a:t>
            </a:r>
            <a:r>
              <a:rPr lang="zh-TW" altLang="en-US" dirty="0"/>
              <a:t>主題介紹</a:t>
            </a:r>
            <a:endParaRPr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</a:t>
            </a: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4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EBED21-4516-4D90-BA6E-6D7D07CF29BF}"/>
              </a:ext>
            </a:extLst>
          </p:cNvPr>
          <p:cNvSpPr txBox="1"/>
          <p:nvPr/>
        </p:nvSpPr>
        <p:spPr>
          <a:xfrm>
            <a:off x="1739900" y="1905000"/>
            <a:ext cx="13094589" cy="680720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CB40578-AC4B-41B0-A309-C2429CD65FC8}"/>
              </a:ext>
            </a:extLst>
          </p:cNvPr>
          <p:cNvSpPr txBox="1"/>
          <p:nvPr/>
        </p:nvSpPr>
        <p:spPr>
          <a:xfrm>
            <a:off x="1112911" y="3267860"/>
            <a:ext cx="12636500" cy="39741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以中國故事深海龍宮與傳說海底聖獸為主題發想，</a:t>
            </a:r>
            <a:endParaRPr kumimoji="0" lang="en-US" altLang="zh-TW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algn="l"/>
            <a:r>
              <a:rPr lang="zh-TW" altLang="en-US" sz="3000" dirty="0"/>
              <a:t>將傳統漁場搭配創新的連動場景</a:t>
            </a:r>
            <a:endParaRPr lang="en-US" altLang="zh-TW" sz="3000" dirty="0"/>
          </a:p>
          <a:p>
            <a:pPr algn="l"/>
            <a:endParaRPr kumimoji="0" lang="en-US" altLang="zh-TW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000" dirty="0"/>
              <a:t>打造遊戲作</a:t>
            </a:r>
            <a:r>
              <a:rPr lang="en-US" altLang="zh-TW" sz="3000" dirty="0"/>
              <a:t>-</a:t>
            </a:r>
          </a:p>
          <a:p>
            <a:pPr algn="l"/>
            <a:r>
              <a:rPr lang="zh-TW" altLang="en-US" dirty="0"/>
              <a:t>                         </a:t>
            </a:r>
            <a:r>
              <a:rPr lang="zh-TW" altLang="en-US" b="1" u="sng" dirty="0">
                <a:solidFill>
                  <a:schemeClr val="accent1"/>
                </a:solidFill>
              </a:rPr>
              <a:t>龍王寶藏</a:t>
            </a:r>
            <a:r>
              <a:rPr kumimoji="0" lang="en-US" altLang="zh-TW" sz="3600" b="1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TW" altLang="en-US" sz="3600" b="1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多人</a:t>
            </a:r>
            <a:r>
              <a:rPr kumimoji="0" lang="en-US" altLang="zh-TW" sz="3600" b="1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000" dirty="0"/>
              <a:t>風格與主題包裝設定作一致性</a:t>
            </a:r>
            <a:endParaRPr kumimoji="0" lang="zh-TW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圖片 10" descr="一張含有 動物, 嘴, 摩托車, 坐 的圖片&#10;&#10;自動產生的描述">
            <a:extLst>
              <a:ext uri="{FF2B5EF4-FFF2-40B4-BE49-F238E27FC236}">
                <a16:creationId xmlns:a16="http://schemas.microsoft.com/office/drawing/2014/main" id="{5B2643A1-93BA-403D-B7B3-1BA6F7999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724" y="600613"/>
            <a:ext cx="4030745" cy="388709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8B02D0F-8CDA-4B4E-A04E-48C1A9CDE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130" y="4088684"/>
            <a:ext cx="3057641" cy="515976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1B205A0-2901-4472-8E06-9F727F028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789" y="5462780"/>
            <a:ext cx="4852605" cy="2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2831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龍王寶藏簡介</a:t>
            </a:r>
            <a:endParaRPr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</a:t>
            </a: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5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EBED21-4516-4D90-BA6E-6D7D07CF29BF}"/>
              </a:ext>
            </a:extLst>
          </p:cNvPr>
          <p:cNvSpPr txBox="1"/>
          <p:nvPr/>
        </p:nvSpPr>
        <p:spPr>
          <a:xfrm>
            <a:off x="1609111" y="1073138"/>
            <a:ext cx="13500100" cy="817531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2500" dirty="0"/>
              <a:t>融合龍珠捕魚、神魔捕魚、霸王虞姬</a:t>
            </a: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的概念</a:t>
            </a:r>
            <a:endParaRPr kumimoji="0" lang="en-US" altLang="zh-TW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TW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TW" sz="2500" dirty="0"/>
              <a:t>3</a:t>
            </a:r>
            <a:r>
              <a:rPr lang="zh-TW" altLang="en-US" sz="2500" dirty="0"/>
              <a:t>種場景 </a:t>
            </a:r>
            <a:r>
              <a:rPr lang="en-US" altLang="zh-TW" sz="2500" dirty="0"/>
              <a:t>–</a:t>
            </a:r>
            <a:r>
              <a:rPr lang="zh-TW" altLang="en-US" sz="2500" dirty="0"/>
              <a:t> </a:t>
            </a:r>
            <a:r>
              <a:rPr lang="zh-TW" altLang="en-US" sz="2500" b="1" dirty="0">
                <a:solidFill>
                  <a:srgbClr val="0070C0"/>
                </a:solidFill>
              </a:rPr>
              <a:t>場景可自由切換</a:t>
            </a:r>
            <a:r>
              <a:rPr lang="en-US" altLang="zh-TW" sz="2500" dirty="0"/>
              <a:t>(</a:t>
            </a:r>
            <a:r>
              <a:rPr lang="zh-TW" altLang="en-US" sz="2500" dirty="0"/>
              <a:t>場景具有延續性與連動性</a:t>
            </a:r>
            <a:r>
              <a:rPr lang="en-US" altLang="zh-TW" sz="2500" dirty="0"/>
              <a:t>)</a:t>
            </a:r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TW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2500" dirty="0"/>
              <a:t>共有</a:t>
            </a:r>
            <a:r>
              <a:rPr lang="en-US" altLang="zh-TW" sz="2500" dirty="0"/>
              <a:t>27</a:t>
            </a:r>
            <a:r>
              <a:rPr lang="zh-TW" altLang="en-US" sz="2500" dirty="0"/>
              <a:t>種海底生物、神話物種</a:t>
            </a:r>
            <a:r>
              <a:rPr lang="en-US" altLang="zh-TW" sz="2500" dirty="0"/>
              <a:t>(</a:t>
            </a:r>
            <a:r>
              <a:rPr lang="zh-TW" altLang="en-US" sz="2500" dirty="0"/>
              <a:t>物種豐富貼合主題</a:t>
            </a:r>
            <a:r>
              <a:rPr lang="en-US" altLang="zh-TW" sz="2500" dirty="0"/>
              <a:t>)</a:t>
            </a:r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500" dirty="0"/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多人連線</a:t>
            </a:r>
            <a:r>
              <a:rPr lang="en-US" altLang="zh-TW" sz="2500" dirty="0"/>
              <a:t>(</a:t>
            </a:r>
            <a:r>
              <a:rPr lang="zh-TW" altLang="en-US" sz="2500" dirty="0"/>
              <a:t>一局最多可</a:t>
            </a:r>
            <a:r>
              <a:rPr lang="en-US" altLang="zh-TW" sz="2500" b="1" dirty="0">
                <a:solidFill>
                  <a:schemeClr val="accent1"/>
                </a:solidFill>
              </a:rPr>
              <a:t>5</a:t>
            </a:r>
            <a:r>
              <a:rPr lang="zh-TW" altLang="en-US" sz="2500" b="1" dirty="0">
                <a:solidFill>
                  <a:schemeClr val="accent1"/>
                </a:solidFill>
              </a:rPr>
              <a:t>人連線</a:t>
            </a:r>
            <a:r>
              <a:rPr lang="en-US" altLang="zh-TW" sz="2500" dirty="0"/>
              <a:t>)</a:t>
            </a:r>
            <a:endParaRPr kumimoji="0" lang="en-US" altLang="zh-TW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TW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2500" dirty="0"/>
              <a:t>遊戲中蒐集三種顏色龍王</a:t>
            </a:r>
            <a:r>
              <a:rPr lang="zh-TW" altLang="en-US" sz="2500" b="1" u="sng" dirty="0">
                <a:solidFill>
                  <a:schemeClr val="accent1"/>
                </a:solidFill>
              </a:rPr>
              <a:t>赤龍、金龍、墨龍</a:t>
            </a:r>
            <a:r>
              <a:rPr lang="zh-TW" altLang="en-US" sz="2500" dirty="0">
                <a:solidFill>
                  <a:schemeClr val="tx1"/>
                </a:solidFill>
              </a:rPr>
              <a:t>鱗片</a:t>
            </a:r>
            <a:r>
              <a:rPr lang="zh-TW" altLang="en-US" sz="2500" dirty="0"/>
              <a:t>即可開啟大獎遊戲</a:t>
            </a:r>
            <a:endParaRPr lang="en-US" altLang="zh-TW" sz="2500" dirty="0"/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2500" dirty="0"/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遊戲中有  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三種背景  </a:t>
            </a:r>
            <a:r>
              <a:rPr kumimoji="0" lang="en-US" altLang="zh-TW" sz="2500" b="1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</a:t>
            </a:r>
            <a:r>
              <a:rPr lang="zh-TW" altLang="en-US" sz="2500" b="1" u="sng" dirty="0">
                <a:solidFill>
                  <a:schemeClr val="accent1"/>
                </a:solidFill>
              </a:rPr>
              <a:t>多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種</a:t>
            </a:r>
            <a:r>
              <a:rPr lang="zh-TW" altLang="en-US" sz="2500" b="1" u="sng" dirty="0">
                <a:solidFill>
                  <a:schemeClr val="accent1"/>
                </a:solidFill>
              </a:rPr>
              <a:t>生物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</a:t>
            </a:r>
            <a:r>
              <a:rPr lang="en-US" altLang="zh-TW" sz="2500" b="1" u="sng" dirty="0">
                <a:solidFill>
                  <a:schemeClr val="accent1"/>
                </a:solidFill>
              </a:rPr>
              <a:t>/</a:t>
            </a:r>
            <a:r>
              <a:rPr lang="zh-TW" altLang="en-US" sz="2500" b="1" u="sng" dirty="0">
                <a:solidFill>
                  <a:schemeClr val="accent1"/>
                </a:solidFill>
              </a:rPr>
              <a:t>  神話物種  </a:t>
            </a:r>
            <a:r>
              <a:rPr lang="en-US" altLang="zh-TW" sz="2500" b="1" u="sng" dirty="0">
                <a:solidFill>
                  <a:schemeClr val="accent1"/>
                </a:solidFill>
              </a:rPr>
              <a:t>/</a:t>
            </a:r>
            <a:r>
              <a:rPr lang="zh-TW" altLang="en-US" sz="2500" b="1" u="sng" dirty="0">
                <a:solidFill>
                  <a:schemeClr val="accent1"/>
                </a:solidFill>
              </a:rPr>
              <a:t>  三種炮台類型</a:t>
            </a:r>
            <a:endParaRPr lang="en-US" altLang="zh-TW" sz="2500" b="1" u="sng" dirty="0">
              <a:solidFill>
                <a:schemeClr val="accent1"/>
              </a:solidFill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2500" dirty="0"/>
              <a:t>遊戲特色</a:t>
            </a:r>
            <a:r>
              <a:rPr lang="en-US" altLang="zh-TW" sz="2500" dirty="0"/>
              <a:t>:</a:t>
            </a:r>
          </a:p>
          <a:p>
            <a:pPr algn="l"/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       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多人連線 </a:t>
            </a:r>
            <a:r>
              <a:rPr kumimoji="0" lang="en-US" altLang="zh-TW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JP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系統 </a:t>
            </a:r>
            <a:r>
              <a:rPr kumimoji="0" lang="en-US" altLang="zh-TW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特殊砲彈</a:t>
            </a:r>
            <a:r>
              <a:rPr kumimoji="0" lang="en-US" altLang="zh-TW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X3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龍王</a:t>
            </a:r>
            <a:r>
              <a:rPr lang="zh-TW" altLang="en-US" sz="2500" b="1" u="sng" dirty="0"/>
              <a:t>出巡</a:t>
            </a:r>
            <a:r>
              <a:rPr kumimoji="0" lang="en-US" altLang="zh-TW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蒐集</a:t>
            </a:r>
            <a:r>
              <a:rPr lang="zh-TW" altLang="en-US" sz="2500" b="1" u="sng" dirty="0"/>
              <a:t>三色龍王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kumimoji="0" lang="zh-TW" altLang="en-US" sz="25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endParaRPr kumimoji="0" lang="en-US" altLang="zh-TW" sz="2500" b="1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algn="l"/>
            <a:r>
              <a:rPr lang="zh-TW" altLang="en-US" sz="2500" b="1" dirty="0"/>
              <a:t>         </a:t>
            </a:r>
            <a:r>
              <a:rPr lang="zh-TW" altLang="en-US" sz="2500" b="1" u="sng" dirty="0"/>
              <a:t>紅龍發紅包 </a:t>
            </a:r>
            <a:r>
              <a:rPr lang="en-US" altLang="zh-TW" sz="2500" b="1" u="sng" dirty="0"/>
              <a:t>/</a:t>
            </a:r>
            <a:r>
              <a:rPr lang="zh-TW" altLang="en-US" sz="2500" b="1" u="sng" dirty="0"/>
              <a:t> 聖獸出閘 </a:t>
            </a:r>
            <a:r>
              <a:rPr lang="en-US" altLang="zh-TW" sz="2500" b="1" u="sng" dirty="0"/>
              <a:t>/</a:t>
            </a:r>
            <a:r>
              <a:rPr lang="zh-TW" altLang="en-US" sz="2500" b="1" u="sng" dirty="0"/>
              <a:t> 龍王賜寶 </a:t>
            </a:r>
            <a:r>
              <a:rPr lang="en-US" altLang="zh-TW" sz="2500" b="1" u="sng" dirty="0"/>
              <a:t>/</a:t>
            </a:r>
            <a:r>
              <a:rPr lang="zh-TW" altLang="en-US" sz="2500" b="1" u="sng" dirty="0"/>
              <a:t> 極凍鯊 </a:t>
            </a:r>
            <a:r>
              <a:rPr lang="en-US" altLang="zh-TW" sz="2500" b="1" u="sng" dirty="0"/>
              <a:t>/</a:t>
            </a:r>
            <a:r>
              <a:rPr lang="zh-TW" altLang="en-US" sz="2500" b="1" u="sng" dirty="0"/>
              <a:t> 多彩珍珠</a:t>
            </a:r>
            <a:endParaRPr lang="en-US" altLang="zh-TW" sz="2500" b="1" u="sng" dirty="0"/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TW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2500" dirty="0"/>
              <a:t>特殊事件</a:t>
            </a:r>
            <a:r>
              <a:rPr lang="en-US" altLang="zh-TW" sz="2500" dirty="0"/>
              <a:t>:</a:t>
            </a:r>
            <a:r>
              <a:rPr lang="zh-TW" altLang="en-US" sz="2500" dirty="0"/>
              <a:t>打下特定神話動物可獲得隨機高倍率</a:t>
            </a:r>
            <a:endParaRPr lang="en-US" altLang="zh-TW" sz="2500" dirty="0"/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TW" sz="2500" dirty="0"/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選擇小遊戲</a:t>
            </a:r>
            <a:r>
              <a:rPr kumimoji="0" lang="en-US" altLang="zh-TW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種</a:t>
            </a:r>
            <a:r>
              <a:rPr kumimoji="0" lang="en-US" altLang="zh-TW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蒐集</a:t>
            </a:r>
            <a:r>
              <a:rPr lang="zh-TW" altLang="en-US" sz="2500" dirty="0"/>
              <a:t>變色龍王</a:t>
            </a: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開啟</a:t>
            </a:r>
            <a:r>
              <a:rPr kumimoji="0" lang="en-US" altLang="zh-TW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TW" sz="2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新形態免費子彈樣式</a:t>
            </a:r>
            <a:r>
              <a:rPr kumimoji="0" lang="en-US" altLang="zh-TW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:</a:t>
            </a:r>
            <a:r>
              <a:rPr lang="zh-TW" altLang="en-US" sz="2500" b="1" dirty="0"/>
              <a:t>深水炸彈</a:t>
            </a:r>
            <a:r>
              <a:rPr kumimoji="0" lang="zh-TW" altLang="en-US" sz="2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2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kumimoji="0" lang="zh-TW" altLang="en-US" sz="2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海蛇出</a:t>
            </a:r>
            <a:r>
              <a:rPr lang="zh-TW" altLang="en-US" sz="2500" b="1" dirty="0"/>
              <a:t>洞 </a:t>
            </a:r>
            <a:r>
              <a:rPr lang="en-US" altLang="zh-TW" sz="2500" b="1" dirty="0"/>
              <a:t>/</a:t>
            </a:r>
            <a:r>
              <a:rPr lang="zh-TW" altLang="en-US" sz="2500" b="1" dirty="0"/>
              <a:t> 劇毒河豚</a:t>
            </a:r>
            <a:endParaRPr kumimoji="0" lang="zh-TW" altLang="en-US" sz="25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1F22860-4964-495A-BCAA-D611700CC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395" y="381924"/>
            <a:ext cx="4435973" cy="2253966"/>
          </a:xfrm>
          <a:prstGeom prst="rect">
            <a:avLst/>
          </a:prstGeom>
        </p:spPr>
      </p:pic>
      <p:pic>
        <p:nvPicPr>
          <p:cNvPr id="13" name="圖片 12" descr="一張含有 桌, 數個, 食物, 電腦 的圖片&#10;&#10;自動產生的描述">
            <a:extLst>
              <a:ext uri="{FF2B5EF4-FFF2-40B4-BE49-F238E27FC236}">
                <a16:creationId xmlns:a16="http://schemas.microsoft.com/office/drawing/2014/main" id="{CB8A960D-593D-40C9-8AC4-87790278EC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101" y="2760441"/>
            <a:ext cx="4435974" cy="2323458"/>
          </a:xfrm>
          <a:prstGeom prst="rect">
            <a:avLst/>
          </a:prstGeom>
        </p:spPr>
      </p:pic>
      <p:pic>
        <p:nvPicPr>
          <p:cNvPr id="8" name="圖片 7" descr="一張含有 廚具, 花盆 的圖片&#10;&#10;自動產生的描述">
            <a:extLst>
              <a:ext uri="{FF2B5EF4-FFF2-40B4-BE49-F238E27FC236}">
                <a16:creationId xmlns:a16="http://schemas.microsoft.com/office/drawing/2014/main" id="{F268E678-DBB6-4D9A-BD6D-CDDD429E6E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261" y="7196358"/>
            <a:ext cx="1962164" cy="196971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B58EF7F-D521-4E25-8B26-68A1EB0BCF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3" b="3319"/>
          <a:stretch/>
        </p:blipFill>
        <p:spPr>
          <a:xfrm>
            <a:off x="11730221" y="7196359"/>
            <a:ext cx="2201313" cy="1969710"/>
          </a:xfrm>
          <a:prstGeom prst="rect">
            <a:avLst/>
          </a:prstGeom>
        </p:spPr>
      </p:pic>
      <p:pic>
        <p:nvPicPr>
          <p:cNvPr id="11" name="圖片 10" descr="一張含有 魚 的圖片&#10;&#10;自動產生的描述">
            <a:extLst>
              <a:ext uri="{FF2B5EF4-FFF2-40B4-BE49-F238E27FC236}">
                <a16:creationId xmlns:a16="http://schemas.microsoft.com/office/drawing/2014/main" id="{15DFF527-EB69-46D0-BD3C-DDF759CBA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818" y="7495980"/>
            <a:ext cx="2226785" cy="16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166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8DE07AE-82AC-460E-911F-B499145CF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978561"/>
              </p:ext>
            </p:extLst>
          </p:nvPr>
        </p:nvGraphicFramePr>
        <p:xfrm>
          <a:off x="905259" y="1717093"/>
          <a:ext cx="14589760" cy="70285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1978">
                  <a:extLst>
                    <a:ext uri="{9D8B030D-6E8A-4147-A177-3AD203B41FA5}">
                      <a16:colId xmlns:a16="http://schemas.microsoft.com/office/drawing/2014/main" val="272829092"/>
                    </a:ext>
                  </a:extLst>
                </a:gridCol>
                <a:gridCol w="3682902">
                  <a:extLst>
                    <a:ext uri="{9D8B030D-6E8A-4147-A177-3AD203B41FA5}">
                      <a16:colId xmlns:a16="http://schemas.microsoft.com/office/drawing/2014/main" val="2986737927"/>
                    </a:ext>
                  </a:extLst>
                </a:gridCol>
                <a:gridCol w="3647440">
                  <a:extLst>
                    <a:ext uri="{9D8B030D-6E8A-4147-A177-3AD203B41FA5}">
                      <a16:colId xmlns:a16="http://schemas.microsoft.com/office/drawing/2014/main" val="239967975"/>
                    </a:ext>
                  </a:extLst>
                </a:gridCol>
                <a:gridCol w="3647440">
                  <a:extLst>
                    <a:ext uri="{9D8B030D-6E8A-4147-A177-3AD203B41FA5}">
                      <a16:colId xmlns:a16="http://schemas.microsoft.com/office/drawing/2014/main" val="1414978758"/>
                    </a:ext>
                  </a:extLst>
                </a:gridCol>
              </a:tblGrid>
              <a:tr h="576674"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圖片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名稱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功能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說明</a:t>
                      </a:r>
                    </a:p>
                  </a:txBody>
                  <a:tcPr anchor="ctr">
                    <a:solidFill>
                      <a:srgbClr val="5AC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20874"/>
                  </a:ext>
                </a:extLst>
              </a:tr>
              <a:tr h="32259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豹頭</a:t>
                      </a:r>
                      <a:r>
                        <a:rPr lang="en-US" altLang="zh-TW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/</a:t>
                      </a: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帶著派對用太陽眼鏡的豹頭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2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.蘋方-繁" panose="020B0800000000000000" pitchFamily="34" charset="-120"/>
                          <a:ea typeface=".蘋方-繁" panose="020B0800000000000000" pitchFamily="34" charset="-120"/>
                          <a:sym typeface="Helvetica Light"/>
                        </a:rPr>
                        <a:t>三個一樣的點數在壓住線上時 彈出的豹子頭笑果</a:t>
                      </a:r>
                      <a:endParaRPr kumimoji="0" lang="en-US" altLang="zh-TW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彩色豹頭帶著派對用太陽眼鏡</a:t>
                      </a:r>
                      <a:endParaRPr lang="en-US" altLang="zh-TW" sz="24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400">
                        <a:latin typeface="Pingfang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875423"/>
                  </a:ext>
                </a:extLst>
              </a:tr>
              <a:tr h="322591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數字</a:t>
                      </a:r>
                      <a:r>
                        <a:rPr lang="en-US" altLang="zh-TW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/</a:t>
                      </a: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乘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畫面骰點和顯示用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pPr marL="0" marR="0" lvl="0" indent="0" algn="l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>
                          <a:latin typeface=".蘋方-繁" panose="020B0800000000000000" pitchFamily="34" charset="-120"/>
                          <a:ea typeface=".蘋方-繁" panose="020B0800000000000000" pitchFamily="34" charset="-120"/>
                        </a:rPr>
                        <a:t>會在畫面中間顯示</a:t>
                      </a:r>
                      <a:endParaRPr lang="en-US" altLang="zh-TW" sz="2000">
                        <a:latin typeface=".蘋方-繁" panose="020B0800000000000000" pitchFamily="34" charset="-120"/>
                        <a:ea typeface=".蘋方-繁" panose="020B0800000000000000" pitchFamily="34" charset="-120"/>
                      </a:endParaRPr>
                    </a:p>
                    <a:p>
                      <a:pPr marL="0" marR="0" lvl="0" indent="0" algn="l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.蘋方-繁" panose="020B0800000000000000" pitchFamily="34" charset="-120"/>
                        <a:ea typeface=".蘋方-繁" panose="020B0800000000000000" pitchFamily="34" charset="-120"/>
                        <a:sym typeface="Helvetica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>
                          <a:latin typeface="Pingfang"/>
                        </a:rPr>
                        <a:t>依照畫面特色 與顏色設計一組數字圖</a:t>
                      </a:r>
                      <a:endParaRPr lang="en-US" altLang="zh-TW" sz="2400">
                        <a:latin typeface="Pingfang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336277"/>
                  </a:ext>
                </a:extLst>
              </a:tr>
            </a:tbl>
          </a:graphicData>
        </a:graphic>
      </p:graphicFrame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遊戲特殊符號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17C7FA-F49C-4C3C-8272-4C61B55965F9}"/>
              </a:ext>
            </a:extLst>
          </p:cNvPr>
          <p:cNvSpPr txBox="1"/>
          <p:nvPr/>
        </p:nvSpPr>
        <p:spPr>
          <a:xfrm>
            <a:off x="837867" y="1114112"/>
            <a:ext cx="2208628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/>
              <a:t>遊戲內</a:t>
            </a: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5B9D8B-9CE8-494A-BAC9-5564F0C8E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4943" r="50793" b="55113"/>
          <a:stretch/>
        </p:blipFill>
        <p:spPr>
          <a:xfrm>
            <a:off x="961784" y="3377586"/>
            <a:ext cx="1516179" cy="1452465"/>
          </a:xfrm>
          <a:prstGeom prst="rect">
            <a:avLst/>
          </a:prstGeom>
        </p:spPr>
      </p:pic>
      <p:pic>
        <p:nvPicPr>
          <p:cNvPr id="7" name="圖片 6" descr="一張含有 畫畫, 食物 的圖片&#10;&#10;自動產生的描述">
            <a:extLst>
              <a:ext uri="{FF2B5EF4-FFF2-40B4-BE49-F238E27FC236}">
                <a16:creationId xmlns:a16="http://schemas.microsoft.com/office/drawing/2014/main" id="{DE969ABC-756E-4F0E-B8F8-D9BC5B83B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5" y="2317211"/>
            <a:ext cx="3248755" cy="31771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674D89-FDA8-4E3D-AC37-E5C54883587C}"/>
              </a:ext>
            </a:extLst>
          </p:cNvPr>
          <p:cNvSpPr txBox="1"/>
          <p:nvPr/>
        </p:nvSpPr>
        <p:spPr>
          <a:xfrm>
            <a:off x="1485882" y="5494407"/>
            <a:ext cx="2364377" cy="11118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6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  <a:endParaRPr kumimoji="0" lang="zh-TW" altLang="en-US" sz="6600" b="1" i="0" u="none" strike="noStrike" cap="none" spc="0" normalizeH="0" baseline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F9FC2D-E8E0-49B3-B2AF-8F9DA8034809}"/>
              </a:ext>
            </a:extLst>
          </p:cNvPr>
          <p:cNvSpPr txBox="1"/>
          <p:nvPr/>
        </p:nvSpPr>
        <p:spPr>
          <a:xfrm>
            <a:off x="-551923" y="6481135"/>
            <a:ext cx="6439988" cy="19428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  <a:r>
              <a:rPr kumimoji="0" lang="zh-TW" altLang="en-US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</a:t>
            </a:r>
            <a:r>
              <a:rPr kumimoji="0" lang="zh-TW" altLang="en-US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</a:t>
            </a:r>
            <a:r>
              <a:rPr kumimoji="0" lang="zh-TW" altLang="en-US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r>
              <a:rPr kumimoji="0" lang="zh-TW" altLang="en-US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altLang="zh-TW" sz="6000" b="1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</a:t>
            </a: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6000" b="1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zh-TW" altLang="en-US" sz="6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sz="6000" b="1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zh-TW" altLang="en-US" sz="6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sz="6000" b="1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zh-TW" altLang="en-US" sz="6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sz="6000" b="1">
                <a:solidFill>
                  <a:schemeClr val="accent1">
                    <a:lumMod val="75000"/>
                  </a:schemeClr>
                </a:solidFill>
              </a:rPr>
              <a:t>9</a:t>
            </a:r>
            <a:r>
              <a:rPr lang="zh-TW" altLang="en-US" sz="6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TW" sz="6000" b="1">
                <a:solidFill>
                  <a:schemeClr val="accent1">
                    <a:lumMod val="75000"/>
                  </a:schemeClr>
                </a:solidFill>
              </a:rPr>
              <a:t>0</a:t>
            </a:r>
            <a:endParaRPr kumimoji="0" lang="zh-TW" altLang="en-US" sz="6000" b="1" i="0" u="none" strike="noStrike" cap="none" spc="0" normalizeH="0" baseline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491566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游泳, 渡假區, 礁石 的圖片&#10;&#10;自動產生的描述">
            <a:extLst>
              <a:ext uri="{FF2B5EF4-FFF2-40B4-BE49-F238E27FC236}">
                <a16:creationId xmlns:a16="http://schemas.microsoft.com/office/drawing/2014/main" id="{D1DD737B-9317-413E-BF41-7751E08323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/>
          <a:stretch/>
        </p:blipFill>
        <p:spPr>
          <a:xfrm>
            <a:off x="20" y="10"/>
            <a:ext cx="16255980" cy="6637856"/>
          </a:xfrm>
          <a:prstGeom prst="rect">
            <a:avLst/>
          </a:prstGeom>
        </p:spPr>
      </p:pic>
      <p:pic>
        <p:nvPicPr>
          <p:cNvPr id="131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塞席爾商創曼有限公司  INITEX.CO.LTD"/>
          <p:cNvSpPr txBox="1"/>
          <p:nvPr/>
        </p:nvSpPr>
        <p:spPr>
          <a:xfrm>
            <a:off x="493441" y="9480945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00B2BF"/>
                </a:solidFill>
              </a:defRPr>
            </a:pPr>
            <a:r>
              <a:rPr sz="130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300"/>
              <a:t>  </a:t>
            </a:r>
            <a:r>
              <a:rPr sz="130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456282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spcAft>
                <a:spcPts val="600"/>
              </a:spcAft>
              <a:defRPr sz="1800">
                <a:solidFill>
                  <a:srgbClr val="00B2BF"/>
                </a:solidFill>
              </a:defRPr>
            </a:pPr>
            <a:r>
              <a:rPr sz="1800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</a:t>
            </a:r>
            <a:r>
              <a:rPr lang="en-US" altLang="zh-TW" sz="1800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6</a:t>
            </a:r>
            <a:r>
              <a:rPr sz="1800"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sz="1800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sz="1800"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5698DA0-7E6E-4D30-8E30-CB82172E347E}"/>
              </a:ext>
            </a:extLst>
          </p:cNvPr>
          <p:cNvCxnSpPr>
            <a:cxnSpLocks/>
          </p:cNvCxnSpPr>
          <p:nvPr/>
        </p:nvCxnSpPr>
        <p:spPr>
          <a:xfrm>
            <a:off x="4724400" y="10"/>
            <a:ext cx="0" cy="6638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E90E2AB-C569-4F58-806D-16E93963004C}"/>
              </a:ext>
            </a:extLst>
          </p:cNvPr>
          <p:cNvCxnSpPr>
            <a:cxnSpLocks/>
          </p:cNvCxnSpPr>
          <p:nvPr/>
        </p:nvCxnSpPr>
        <p:spPr>
          <a:xfrm>
            <a:off x="11557000" y="0"/>
            <a:ext cx="0" cy="6638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B03BB2-924D-405D-935A-63D7A4CCE787}"/>
              </a:ext>
            </a:extLst>
          </p:cNvPr>
          <p:cNvSpPr txBox="1"/>
          <p:nvPr/>
        </p:nvSpPr>
        <p:spPr>
          <a:xfrm>
            <a:off x="296014" y="7858965"/>
            <a:ext cx="15274245" cy="78867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背景設定 </a:t>
            </a:r>
            <a:r>
              <a:rPr kumimoji="0" lang="en-US" altLang="zh-TW" sz="45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 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東宮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左邊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、正殿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中間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  <a:r>
              <a:rPr lang="zh-TW" altLang="en-US" sz="4000" dirty="0">
                <a:solidFill>
                  <a:schemeClr val="tx1"/>
                </a:solidFill>
              </a:rPr>
              <a:t>、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西廠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右邊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C373056-4CC9-4507-8470-1A2AA71A09EC}"/>
              </a:ext>
            </a:extLst>
          </p:cNvPr>
          <p:cNvSpPr txBox="1"/>
          <p:nvPr/>
        </p:nvSpPr>
        <p:spPr>
          <a:xfrm>
            <a:off x="1384301" y="1348030"/>
            <a:ext cx="1523999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東宮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C719150-96A9-42DF-9DE1-7F6B917F7C0C}"/>
              </a:ext>
            </a:extLst>
          </p:cNvPr>
          <p:cNvSpPr txBox="1"/>
          <p:nvPr/>
        </p:nvSpPr>
        <p:spPr>
          <a:xfrm>
            <a:off x="7251703" y="1309158"/>
            <a:ext cx="1777994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正殿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6D117EE-D74C-44B6-B8C2-8CB95A67B8E4}"/>
              </a:ext>
            </a:extLst>
          </p:cNvPr>
          <p:cNvSpPr txBox="1"/>
          <p:nvPr/>
        </p:nvSpPr>
        <p:spPr>
          <a:xfrm>
            <a:off x="13258801" y="1348030"/>
            <a:ext cx="1612898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西廠</a:t>
            </a:r>
          </a:p>
        </p:txBody>
      </p:sp>
    </p:spTree>
    <p:extLst>
      <p:ext uri="{BB962C8B-B14F-4D97-AF65-F5344CB8AC3E}">
        <p14:creationId xmlns:p14="http://schemas.microsoft.com/office/powerpoint/2010/main" val="275027416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塞席爾商創曼有限公司  INITEX.CO.LTD"/>
          <p:cNvSpPr txBox="1"/>
          <p:nvPr/>
        </p:nvSpPr>
        <p:spPr>
          <a:xfrm>
            <a:off x="493441" y="9480945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spcAft>
                <a:spcPts val="600"/>
              </a:spcAft>
              <a:defRPr sz="1300">
                <a:solidFill>
                  <a:srgbClr val="00B2BF"/>
                </a:solidFill>
              </a:defRPr>
            </a:pPr>
            <a:r>
              <a:rPr sz="130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sz="1300"/>
              <a:t>  </a:t>
            </a:r>
            <a:r>
              <a:rPr sz="130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456282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spcAft>
                <a:spcPts val="600"/>
              </a:spcAft>
              <a:defRPr sz="1800">
                <a:solidFill>
                  <a:srgbClr val="00B2BF"/>
                </a:solidFill>
              </a:defRPr>
            </a:pPr>
            <a:r>
              <a:rPr sz="1800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</a:t>
            </a:r>
            <a:r>
              <a:rPr lang="en-US" altLang="zh-TW" sz="1800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7</a:t>
            </a:r>
            <a:r>
              <a:rPr sz="1800"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sz="1800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sz="1800"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1B03BB2-924D-405D-935A-63D7A4CCE787}"/>
              </a:ext>
            </a:extLst>
          </p:cNvPr>
          <p:cNvSpPr txBox="1"/>
          <p:nvPr/>
        </p:nvSpPr>
        <p:spPr>
          <a:xfrm>
            <a:off x="2773743" y="8241175"/>
            <a:ext cx="15274245" cy="78867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背景設定 </a:t>
            </a:r>
            <a:r>
              <a:rPr kumimoji="0" lang="en-US" altLang="zh-TW" sz="45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- 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東宮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左邊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、正殿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中間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  <a:r>
              <a:rPr lang="zh-TW" altLang="en-US" sz="4000" dirty="0">
                <a:solidFill>
                  <a:schemeClr val="tx1"/>
                </a:solidFill>
              </a:rPr>
              <a:t>、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西廠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TW" alt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右邊</a:t>
            </a:r>
            <a:r>
              <a:rPr kumimoji="0" lang="en-US" altLang="zh-TW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93D7A27-B1F3-442B-981B-4CE6C6D52F83}"/>
              </a:ext>
            </a:extLst>
          </p:cNvPr>
          <p:cNvSpPr txBox="1"/>
          <p:nvPr/>
        </p:nvSpPr>
        <p:spPr>
          <a:xfrm>
            <a:off x="1155700" y="494530"/>
            <a:ext cx="10909300" cy="1450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龍王寶藏背景特色 </a:t>
            </a:r>
            <a:r>
              <a:rPr kumimoji="0" lang="en-US" altLang="zh-TW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– </a:t>
            </a:r>
            <a:r>
              <a:rPr kumimoji="0" lang="zh-TW" alt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移動視窗</a:t>
            </a:r>
            <a:endParaRPr lang="en-US" altLang="zh-TW" sz="4800" dirty="0"/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4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影片參考</a:t>
            </a:r>
          </a:p>
        </p:txBody>
      </p:sp>
      <p:pic>
        <p:nvPicPr>
          <p:cNvPr id="3" name="螢幕錄製 2">
            <a:hlinkClick r:id="" action="ppaction://media"/>
            <a:extLst>
              <a:ext uri="{FF2B5EF4-FFF2-40B4-BE49-F238E27FC236}">
                <a16:creationId xmlns:a16="http://schemas.microsoft.com/office/drawing/2014/main" id="{C9EC5365-34D9-4F6B-B112-7CD514025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71321" y="1958034"/>
            <a:ext cx="10310158" cy="57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52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4" y="376524"/>
            <a:ext cx="13947776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捕魚基本物件設定 </a:t>
            </a:r>
            <a:r>
              <a:rPr lang="en-US" altLang="zh-TW" dirty="0"/>
              <a:t>– </a:t>
            </a:r>
            <a:r>
              <a:rPr lang="zh-TW" altLang="en-US" dirty="0"/>
              <a:t>海底動物</a:t>
            </a:r>
            <a:r>
              <a:rPr lang="en-US" altLang="zh-TW" dirty="0"/>
              <a:t>(</a:t>
            </a:r>
            <a:r>
              <a:rPr lang="zh-TW" altLang="en-US" dirty="0"/>
              <a:t>倍數愈高愈華麗</a:t>
            </a:r>
            <a:r>
              <a:rPr lang="en-US" altLang="zh-TW" dirty="0"/>
              <a:t>)</a:t>
            </a:r>
            <a:endParaRPr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</a:t>
            </a: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8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F8F7060-0C44-4B71-AEDF-5BD8AF24DE18}"/>
              </a:ext>
            </a:extLst>
          </p:cNvPr>
          <p:cNvSpPr txBox="1"/>
          <p:nvPr/>
        </p:nvSpPr>
        <p:spPr>
          <a:xfrm>
            <a:off x="13713014" y="3579422"/>
            <a:ext cx="1863468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/>
              <a:t>鱸魚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7x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234907-2EF3-42F9-A5E0-CDCCCA5181E6}"/>
              </a:ext>
            </a:extLst>
          </p:cNvPr>
          <p:cNvSpPr txBox="1"/>
          <p:nvPr/>
        </p:nvSpPr>
        <p:spPr>
          <a:xfrm>
            <a:off x="5181748" y="7903085"/>
            <a:ext cx="1898093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捻魚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10x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B5CB725-A352-4C36-B97A-1EBF5CB370CC}"/>
              </a:ext>
            </a:extLst>
          </p:cNvPr>
          <p:cNvSpPr txBox="1"/>
          <p:nvPr/>
        </p:nvSpPr>
        <p:spPr>
          <a:xfrm>
            <a:off x="992276" y="3577832"/>
            <a:ext cx="2156038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/>
              <a:t>小泥鰍</a:t>
            </a:r>
            <a:endParaRPr lang="en-US" altLang="zh-TW" sz="2000" dirty="0"/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8B96BD2-D98B-4F08-BD95-02FCE62E7F3E}"/>
              </a:ext>
            </a:extLst>
          </p:cNvPr>
          <p:cNvSpPr txBox="1"/>
          <p:nvPr/>
        </p:nvSpPr>
        <p:spPr>
          <a:xfrm>
            <a:off x="7055772" y="7882641"/>
            <a:ext cx="2246774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燈籠魚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12x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3300670-07FB-4895-B2BA-22BC2F858397}"/>
              </a:ext>
            </a:extLst>
          </p:cNvPr>
          <p:cNvSpPr txBox="1"/>
          <p:nvPr/>
        </p:nvSpPr>
        <p:spPr>
          <a:xfrm>
            <a:off x="13597440" y="7903085"/>
            <a:ext cx="1989494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/>
              <a:t>食人魚</a:t>
            </a:r>
            <a:endParaRPr lang="en-US" altLang="zh-TW" sz="2000" dirty="0"/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20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AFD7B6-1E2E-4C66-90D0-9786F6F1DD5B}"/>
              </a:ext>
            </a:extLst>
          </p:cNvPr>
          <p:cNvSpPr txBox="1"/>
          <p:nvPr/>
        </p:nvSpPr>
        <p:spPr>
          <a:xfrm>
            <a:off x="3606542" y="3579422"/>
            <a:ext cx="1968344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銀魚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2x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F96114-7A82-41A9-B20B-66A9E8CAC70E}"/>
              </a:ext>
            </a:extLst>
          </p:cNvPr>
          <p:cNvSpPr txBox="1"/>
          <p:nvPr/>
        </p:nvSpPr>
        <p:spPr>
          <a:xfrm>
            <a:off x="11817928" y="3579422"/>
            <a:ext cx="1408131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曼波魚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6x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A9AA8D0-B9B7-4A81-A600-06E34882FCB1}"/>
              </a:ext>
            </a:extLst>
          </p:cNvPr>
          <p:cNvSpPr txBox="1"/>
          <p:nvPr/>
        </p:nvSpPr>
        <p:spPr>
          <a:xfrm>
            <a:off x="3322968" y="7903084"/>
            <a:ext cx="1765300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/>
              <a:t>螢光魚</a:t>
            </a:r>
            <a:endParaRPr lang="en-US" altLang="zh-TW" sz="2000" dirty="0"/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9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EBF08F6-DDAA-4E96-9CDF-BE66938E8147}"/>
              </a:ext>
            </a:extLst>
          </p:cNvPr>
          <p:cNvSpPr txBox="1"/>
          <p:nvPr/>
        </p:nvSpPr>
        <p:spPr>
          <a:xfrm>
            <a:off x="9909579" y="3579422"/>
            <a:ext cx="1902999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/>
              <a:t>泥巴魚</a:t>
            </a:r>
            <a:endParaRPr lang="en-US" altLang="zh-TW" sz="2000" dirty="0"/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5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7385859-042F-4386-ACA7-1A110097E960}"/>
              </a:ext>
            </a:extLst>
          </p:cNvPr>
          <p:cNvSpPr txBox="1"/>
          <p:nvPr/>
        </p:nvSpPr>
        <p:spPr>
          <a:xfrm>
            <a:off x="5932634" y="3579422"/>
            <a:ext cx="1902999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/>
              <a:t>日光燈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3x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6021911-9B23-48EE-B390-26FA45702BE4}"/>
              </a:ext>
            </a:extLst>
          </p:cNvPr>
          <p:cNvSpPr txBox="1"/>
          <p:nvPr/>
        </p:nvSpPr>
        <p:spPr>
          <a:xfrm>
            <a:off x="8144582" y="3577831"/>
            <a:ext cx="1902999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/>
              <a:t>小金魚</a:t>
            </a:r>
            <a:endParaRPr lang="en-US" altLang="zh-TW" sz="2000" dirty="0"/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4</a:t>
            </a:r>
            <a:r>
              <a:rPr kumimoji="0" lang="en-US" altLang="zh-TW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CF681DF-A9DD-4ED7-9935-B93D8FD3B225}"/>
              </a:ext>
            </a:extLst>
          </p:cNvPr>
          <p:cNvSpPr txBox="1"/>
          <p:nvPr/>
        </p:nvSpPr>
        <p:spPr>
          <a:xfrm>
            <a:off x="9594797" y="7903085"/>
            <a:ext cx="1487687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/>
              <a:t>魟魚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15x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CB2C694C-37D7-4F58-9507-72D293BD7F2F}"/>
              </a:ext>
            </a:extLst>
          </p:cNvPr>
          <p:cNvSpPr txBox="1"/>
          <p:nvPr/>
        </p:nvSpPr>
        <p:spPr>
          <a:xfrm>
            <a:off x="1596718" y="7903085"/>
            <a:ext cx="1632770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dirty="0"/>
              <a:t>金魚王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8x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B6B9AD6-3DF6-41E7-95E3-D632B75CD59C}"/>
              </a:ext>
            </a:extLst>
          </p:cNvPr>
          <p:cNvSpPr txBox="1"/>
          <p:nvPr/>
        </p:nvSpPr>
        <p:spPr>
          <a:xfrm>
            <a:off x="11705608" y="7882642"/>
            <a:ext cx="1632770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海鰻</a:t>
            </a:r>
            <a:endParaRPr kumimoji="0" lang="en-US" altLang="zh-TW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dirty="0"/>
              <a:t>18x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488D68-3E1B-44F4-B877-94FB18EC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8" t="11459" r="22917" b="64428"/>
          <a:stretch/>
        </p:blipFill>
        <p:spPr>
          <a:xfrm>
            <a:off x="8179159" y="2034468"/>
            <a:ext cx="1904504" cy="142235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C6467A7-D5A3-4A99-ABBA-22DD58F64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 t="52332" r="586" b="5217"/>
          <a:stretch/>
        </p:blipFill>
        <p:spPr>
          <a:xfrm>
            <a:off x="1286533" y="6215719"/>
            <a:ext cx="1968344" cy="1422354"/>
          </a:xfrm>
          <a:prstGeom prst="rect">
            <a:avLst/>
          </a:prstGeom>
        </p:spPr>
      </p:pic>
      <p:pic>
        <p:nvPicPr>
          <p:cNvPr id="20" name="圖片 19" descr="一張含有 大, 桌, 飛行 的圖片&#10;&#10;自動產生的描述">
            <a:extLst>
              <a:ext uri="{FF2B5EF4-FFF2-40B4-BE49-F238E27FC236}">
                <a16:creationId xmlns:a16="http://schemas.microsoft.com/office/drawing/2014/main" id="{A4887C0D-010C-4E6A-87AD-E36184359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1" t="12500" r="29861" b="67708"/>
          <a:stretch/>
        </p:blipFill>
        <p:spPr>
          <a:xfrm>
            <a:off x="3659738" y="2030060"/>
            <a:ext cx="1904504" cy="1422354"/>
          </a:xfrm>
          <a:prstGeom prst="rect">
            <a:avLst/>
          </a:prstGeom>
        </p:spPr>
      </p:pic>
      <p:pic>
        <p:nvPicPr>
          <p:cNvPr id="24" name="圖片 23" descr="一張含有 鳥, 團體 的圖片&#10;&#10;自動產生的描述">
            <a:extLst>
              <a:ext uri="{FF2B5EF4-FFF2-40B4-BE49-F238E27FC236}">
                <a16:creationId xmlns:a16="http://schemas.microsoft.com/office/drawing/2014/main" id="{2C2D410B-2CDB-4F26-B543-76B860BA31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4" t="11667" r="28472" b="68704"/>
          <a:stretch/>
        </p:blipFill>
        <p:spPr>
          <a:xfrm>
            <a:off x="9479029" y="6328575"/>
            <a:ext cx="1536700" cy="1196642"/>
          </a:xfrm>
          <a:prstGeom prst="rect">
            <a:avLst/>
          </a:prstGeom>
        </p:spPr>
      </p:pic>
      <p:pic>
        <p:nvPicPr>
          <p:cNvPr id="32" name="圖片 31" descr="一張含有 飛機, 飛行, 噴射機 的圖片&#10;&#10;自動產生的描述">
            <a:extLst>
              <a:ext uri="{FF2B5EF4-FFF2-40B4-BE49-F238E27FC236}">
                <a16:creationId xmlns:a16="http://schemas.microsoft.com/office/drawing/2014/main" id="{9CDD8E07-DD78-49F5-B44C-E3E10E86BF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3" t="13125" r="26628" b="65208"/>
          <a:stretch/>
        </p:blipFill>
        <p:spPr>
          <a:xfrm>
            <a:off x="13667768" y="6329530"/>
            <a:ext cx="1902999" cy="1320800"/>
          </a:xfrm>
          <a:prstGeom prst="rect">
            <a:avLst/>
          </a:prstGeom>
        </p:spPr>
      </p:pic>
      <p:pic>
        <p:nvPicPr>
          <p:cNvPr id="34" name="圖片 33" descr="一張含有 動物, 飛機, 魚, 飛行 的圖片&#10;&#10;自動產生的描述">
            <a:extLst>
              <a:ext uri="{FF2B5EF4-FFF2-40B4-BE49-F238E27FC236}">
                <a16:creationId xmlns:a16="http://schemas.microsoft.com/office/drawing/2014/main" id="{95C95705-EEED-4E39-80CD-DCEF510D7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56250" r="3069" b="7454"/>
          <a:stretch/>
        </p:blipFill>
        <p:spPr>
          <a:xfrm>
            <a:off x="5283641" y="6329530"/>
            <a:ext cx="1834985" cy="1196642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85F419C-6F6D-45C9-B444-448ADCA5FF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 b="65000"/>
          <a:stretch/>
        </p:blipFill>
        <p:spPr>
          <a:xfrm>
            <a:off x="11286256" y="6374407"/>
            <a:ext cx="2324873" cy="1202799"/>
          </a:xfrm>
          <a:prstGeom prst="rect">
            <a:avLst/>
          </a:prstGeom>
        </p:spPr>
      </p:pic>
      <p:pic>
        <p:nvPicPr>
          <p:cNvPr id="39" name="圖片 38" descr="一張含有 水果 的圖片&#10;&#10;自動產生的描述">
            <a:extLst>
              <a:ext uri="{FF2B5EF4-FFF2-40B4-BE49-F238E27FC236}">
                <a16:creationId xmlns:a16="http://schemas.microsoft.com/office/drawing/2014/main" id="{7628EAAB-5BF4-43CC-82D1-5BED897BDC9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4" t="16458" r="15673" b="19357"/>
          <a:stretch/>
        </p:blipFill>
        <p:spPr>
          <a:xfrm>
            <a:off x="12084422" y="2091179"/>
            <a:ext cx="1023679" cy="1300115"/>
          </a:xfrm>
          <a:prstGeom prst="rect">
            <a:avLst/>
          </a:prstGeom>
        </p:spPr>
      </p:pic>
      <p:pic>
        <p:nvPicPr>
          <p:cNvPr id="42" name="圖片 41" descr="一張含有 鳥, 飛行, 坐, 小 的圖片&#10;&#10;自動產生的描述">
            <a:extLst>
              <a:ext uri="{FF2B5EF4-FFF2-40B4-BE49-F238E27FC236}">
                <a16:creationId xmlns:a16="http://schemas.microsoft.com/office/drawing/2014/main" id="{E5527085-9CEC-4E87-B8CE-252E986FF1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55625" r="6795" b="6169"/>
          <a:stretch/>
        </p:blipFill>
        <p:spPr>
          <a:xfrm>
            <a:off x="3460606" y="6345594"/>
            <a:ext cx="1580269" cy="1164514"/>
          </a:xfrm>
          <a:prstGeom prst="rect">
            <a:avLst/>
          </a:prstGeom>
        </p:spPr>
      </p:pic>
      <p:pic>
        <p:nvPicPr>
          <p:cNvPr id="44" name="圖片 43" descr="一張含有 動物, 爬蟲動物, 坐, 魚 的圖片&#10;&#10;自動產生的描述">
            <a:extLst>
              <a:ext uri="{FF2B5EF4-FFF2-40B4-BE49-F238E27FC236}">
                <a16:creationId xmlns:a16="http://schemas.microsoft.com/office/drawing/2014/main" id="{30F04D23-3DE2-46DE-952D-59D768E248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8206" r="12601" b="67083"/>
          <a:stretch/>
        </p:blipFill>
        <p:spPr>
          <a:xfrm>
            <a:off x="13427567" y="2127206"/>
            <a:ext cx="2320551" cy="1300115"/>
          </a:xfrm>
          <a:prstGeom prst="rect">
            <a:avLst/>
          </a:prstGeom>
        </p:spPr>
      </p:pic>
      <p:pic>
        <p:nvPicPr>
          <p:cNvPr id="46" name="圖片 45" descr="一張含有 鳥 的圖片&#10;&#10;自動產生的描述">
            <a:extLst>
              <a:ext uri="{FF2B5EF4-FFF2-40B4-BE49-F238E27FC236}">
                <a16:creationId xmlns:a16="http://schemas.microsoft.com/office/drawing/2014/main" id="{0264C019-F4CC-4208-8E3F-CED20BA8D51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4" t="60531" r="2918" b="28572"/>
          <a:stretch/>
        </p:blipFill>
        <p:spPr>
          <a:xfrm>
            <a:off x="7389153" y="6398969"/>
            <a:ext cx="1834985" cy="1085056"/>
          </a:xfrm>
          <a:prstGeom prst="rect">
            <a:avLst/>
          </a:prstGeom>
        </p:spPr>
      </p:pic>
      <p:pic>
        <p:nvPicPr>
          <p:cNvPr id="58" name="圖片 57" descr="一張含有 鳥 的圖片&#10;&#10;自動產生的描述">
            <a:extLst>
              <a:ext uri="{FF2B5EF4-FFF2-40B4-BE49-F238E27FC236}">
                <a16:creationId xmlns:a16="http://schemas.microsoft.com/office/drawing/2014/main" id="{58AEF613-15BD-4344-8E3B-9204307D94A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 t="81198" r="79623" b="6784"/>
          <a:stretch/>
        </p:blipFill>
        <p:spPr>
          <a:xfrm>
            <a:off x="10099430" y="2030061"/>
            <a:ext cx="1498187" cy="1422353"/>
          </a:xfrm>
          <a:prstGeom prst="rect">
            <a:avLst/>
          </a:prstGeom>
        </p:spPr>
      </p:pic>
      <p:pic>
        <p:nvPicPr>
          <p:cNvPr id="48" name="圖片 47" descr="一張含有 動物, 飛機, 魚, 飛行 的圖片&#10;&#10;自動產生的描述">
            <a:extLst>
              <a:ext uri="{FF2B5EF4-FFF2-40B4-BE49-F238E27FC236}">
                <a16:creationId xmlns:a16="http://schemas.microsoft.com/office/drawing/2014/main" id="{8F5C65F2-2528-4A41-B2BD-9FD80E9E1B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9792" r="16754" b="63750"/>
          <a:stretch/>
        </p:blipFill>
        <p:spPr>
          <a:xfrm>
            <a:off x="1159158" y="2030061"/>
            <a:ext cx="2095719" cy="1211182"/>
          </a:xfrm>
          <a:prstGeom prst="rect">
            <a:avLst/>
          </a:prstGeom>
        </p:spPr>
      </p:pic>
      <p:pic>
        <p:nvPicPr>
          <p:cNvPr id="50" name="圖片 49" descr="一張含有 鳥, 飛行, 坐, 小 的圖片&#10;&#10;自動產生的描述">
            <a:extLst>
              <a:ext uri="{FF2B5EF4-FFF2-40B4-BE49-F238E27FC236}">
                <a16:creationId xmlns:a16="http://schemas.microsoft.com/office/drawing/2014/main" id="{E95EEC54-BCF1-49C7-9710-9F919871658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0" t="13912" r="21235" b="66458"/>
          <a:stretch/>
        </p:blipFill>
        <p:spPr>
          <a:xfrm>
            <a:off x="6025373" y="2113809"/>
            <a:ext cx="1968345" cy="11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75291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3" y="376524"/>
            <a:ext cx="14410937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捕魚基本物件設定 </a:t>
            </a:r>
            <a:r>
              <a:rPr lang="en-US" altLang="zh-TW" dirty="0"/>
              <a:t>– </a:t>
            </a:r>
            <a:r>
              <a:rPr lang="zh-TW" altLang="en-US" dirty="0"/>
              <a:t>海底動物</a:t>
            </a:r>
            <a:r>
              <a:rPr lang="en-US" altLang="zh-TW" dirty="0"/>
              <a:t>(</a:t>
            </a:r>
            <a:r>
              <a:rPr lang="zh-TW" altLang="en-US" dirty="0"/>
              <a:t>倍數愈高愈華麗</a:t>
            </a:r>
            <a:r>
              <a:rPr lang="en-US" altLang="zh-TW" dirty="0"/>
              <a:t>)</a:t>
            </a:r>
            <a:endParaRPr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3" y="9248453"/>
            <a:ext cx="775853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0</a:t>
            </a: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9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7F921DA-0F98-4893-AB6C-A5FC8D951C9D}"/>
              </a:ext>
            </a:extLst>
          </p:cNvPr>
          <p:cNvSpPr txBox="1"/>
          <p:nvPr/>
        </p:nvSpPr>
        <p:spPr>
          <a:xfrm>
            <a:off x="1177923" y="4467724"/>
            <a:ext cx="2260600" cy="89639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600" dirty="0"/>
              <a:t>白金</a:t>
            </a:r>
            <a:r>
              <a:rPr kumimoji="0" lang="zh-TW" alt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魚龍</a:t>
            </a:r>
            <a:endParaRPr kumimoji="0" lang="en-US" altLang="zh-TW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600" dirty="0"/>
              <a:t>80X</a:t>
            </a:r>
            <a:endParaRPr kumimoji="0" lang="zh-TW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017EF49-3B8C-4D3E-9B7E-498D15D25346}"/>
              </a:ext>
            </a:extLst>
          </p:cNvPr>
          <p:cNvSpPr txBox="1"/>
          <p:nvPr/>
        </p:nvSpPr>
        <p:spPr>
          <a:xfrm>
            <a:off x="6012285" y="4406599"/>
            <a:ext cx="2915286" cy="89639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600" dirty="0"/>
              <a:t>黃金鯨魚</a:t>
            </a:r>
            <a:endParaRPr kumimoji="0" lang="en-US" altLang="zh-TW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600" dirty="0"/>
              <a:t>100X</a:t>
            </a:r>
            <a:endParaRPr kumimoji="0" lang="zh-TW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F136273-7840-4CF3-9011-8AFE6FC708F9}"/>
              </a:ext>
            </a:extLst>
          </p:cNvPr>
          <p:cNvSpPr txBox="1"/>
          <p:nvPr/>
        </p:nvSpPr>
        <p:spPr>
          <a:xfrm>
            <a:off x="3264102" y="2104909"/>
            <a:ext cx="1629644" cy="89639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600" dirty="0"/>
              <a:t>棘魚</a:t>
            </a:r>
            <a:endParaRPr kumimoji="0" lang="en-US" altLang="zh-TW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600" dirty="0"/>
              <a:t>25X</a:t>
            </a:r>
            <a:endParaRPr kumimoji="0" lang="zh-TW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E002BDC-E423-4C55-9571-141479D85E32}"/>
              </a:ext>
            </a:extLst>
          </p:cNvPr>
          <p:cNvSpPr txBox="1"/>
          <p:nvPr/>
        </p:nvSpPr>
        <p:spPr>
          <a:xfrm>
            <a:off x="6218978" y="2118876"/>
            <a:ext cx="2501900" cy="89639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600" dirty="0"/>
              <a:t>綠蠵龜</a:t>
            </a:r>
            <a:endParaRPr kumimoji="0" lang="en-US" altLang="zh-TW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600" dirty="0"/>
              <a:t>30X</a:t>
            </a:r>
            <a:endParaRPr kumimoji="0" lang="zh-TW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C5C5AA-CB57-4E1E-8806-F4A1AEC576F1}"/>
              </a:ext>
            </a:extLst>
          </p:cNvPr>
          <p:cNvSpPr txBox="1"/>
          <p:nvPr/>
        </p:nvSpPr>
        <p:spPr>
          <a:xfrm>
            <a:off x="10046110" y="2104909"/>
            <a:ext cx="2349500" cy="89639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閃電鰻</a:t>
            </a:r>
            <a:endParaRPr kumimoji="0" lang="en-US" altLang="zh-TW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600" dirty="0"/>
              <a:t>40X</a:t>
            </a:r>
            <a:endParaRPr kumimoji="0" lang="zh-TW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2CBB2C-BCBD-4EAE-83FE-DC2F1D148356}"/>
              </a:ext>
            </a:extLst>
          </p:cNvPr>
          <p:cNvSpPr txBox="1"/>
          <p:nvPr/>
        </p:nvSpPr>
        <p:spPr>
          <a:xfrm>
            <a:off x="14324897" y="2104909"/>
            <a:ext cx="1841500" cy="89639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八爪章魚</a:t>
            </a:r>
            <a:endParaRPr kumimoji="0" lang="en-US" altLang="zh-TW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600" dirty="0"/>
              <a:t>50X</a:t>
            </a:r>
            <a:endParaRPr kumimoji="0" lang="zh-TW" altLang="en-US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8" name="圖片 17" descr="一張含有 大, 桌, 飛行 的圖片&#10;&#10;自動產生的描述">
            <a:extLst>
              <a:ext uri="{FF2B5EF4-FFF2-40B4-BE49-F238E27FC236}">
                <a16:creationId xmlns:a16="http://schemas.microsoft.com/office/drawing/2014/main" id="{4BF4B622-CE49-4573-9943-FBE9BCEE7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1" t="62651" r="188" b="4617"/>
          <a:stretch/>
        </p:blipFill>
        <p:spPr>
          <a:xfrm>
            <a:off x="11832227" y="1855437"/>
            <a:ext cx="2722579" cy="1485108"/>
          </a:xfrm>
          <a:prstGeom prst="rect">
            <a:avLst/>
          </a:prstGeom>
        </p:spPr>
      </p:pic>
      <p:pic>
        <p:nvPicPr>
          <p:cNvPr id="21" name="圖片 20" descr="一張含有 動物, 魚, 差異, 鳥 的圖片&#10;&#10;自動產生的描述">
            <a:extLst>
              <a:ext uri="{FF2B5EF4-FFF2-40B4-BE49-F238E27FC236}">
                <a16:creationId xmlns:a16="http://schemas.microsoft.com/office/drawing/2014/main" id="{5E361261-B3A9-4633-99F5-6FA9964820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01074" y="5634745"/>
            <a:ext cx="3814298" cy="3178581"/>
          </a:xfrm>
          <a:prstGeom prst="rect">
            <a:avLst/>
          </a:prstGeom>
        </p:spPr>
      </p:pic>
      <p:pic>
        <p:nvPicPr>
          <p:cNvPr id="13" name="圖片 12" descr="一張含有 尋找, 鳥, 坐, 頭 的圖片&#10;&#10;自動產生的描述">
            <a:extLst>
              <a:ext uri="{FF2B5EF4-FFF2-40B4-BE49-F238E27FC236}">
                <a16:creationId xmlns:a16="http://schemas.microsoft.com/office/drawing/2014/main" id="{8F8A4C2B-A1ED-4D12-A338-9A28420613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0" b="26883"/>
          <a:stretch/>
        </p:blipFill>
        <p:spPr>
          <a:xfrm>
            <a:off x="466450" y="1683338"/>
            <a:ext cx="3113101" cy="1732960"/>
          </a:xfrm>
          <a:prstGeom prst="rect">
            <a:avLst/>
          </a:prstGeom>
        </p:spPr>
      </p:pic>
      <p:pic>
        <p:nvPicPr>
          <p:cNvPr id="17" name="圖片 16" descr="一張含有 桌, 鳥, 坐, 水 的圖片&#10;&#10;自動產生的描述">
            <a:extLst>
              <a:ext uri="{FF2B5EF4-FFF2-40B4-BE49-F238E27FC236}">
                <a16:creationId xmlns:a16="http://schemas.microsoft.com/office/drawing/2014/main" id="{71C00581-764A-449D-8AA7-6B1CAAC4EA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92"/>
          <a:stretch/>
        </p:blipFill>
        <p:spPr>
          <a:xfrm>
            <a:off x="8115740" y="1570262"/>
            <a:ext cx="2349500" cy="1770283"/>
          </a:xfrm>
          <a:prstGeom prst="rect">
            <a:avLst/>
          </a:prstGeom>
        </p:spPr>
      </p:pic>
      <p:pic>
        <p:nvPicPr>
          <p:cNvPr id="23" name="圖片 22" descr="一張含有 爬蟲動物, 龜, 動物, 桌 的圖片&#10;&#10;自動產生的描述">
            <a:extLst>
              <a:ext uri="{FF2B5EF4-FFF2-40B4-BE49-F238E27FC236}">
                <a16:creationId xmlns:a16="http://schemas.microsoft.com/office/drawing/2014/main" id="{B2C9E7FB-D086-4768-A3FC-56E825C7DA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t="15873" r="23841" b="17302"/>
          <a:stretch/>
        </p:blipFill>
        <p:spPr>
          <a:xfrm>
            <a:off x="4455658" y="1531087"/>
            <a:ext cx="2334850" cy="2133808"/>
          </a:xfrm>
          <a:prstGeom prst="rect">
            <a:avLst/>
          </a:prstGeom>
        </p:spPr>
      </p:pic>
      <p:pic>
        <p:nvPicPr>
          <p:cNvPr id="29" name="圖片 28" descr="一張含有 桌, 鋪設, 坐, 藍色 的圖片&#10;&#10;自動產生的描述">
            <a:extLst>
              <a:ext uri="{FF2B5EF4-FFF2-40B4-BE49-F238E27FC236}">
                <a16:creationId xmlns:a16="http://schemas.microsoft.com/office/drawing/2014/main" id="{3A3A394D-EE0F-4F6A-8657-7B5C37412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868" y="5483640"/>
            <a:ext cx="4264622" cy="33296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E991A5C-6D6E-43C2-BC1A-99FB9B1DB3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7589" y="5686850"/>
            <a:ext cx="4934639" cy="277216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FE63F76-C4BE-4761-A324-01366624062A}"/>
              </a:ext>
            </a:extLst>
          </p:cNvPr>
          <p:cNvSpPr txBox="1"/>
          <p:nvPr/>
        </p:nvSpPr>
        <p:spPr>
          <a:xfrm>
            <a:off x="10465240" y="4267670"/>
            <a:ext cx="4934638" cy="129650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急凍鯊</a:t>
            </a:r>
            <a:endParaRPr kumimoji="0" lang="en-US" altLang="zh-TW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600" dirty="0"/>
              <a:t>20x~100x</a:t>
            </a: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600"/>
              <a:t>(</a:t>
            </a:r>
            <a:r>
              <a:rPr lang="zh-TW" altLang="en-US" sz="2600"/>
              <a:t>打到此物件全畫面</a:t>
            </a:r>
            <a:r>
              <a:rPr lang="zh-TW" altLang="en-US" sz="2600" b="1">
                <a:solidFill>
                  <a:schemeClr val="accent5"/>
                </a:solidFill>
              </a:rPr>
              <a:t>凍結</a:t>
            </a:r>
            <a:r>
              <a:rPr lang="en-US" altLang="zh-TW" sz="2600" b="1">
                <a:solidFill>
                  <a:schemeClr val="accent5"/>
                </a:solidFill>
              </a:rPr>
              <a:t>8s</a:t>
            </a:r>
            <a:r>
              <a:rPr lang="en-US" altLang="zh-TW" sz="2600"/>
              <a:t>)</a:t>
            </a:r>
            <a:endParaRPr lang="en-US" altLang="zh-TW" sz="2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305191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彩金</a:t>
            </a:r>
            <a:endParaRPr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10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EE55F85-7960-4EC2-8B90-6BF54CE099B8}"/>
              </a:ext>
            </a:extLst>
          </p:cNvPr>
          <p:cNvSpPr txBox="1"/>
          <p:nvPr/>
        </p:nvSpPr>
        <p:spPr>
          <a:xfrm>
            <a:off x="10268586" y="3880558"/>
            <a:ext cx="5758814" cy="385105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JP</a:t>
            </a:r>
            <a:r>
              <a:rPr kumimoji="0" lang="zh-TW" alt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系統</a:t>
            </a:r>
            <a:endParaRPr kumimoji="0" lang="en-US" altLang="zh-TW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2800" dirty="0"/>
              <a:t>遊戲共三個廳</a:t>
            </a:r>
            <a:endParaRPr lang="en-US" altLang="zh-TW" sz="2800" dirty="0"/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TW" sz="2800" dirty="0"/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每廳中有 大</a:t>
            </a:r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kumimoji="0" lang="zh-TW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中</a:t>
            </a:r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</a:t>
            </a:r>
            <a:r>
              <a:rPr kumimoji="0" lang="zh-TW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小</a:t>
            </a:r>
            <a:endParaRPr lang="en-US" altLang="zh-TW" sz="2800" dirty="0"/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TW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    三種彩金</a:t>
            </a:r>
            <a:endParaRPr kumimoji="0" lang="en-US" altLang="zh-TW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TW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壓注愈高愈有機會獲得更高的</a:t>
            </a:r>
            <a:r>
              <a:rPr kumimoji="0" lang="en-US" altLang="zh-TW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JP</a:t>
            </a:r>
            <a:endParaRPr kumimoji="0" lang="zh-TW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044962B-57F5-4512-B5A8-EDCD1C03D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41" y="1485233"/>
            <a:ext cx="14945218" cy="8398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4479798-0670-4A4E-BB1C-A981FEEB6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41" y="3094493"/>
            <a:ext cx="9583743" cy="55966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341272F-41BF-4C4B-AA4F-B95B237C3D3A}"/>
              </a:ext>
            </a:extLst>
          </p:cNvPr>
          <p:cNvSpPr txBox="1"/>
          <p:nvPr/>
        </p:nvSpPr>
        <p:spPr>
          <a:xfrm>
            <a:off x="1292352" y="3206240"/>
            <a:ext cx="1975104" cy="4809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500" b="1" dirty="0">
                <a:solidFill>
                  <a:schemeClr val="bg1"/>
                </a:solidFill>
                <a:highlight>
                  <a:srgbClr val="0000FF"/>
                </a:highlight>
              </a:rPr>
              <a:t>中龍王</a:t>
            </a:r>
            <a:r>
              <a:rPr kumimoji="0" lang="zh-TW" altLang="en-US" sz="25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FF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彩金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CFB7C7-4A2F-4E0B-A13F-A422CA09DAC6}"/>
              </a:ext>
            </a:extLst>
          </p:cNvPr>
          <p:cNvSpPr txBox="1"/>
          <p:nvPr/>
        </p:nvSpPr>
        <p:spPr>
          <a:xfrm>
            <a:off x="4437888" y="3206241"/>
            <a:ext cx="1975104" cy="4809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500" b="1" dirty="0">
                <a:solidFill>
                  <a:schemeClr val="bg1"/>
                </a:solidFill>
                <a:highlight>
                  <a:srgbClr val="0000FF"/>
                </a:highlight>
              </a:rPr>
              <a:t>巨龍王</a:t>
            </a:r>
            <a:r>
              <a:rPr kumimoji="0" lang="zh-TW" altLang="en-US" sz="25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FF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彩金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A590C79-C4B8-4786-A173-EDE7369FB977}"/>
              </a:ext>
            </a:extLst>
          </p:cNvPr>
          <p:cNvSpPr txBox="1"/>
          <p:nvPr/>
        </p:nvSpPr>
        <p:spPr>
          <a:xfrm>
            <a:off x="7583424" y="3206242"/>
            <a:ext cx="1975104" cy="4809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5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FF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大龍王彩金</a:t>
            </a:r>
          </a:p>
        </p:txBody>
      </p:sp>
    </p:spTree>
    <p:extLst>
      <p:ext uri="{BB962C8B-B14F-4D97-AF65-F5344CB8AC3E}">
        <p14:creationId xmlns:p14="http://schemas.microsoft.com/office/powerpoint/2010/main" val="342518713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特色砲台設定</a:t>
            </a:r>
            <a:endParaRPr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11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24CE409-7DBA-4BBF-8240-3CB6B1D7B55E}"/>
              </a:ext>
            </a:extLst>
          </p:cNvPr>
          <p:cNvSpPr txBox="1"/>
          <p:nvPr/>
        </p:nvSpPr>
        <p:spPr>
          <a:xfrm>
            <a:off x="1498600" y="1681511"/>
            <a:ext cx="3314700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zh-TW" altLang="en-US"/>
              <a:t>海神戰斧</a:t>
            </a:r>
            <a:endParaRPr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FA2B5A2-F2BA-4AF0-A8F5-97F2A11839D6}"/>
              </a:ext>
            </a:extLst>
          </p:cNvPr>
          <p:cNvSpPr txBox="1"/>
          <p:nvPr/>
        </p:nvSpPr>
        <p:spPr>
          <a:xfrm>
            <a:off x="6413500" y="1773844"/>
            <a:ext cx="3363909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kumimoji="0" lang="zh-TW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龍王</a:t>
            </a:r>
            <a:r>
              <a:rPr lang="zh-TW" altLang="en-US"/>
              <a:t>砲塔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D4218E6-7971-4974-ABDA-E29274D11DBF}"/>
              </a:ext>
            </a:extLst>
          </p:cNvPr>
          <p:cNvSpPr txBox="1"/>
          <p:nvPr/>
        </p:nvSpPr>
        <p:spPr>
          <a:xfrm>
            <a:off x="10845859" y="1815667"/>
            <a:ext cx="4533900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zh-TW" altLang="en-US"/>
              <a:t>水晶炮台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E75CFD-9DB8-42AC-BB49-6DDB71B83DA6}"/>
              </a:ext>
            </a:extLst>
          </p:cNvPr>
          <p:cNvSpPr txBox="1"/>
          <p:nvPr/>
        </p:nvSpPr>
        <p:spPr>
          <a:xfrm>
            <a:off x="2336800" y="5136094"/>
            <a:ext cx="11899900" cy="4343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457200" indent="-457200" algn="l" hangingPunct="1">
              <a:buFont typeface="Arial" panose="020B0604020202020204" pitchFamily="34" charset="0"/>
              <a:buChar char="•"/>
            </a:pPr>
            <a:r>
              <a:rPr lang="zh-TW" altLang="en-US" sz="3000" dirty="0">
                <a:latin typeface="PingFang TC Light"/>
                <a:ea typeface="微軟正黑體" panose="020B0604030504040204" pitchFamily="34" charset="-120"/>
              </a:rPr>
              <a:t>九座砲台，最多同時可有</a:t>
            </a:r>
            <a:r>
              <a:rPr lang="zh-TW" altLang="en-US" sz="3000" b="1" dirty="0">
                <a:solidFill>
                  <a:schemeClr val="accent1"/>
                </a:solidFill>
                <a:latin typeface="PingFang TC Light"/>
                <a:ea typeface="微軟正黑體" panose="020B0604030504040204" pitchFamily="34" charset="-120"/>
              </a:rPr>
              <a:t>五位玩家</a:t>
            </a:r>
            <a:r>
              <a:rPr lang="zh-TW" altLang="en-US" sz="3000" dirty="0">
                <a:latin typeface="PingFang TC Light"/>
                <a:ea typeface="微軟正黑體" panose="020B0604030504040204" pitchFamily="34" charset="-120"/>
              </a:rPr>
              <a:t>一同參與。</a:t>
            </a:r>
            <a:endParaRPr lang="en-US" altLang="zh-TW" sz="3000" dirty="0">
              <a:latin typeface="PingFang TC Light"/>
              <a:ea typeface="微軟正黑體" panose="020B0604030504040204" pitchFamily="34" charset="-120"/>
            </a:endParaRPr>
          </a:p>
          <a:p>
            <a:pPr algn="l" hangingPunct="1"/>
            <a:r>
              <a:rPr lang="zh-TW" altLang="en-US" sz="3000" dirty="0">
                <a:latin typeface="PingFang TC Light"/>
                <a:ea typeface="微軟正黑體" panose="020B0604030504040204" pitchFamily="34" charset="-120"/>
              </a:rPr>
              <a:t>     功能相同但樣式不同，提供玩家不同視覺饗宴</a:t>
            </a:r>
            <a:endParaRPr lang="en-US" altLang="zh-TW" sz="3000" dirty="0">
              <a:latin typeface="PingFang TC Light"/>
              <a:ea typeface="微軟正黑體" panose="020B0604030504040204" pitchFamily="34" charset="-120"/>
            </a:endParaRPr>
          </a:p>
          <a:p>
            <a:pPr algn="l" hangingPunct="1"/>
            <a:endParaRPr lang="en-US" altLang="zh-TW" sz="3000" dirty="0">
              <a:latin typeface="PingFang TC Light"/>
              <a:ea typeface="微軟正黑體" panose="020B0604030504040204" pitchFamily="34" charset="-120"/>
            </a:endParaRPr>
          </a:p>
          <a:p>
            <a:pPr marL="457200" indent="-457200" algn="l" hangingPunct="1">
              <a:buFont typeface="Arial" panose="020B0604020202020204" pitchFamily="34" charset="0"/>
              <a:buChar char="•"/>
            </a:pPr>
            <a:r>
              <a:rPr lang="zh-TW" altLang="en-US" sz="3000" dirty="0">
                <a:latin typeface="PingFang TC Light"/>
                <a:ea typeface="微軟正黑體" panose="020B0604030504040204" pitchFamily="34" charset="-120"/>
              </a:rPr>
              <a:t>單一場景</a:t>
            </a:r>
            <a:r>
              <a:rPr lang="zh-TW" altLang="en-US" sz="3000" b="1" dirty="0">
                <a:solidFill>
                  <a:srgbClr val="FF0000"/>
                </a:solidFill>
                <a:latin typeface="PingFang TC Light"/>
                <a:ea typeface="微軟正黑體" panose="020B0604030504040204" pitchFamily="34" charset="-120"/>
              </a:rPr>
              <a:t>砲台相同</a:t>
            </a:r>
            <a:r>
              <a:rPr lang="zh-TW" altLang="en-US" sz="3000" dirty="0">
                <a:latin typeface="PingFang TC Light"/>
                <a:ea typeface="微軟正黑體" panose="020B0604030504040204" pitchFamily="34" charset="-120"/>
              </a:rPr>
              <a:t>，共有三色及三種樣式</a:t>
            </a:r>
            <a:endParaRPr lang="en-US" altLang="zh-TW" sz="3000" dirty="0">
              <a:latin typeface="PingFang TC Light"/>
              <a:ea typeface="微軟正黑體" panose="020B0604030504040204" pitchFamily="34" charset="-120"/>
            </a:endParaRPr>
          </a:p>
          <a:p>
            <a:pPr algn="l" hangingPunct="1"/>
            <a:endParaRPr lang="zh-TW" altLang="en-US" sz="3000" dirty="0">
              <a:latin typeface="PingFang TC Light"/>
              <a:ea typeface="微軟正黑體"/>
            </a:endParaRPr>
          </a:p>
          <a:p>
            <a:pPr marL="457200" indent="-457200" algn="l" hangingPunct="1">
              <a:buFont typeface="Arial" panose="020B0604020202020204" pitchFamily="34" charset="0"/>
              <a:buChar char="•"/>
            </a:pPr>
            <a:r>
              <a:rPr lang="zh-TW" altLang="en-US" sz="3000" dirty="0">
                <a:latin typeface="PingFang TC Light"/>
                <a:ea typeface="微軟正黑體" panose="020B0604030504040204" pitchFamily="34" charset="-120"/>
              </a:rPr>
              <a:t>包含加速模式共有</a:t>
            </a:r>
            <a:r>
              <a:rPr lang="en-US" altLang="zh-TW" sz="3000" b="1" dirty="0">
                <a:solidFill>
                  <a:schemeClr val="accent1"/>
                </a:solidFill>
                <a:latin typeface="PingFang TC Light"/>
                <a:ea typeface="微軟正黑體" panose="020B0604030504040204" pitchFamily="34" charset="-120"/>
              </a:rPr>
              <a:t>9</a:t>
            </a:r>
            <a:r>
              <a:rPr lang="zh-TW" altLang="en-US" sz="3000" dirty="0">
                <a:latin typeface="PingFang TC Light"/>
                <a:ea typeface="微軟正黑體" panose="020B0604030504040204" pitchFamily="34" charset="-120"/>
              </a:rPr>
              <a:t>種不同武器造型。</a:t>
            </a:r>
            <a:endParaRPr lang="en-US" altLang="zh-TW" sz="3000" dirty="0">
              <a:latin typeface="PingFang TC Light"/>
              <a:ea typeface="微軟正黑體" panose="020B0604030504040204" pitchFamily="34" charset="-120"/>
            </a:endParaRPr>
          </a:p>
          <a:p>
            <a:pPr algn="l" hangingPunct="1"/>
            <a:endParaRPr lang="en-US" altLang="zh-TW" sz="3000" dirty="0">
              <a:latin typeface="PingFang TC Light"/>
              <a:ea typeface="微軟正黑體" panose="020B0604030504040204" pitchFamily="34" charset="-120"/>
            </a:endParaRPr>
          </a:p>
          <a:p>
            <a:pPr marL="457200" indent="-457200" algn="l" hangingPunct="1">
              <a:buFont typeface="Arial" panose="020B0604020202020204" pitchFamily="34" charset="0"/>
              <a:buChar char="•"/>
            </a:pPr>
            <a:r>
              <a:rPr lang="zh-TW" altLang="en-US" sz="3000" dirty="0">
                <a:latin typeface="PingFang TC Light"/>
                <a:ea typeface="微軟正黑體" panose="020B0604030504040204" pitchFamily="34" charset="-120"/>
              </a:rPr>
              <a:t>射擊到物件會有特效</a:t>
            </a:r>
            <a:r>
              <a:rPr lang="en-US" altLang="zh-TW" sz="3000" dirty="0">
                <a:latin typeface="PingFang TC Light"/>
                <a:ea typeface="微軟正黑體" panose="020B0604030504040204" pitchFamily="34" charset="-120"/>
              </a:rPr>
              <a:t>(</a:t>
            </a:r>
            <a:r>
              <a:rPr lang="zh-TW" altLang="en-US" sz="3000" dirty="0">
                <a:latin typeface="PingFang TC Light"/>
                <a:ea typeface="微軟正黑體" panose="020B0604030504040204" pitchFamily="34" charset="-120"/>
              </a:rPr>
              <a:t>如右圖</a:t>
            </a:r>
            <a:r>
              <a:rPr lang="en-US" altLang="zh-TW" sz="3000" dirty="0">
                <a:latin typeface="PingFang TC Light"/>
                <a:ea typeface="微軟正黑體" panose="020B0604030504040204" pitchFamily="34" charset="-120"/>
              </a:rPr>
              <a:t>)</a:t>
            </a: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1" name="圖片 20" descr="一張含有 光 的圖片&#10;&#10;自動產生的描述">
            <a:extLst>
              <a:ext uri="{FF2B5EF4-FFF2-40B4-BE49-F238E27FC236}">
                <a16:creationId xmlns:a16="http://schemas.microsoft.com/office/drawing/2014/main" id="{94670329-C1CC-423B-A5BE-92259A98B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38" y="5680128"/>
            <a:ext cx="1778797" cy="177879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B7454391-D64F-4DA0-BE0B-88F48697A9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91" b="59369"/>
          <a:stretch/>
        </p:blipFill>
        <p:spPr>
          <a:xfrm>
            <a:off x="10922938" y="7651509"/>
            <a:ext cx="1778797" cy="1891534"/>
          </a:xfrm>
          <a:prstGeom prst="rect">
            <a:avLst/>
          </a:prstGeom>
        </p:spPr>
      </p:pic>
      <p:pic>
        <p:nvPicPr>
          <p:cNvPr id="25" name="圖片 24" descr="一張含有 光, 動物, 星星 的圖片&#10;&#10;自動產生的描述">
            <a:extLst>
              <a:ext uri="{FF2B5EF4-FFF2-40B4-BE49-F238E27FC236}">
                <a16:creationId xmlns:a16="http://schemas.microsoft.com/office/drawing/2014/main" id="{2549561C-AA87-433B-A291-AD44C0DD3A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216" y="6550364"/>
            <a:ext cx="1901984" cy="1901984"/>
          </a:xfrm>
          <a:prstGeom prst="rect">
            <a:avLst/>
          </a:prstGeom>
        </p:spPr>
      </p:pic>
      <p:pic>
        <p:nvPicPr>
          <p:cNvPr id="5" name="圖片 5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4DB817B1-5ADA-4077-B5B7-FCFAF2654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04" y="2623070"/>
            <a:ext cx="2096845" cy="1893413"/>
          </a:xfrm>
          <a:prstGeom prst="rect">
            <a:avLst/>
          </a:prstGeom>
        </p:spPr>
      </p:pic>
      <p:pic>
        <p:nvPicPr>
          <p:cNvPr id="8" name="圖片 8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E68BF0C6-2426-442F-9FB0-18DAD0AE4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8496" y="2619839"/>
            <a:ext cx="2324296" cy="1899913"/>
          </a:xfrm>
          <a:prstGeom prst="rect">
            <a:avLst/>
          </a:prstGeom>
        </p:spPr>
      </p:pic>
      <p:pic>
        <p:nvPicPr>
          <p:cNvPr id="12" name="圖片 13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674BB762-9F72-4BFA-83B2-BBFD50983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9343" y="2715427"/>
            <a:ext cx="2096913" cy="190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98366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4" y="376524"/>
            <a:ext cx="14201835" cy="14503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特殊武器設定</a:t>
            </a:r>
            <a:endParaRPr lang="en-US" altLang="zh-TW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en-US" altLang="zh-TW" sz="4000" dirty="0"/>
              <a:t>(</a:t>
            </a:r>
            <a:r>
              <a:rPr lang="zh-TW" altLang="en-US" sz="4000" dirty="0"/>
              <a:t>在遊戲中從畫面上方垂落，並懸掛在畫面上以鐘擺的方式移動</a:t>
            </a:r>
            <a:r>
              <a:rPr lang="en-US" altLang="zh-TW" sz="4000" dirty="0"/>
              <a:t>)</a:t>
            </a:r>
            <a:endParaRPr sz="4000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dirty="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dirty="0"/>
              <a:t>  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12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89CB5F-D0CE-45D3-BB7E-1A198AD88ADD}"/>
              </a:ext>
            </a:extLst>
          </p:cNvPr>
          <p:cNvSpPr txBox="1"/>
          <p:nvPr/>
        </p:nvSpPr>
        <p:spPr>
          <a:xfrm>
            <a:off x="2946459" y="3470810"/>
            <a:ext cx="12433300" cy="538993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 dirty="0"/>
              <a:t>免費子彈：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 b="1" dirty="0"/>
              <a:t>龍王寶藏 </a:t>
            </a:r>
            <a:r>
              <a:rPr lang="en-US" altLang="zh-TW" sz="3000" dirty="0"/>
              <a:t>–</a:t>
            </a:r>
            <a:r>
              <a:rPr lang="zh-TW" altLang="en-US" sz="3000" dirty="0"/>
              <a:t> </a:t>
            </a:r>
            <a:r>
              <a:rPr lang="zh-TW" altLang="en-US" sz="3000" b="1" dirty="0"/>
              <a:t>深水炸彈</a:t>
            </a:r>
            <a:r>
              <a:rPr lang="zh-TW" altLang="en-US" sz="3000" dirty="0"/>
              <a:t>   </a:t>
            </a:r>
            <a:endParaRPr lang="en-US" altLang="zh-TW" sz="3000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zh-TW" altLang="en-US" sz="3000" dirty="0"/>
          </a:p>
          <a:p>
            <a:pPr marL="457200" indent="-457200" algn="l">
              <a:buFont typeface="Arial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 dirty="0"/>
              <a:t>深水炸彈</a:t>
            </a:r>
            <a:r>
              <a:rPr lang="zh-TW" altLang="en-US" sz="2800" dirty="0"/>
              <a:t>：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射擊畫面上</a:t>
            </a:r>
            <a:r>
              <a:rPr lang="zh-TW" altLang="en-US" sz="2800" u="sng" dirty="0">
                <a:solidFill>
                  <a:schemeClr val="tx1"/>
                </a:solidFill>
              </a:rPr>
              <a:t>特定物件</a:t>
            </a:r>
            <a:r>
              <a:rPr lang="en-US" altLang="zh-TW" sz="2800" u="sn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TW" altLang="en-US" sz="2800" b="1" u="sng" dirty="0">
                <a:solidFill>
                  <a:schemeClr val="accent1">
                    <a:lumMod val="75000"/>
                  </a:schemeClr>
                </a:solidFill>
              </a:rPr>
              <a:t>魚雷</a:t>
            </a:r>
            <a:endParaRPr lang="en-US" altLang="zh-TW" sz="2800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砲台變為大砲口</a:t>
            </a:r>
            <a:r>
              <a:rPr lang="en-US" altLang="zh-TW" sz="2800" dirty="0"/>
              <a:t>(</a:t>
            </a:r>
            <a:r>
              <a:rPr lang="zh-TW" altLang="en-US" sz="2800" dirty="0"/>
              <a:t>金色</a:t>
            </a:r>
            <a:r>
              <a:rPr lang="en-US" altLang="zh-TW" sz="2800" dirty="0"/>
              <a:t>)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子彈變為飛彈的模式</a:t>
            </a:r>
            <a:r>
              <a:rPr lang="en-US" altLang="zh-TW" sz="2800" dirty="0"/>
              <a:t>(</a:t>
            </a:r>
            <a:r>
              <a:rPr lang="zh-TW" altLang="en-US" sz="2800" dirty="0"/>
              <a:t>如右圖</a:t>
            </a:r>
            <a:r>
              <a:rPr lang="en-US" altLang="zh-TW" sz="2800" dirty="0"/>
              <a:t>)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可獲得</a:t>
            </a:r>
            <a:r>
              <a:rPr lang="zh-TW" altLang="en-US" sz="2800" dirty="0">
                <a:solidFill>
                  <a:srgbClr val="FF0000"/>
                </a:solidFill>
              </a:rPr>
              <a:t>基本倍率</a:t>
            </a:r>
            <a:r>
              <a:rPr lang="en-US" altLang="zh-TW" sz="2800" dirty="0">
                <a:solidFill>
                  <a:srgbClr val="FF0000"/>
                </a:solidFill>
              </a:rPr>
              <a:t>10X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並額外獲得隨機免費子彈</a:t>
            </a:r>
            <a:r>
              <a:rPr lang="en-US" altLang="zh-TW" sz="2800" dirty="0">
                <a:solidFill>
                  <a:srgbClr val="FF0000"/>
                </a:solidFill>
              </a:rPr>
              <a:t>20~100</a:t>
            </a:r>
            <a:r>
              <a:rPr lang="zh-TW" altLang="en-US" sz="2800" dirty="0">
                <a:solidFill>
                  <a:srgbClr val="FF0000"/>
                </a:solidFill>
              </a:rPr>
              <a:t>發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使用免費子彈再次擊中深水炸彈，可累積子彈數量</a:t>
            </a:r>
            <a:r>
              <a:rPr lang="zh-TW" altLang="en-US" sz="2800" dirty="0">
                <a:solidFill>
                  <a:srgbClr val="FF0000"/>
                </a:solidFill>
              </a:rPr>
              <a:t>最高至999發</a:t>
            </a:r>
            <a:r>
              <a:rPr lang="zh-TW" altLang="zh-TW" sz="2800" dirty="0">
                <a:ea typeface="+mn-lt"/>
                <a:cs typeface="+mn-lt"/>
              </a:rPr>
              <a:t>。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zh-TW" altLang="en-US" sz="2800" dirty="0"/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:a16="http://schemas.microsoft.com/office/drawing/2014/main" id="{5DBB4D06-74D5-4118-9CCE-D89FBBFBCA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6249" y="3635821"/>
            <a:ext cx="2171759" cy="2171759"/>
          </a:xfrm>
          <a:prstGeom prst="rect">
            <a:avLst/>
          </a:prstGeom>
        </p:spPr>
      </p:pic>
      <p:pic>
        <p:nvPicPr>
          <p:cNvPr id="12" name="圖片 11" descr="一張含有 繪圖, 馬, 黑色, 拔 的圖片&#10;&#10;自動產生的描述">
            <a:extLst>
              <a:ext uri="{FF2B5EF4-FFF2-40B4-BE49-F238E27FC236}">
                <a16:creationId xmlns:a16="http://schemas.microsoft.com/office/drawing/2014/main" id="{4D0CC3E6-D5DD-4927-8657-5A002CD19C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13464" r="9778" b="15603"/>
          <a:stretch/>
        </p:blipFill>
        <p:spPr>
          <a:xfrm>
            <a:off x="876241" y="6165778"/>
            <a:ext cx="1931777" cy="177908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0478554-8289-4468-8E63-0E78569DFD7B}"/>
              </a:ext>
            </a:extLst>
          </p:cNvPr>
          <p:cNvSpPr txBox="1"/>
          <p:nvPr/>
        </p:nvSpPr>
        <p:spPr>
          <a:xfrm>
            <a:off x="12914150" y="2377185"/>
            <a:ext cx="2870259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垂掛</a:t>
            </a:r>
            <a:r>
              <a:rPr kumimoji="0" lang="zh-TW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下來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0F5A23FB-853E-48F6-A521-36062399ED5F}"/>
              </a:ext>
            </a:extLst>
          </p:cNvPr>
          <p:cNvSpPr/>
          <p:nvPr/>
        </p:nvSpPr>
        <p:spPr>
          <a:xfrm rot="10800000">
            <a:off x="12795250" y="2433707"/>
            <a:ext cx="571500" cy="444801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88A0064-B88B-407A-A74F-A290EB37B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800515">
            <a:off x="10619534" y="2076050"/>
            <a:ext cx="2576509" cy="353367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5CCC835-6275-4886-940E-36CC3EF68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845774">
            <a:off x="7600031" y="1704193"/>
            <a:ext cx="2567227" cy="352093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A190B6A-61BE-4D38-9C78-C342E6A06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990714">
            <a:off x="9103982" y="2296140"/>
            <a:ext cx="2648321" cy="3632159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714C33F-B133-4740-9C36-4D8E30716128}"/>
              </a:ext>
            </a:extLst>
          </p:cNvPr>
          <p:cNvSpPr txBox="1"/>
          <p:nvPr/>
        </p:nvSpPr>
        <p:spPr>
          <a:xfrm>
            <a:off x="11030216" y="6082749"/>
            <a:ext cx="3528795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以</a:t>
            </a: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鐘擺</a:t>
            </a:r>
            <a:r>
              <a:rPr kumimoji="0" lang="zh-TW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的方式移動</a:t>
            </a: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AA74ADD3-A677-4E2A-91BF-F63408C92F67}"/>
              </a:ext>
            </a:extLst>
          </p:cNvPr>
          <p:cNvSpPr/>
          <p:nvPr/>
        </p:nvSpPr>
        <p:spPr>
          <a:xfrm rot="10800000">
            <a:off x="10773204" y="6067876"/>
            <a:ext cx="457200" cy="457200"/>
          </a:xfrm>
          <a:prstGeom prst="down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BF9F32B8-828C-4712-A17A-7BB9D266C848}"/>
              </a:ext>
            </a:extLst>
          </p:cNvPr>
          <p:cNvSpPr/>
          <p:nvPr/>
        </p:nvSpPr>
        <p:spPr>
          <a:xfrm>
            <a:off x="6819825" y="2692400"/>
            <a:ext cx="647775" cy="1371600"/>
          </a:xfrm>
          <a:custGeom>
            <a:avLst/>
            <a:gdLst>
              <a:gd name="connsiteX0" fmla="*/ 647775 w 647775"/>
              <a:gd name="connsiteY0" fmla="*/ 1371600 h 1371600"/>
              <a:gd name="connsiteX1" fmla="*/ 584275 w 647775"/>
              <a:gd name="connsiteY1" fmla="*/ 1320800 h 1371600"/>
              <a:gd name="connsiteX2" fmla="*/ 558875 w 647775"/>
              <a:gd name="connsiteY2" fmla="*/ 1270000 h 1371600"/>
              <a:gd name="connsiteX3" fmla="*/ 495375 w 647775"/>
              <a:gd name="connsiteY3" fmla="*/ 1257300 h 1371600"/>
              <a:gd name="connsiteX4" fmla="*/ 393775 w 647775"/>
              <a:gd name="connsiteY4" fmla="*/ 1155700 h 1371600"/>
              <a:gd name="connsiteX5" fmla="*/ 330275 w 647775"/>
              <a:gd name="connsiteY5" fmla="*/ 1079500 h 1371600"/>
              <a:gd name="connsiteX6" fmla="*/ 304875 w 647775"/>
              <a:gd name="connsiteY6" fmla="*/ 1003300 h 1371600"/>
              <a:gd name="connsiteX7" fmla="*/ 241375 w 647775"/>
              <a:gd name="connsiteY7" fmla="*/ 901700 h 1371600"/>
              <a:gd name="connsiteX8" fmla="*/ 190575 w 647775"/>
              <a:gd name="connsiteY8" fmla="*/ 825500 h 1371600"/>
              <a:gd name="connsiteX9" fmla="*/ 177875 w 647775"/>
              <a:gd name="connsiteY9" fmla="*/ 787400 h 1371600"/>
              <a:gd name="connsiteX10" fmla="*/ 127075 w 647775"/>
              <a:gd name="connsiteY10" fmla="*/ 711200 h 1371600"/>
              <a:gd name="connsiteX11" fmla="*/ 101675 w 647775"/>
              <a:gd name="connsiteY11" fmla="*/ 622300 h 1371600"/>
              <a:gd name="connsiteX12" fmla="*/ 88975 w 647775"/>
              <a:gd name="connsiteY12" fmla="*/ 558800 h 1371600"/>
              <a:gd name="connsiteX13" fmla="*/ 50875 w 647775"/>
              <a:gd name="connsiteY13" fmla="*/ 444500 h 1371600"/>
              <a:gd name="connsiteX14" fmla="*/ 25475 w 647775"/>
              <a:gd name="connsiteY14" fmla="*/ 203200 h 1371600"/>
              <a:gd name="connsiteX15" fmla="*/ 75 w 647775"/>
              <a:gd name="connsiteY15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7775" h="1371600">
                <a:moveTo>
                  <a:pt x="647775" y="1371600"/>
                </a:moveTo>
                <a:cubicBezTo>
                  <a:pt x="626608" y="1354667"/>
                  <a:pt x="602125" y="1341200"/>
                  <a:pt x="584275" y="1320800"/>
                </a:cubicBezTo>
                <a:cubicBezTo>
                  <a:pt x="571808" y="1306552"/>
                  <a:pt x="574281" y="1281004"/>
                  <a:pt x="558875" y="1270000"/>
                </a:cubicBezTo>
                <a:cubicBezTo>
                  <a:pt x="541310" y="1257453"/>
                  <a:pt x="516542" y="1261533"/>
                  <a:pt x="495375" y="1257300"/>
                </a:cubicBezTo>
                <a:cubicBezTo>
                  <a:pt x="461508" y="1223433"/>
                  <a:pt x="408921" y="1201137"/>
                  <a:pt x="393775" y="1155700"/>
                </a:cubicBezTo>
                <a:cubicBezTo>
                  <a:pt x="374382" y="1097520"/>
                  <a:pt x="391785" y="1125632"/>
                  <a:pt x="330275" y="1079500"/>
                </a:cubicBezTo>
                <a:cubicBezTo>
                  <a:pt x="321808" y="1054100"/>
                  <a:pt x="320939" y="1024719"/>
                  <a:pt x="304875" y="1003300"/>
                </a:cubicBezTo>
                <a:cubicBezTo>
                  <a:pt x="216434" y="885379"/>
                  <a:pt x="311107" y="1017920"/>
                  <a:pt x="241375" y="901700"/>
                </a:cubicBezTo>
                <a:cubicBezTo>
                  <a:pt x="225669" y="875523"/>
                  <a:pt x="200228" y="854460"/>
                  <a:pt x="190575" y="825500"/>
                </a:cubicBezTo>
                <a:cubicBezTo>
                  <a:pt x="186342" y="812800"/>
                  <a:pt x="184376" y="799102"/>
                  <a:pt x="177875" y="787400"/>
                </a:cubicBezTo>
                <a:cubicBezTo>
                  <a:pt x="163050" y="760715"/>
                  <a:pt x="136728" y="740160"/>
                  <a:pt x="127075" y="711200"/>
                </a:cubicBezTo>
                <a:cubicBezTo>
                  <a:pt x="112932" y="668772"/>
                  <a:pt x="112306" y="670140"/>
                  <a:pt x="101675" y="622300"/>
                </a:cubicBezTo>
                <a:cubicBezTo>
                  <a:pt x="96992" y="601228"/>
                  <a:pt x="95178" y="579475"/>
                  <a:pt x="88975" y="558800"/>
                </a:cubicBezTo>
                <a:cubicBezTo>
                  <a:pt x="64986" y="478837"/>
                  <a:pt x="63061" y="517613"/>
                  <a:pt x="50875" y="444500"/>
                </a:cubicBezTo>
                <a:cubicBezTo>
                  <a:pt x="31524" y="328394"/>
                  <a:pt x="42431" y="333198"/>
                  <a:pt x="25475" y="203200"/>
                </a:cubicBezTo>
                <a:cubicBezTo>
                  <a:pt x="-2709" y="-12876"/>
                  <a:pt x="75" y="117745"/>
                  <a:pt x="75" y="0"/>
                </a:cubicBezTo>
              </a:path>
            </a:pathLst>
          </a:custGeom>
          <a:noFill/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D799CB86-CB13-4E7E-8FB5-58BD908853D9}"/>
              </a:ext>
            </a:extLst>
          </p:cNvPr>
          <p:cNvSpPr/>
          <p:nvPr/>
        </p:nvSpPr>
        <p:spPr>
          <a:xfrm rot="11859137">
            <a:off x="7081271" y="2852840"/>
            <a:ext cx="3848100" cy="2298700"/>
          </a:xfrm>
          <a:prstGeom prst="arc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11376982-8650-46A0-B0AD-C2A76CDCEDBC}"/>
              </a:ext>
            </a:extLst>
          </p:cNvPr>
          <p:cNvSpPr/>
          <p:nvPr/>
        </p:nvSpPr>
        <p:spPr>
          <a:xfrm rot="740321" flipV="1">
            <a:off x="10178016" y="2604036"/>
            <a:ext cx="3848100" cy="2825020"/>
          </a:xfrm>
          <a:prstGeom prst="arc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4" name="弧形 33">
            <a:extLst>
              <a:ext uri="{FF2B5EF4-FFF2-40B4-BE49-F238E27FC236}">
                <a16:creationId xmlns:a16="http://schemas.microsoft.com/office/drawing/2014/main" id="{A7C6C228-B578-4568-B92D-FA1E208A6A60}"/>
              </a:ext>
            </a:extLst>
          </p:cNvPr>
          <p:cNvSpPr/>
          <p:nvPr/>
        </p:nvSpPr>
        <p:spPr>
          <a:xfrm rot="20913503" flipV="1">
            <a:off x="10588821" y="2882914"/>
            <a:ext cx="3863014" cy="2751334"/>
          </a:xfrm>
          <a:prstGeom prst="arc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5" name="弧形 34">
            <a:extLst>
              <a:ext uri="{FF2B5EF4-FFF2-40B4-BE49-F238E27FC236}">
                <a16:creationId xmlns:a16="http://schemas.microsoft.com/office/drawing/2014/main" id="{05AF401B-A901-4BFF-BF4F-61A03BF6FA80}"/>
              </a:ext>
            </a:extLst>
          </p:cNvPr>
          <p:cNvSpPr/>
          <p:nvPr/>
        </p:nvSpPr>
        <p:spPr>
          <a:xfrm rot="12736810">
            <a:off x="6493134" y="2790732"/>
            <a:ext cx="3848100" cy="2298700"/>
          </a:xfrm>
          <a:prstGeom prst="arc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008139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4" y="376524"/>
            <a:ext cx="13354939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特殊武器設定</a:t>
            </a:r>
            <a:r>
              <a:rPr lang="en-US" altLang="zh-TW" sz="4000" dirty="0"/>
              <a:t>(</a:t>
            </a:r>
            <a:r>
              <a:rPr lang="zh-TW" altLang="en-US" sz="4000" dirty="0"/>
              <a:t>在遊戲中從背景的洞穴裡出現</a:t>
            </a:r>
            <a:r>
              <a:rPr lang="en-US" altLang="zh-TW" sz="4000" dirty="0"/>
              <a:t>)</a:t>
            </a:r>
            <a:endParaRPr sz="4000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dirty="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dirty="0"/>
              <a:t>  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13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89CB5F-D0CE-45D3-BB7E-1A198AD88ADD}"/>
              </a:ext>
            </a:extLst>
          </p:cNvPr>
          <p:cNvSpPr txBox="1"/>
          <p:nvPr/>
        </p:nvSpPr>
        <p:spPr>
          <a:xfrm>
            <a:off x="1212092" y="2852127"/>
            <a:ext cx="12433300" cy="535915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 dirty="0"/>
              <a:t>免費子彈：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 b="1" dirty="0"/>
              <a:t>龍王寶藏 </a:t>
            </a:r>
            <a:r>
              <a:rPr lang="zh-TW" altLang="en-US" sz="3000" dirty="0"/>
              <a:t>-  </a:t>
            </a:r>
            <a:r>
              <a:rPr lang="zh-TW" altLang="en-US" sz="3000" b="1" dirty="0"/>
              <a:t>海蛇出洞</a:t>
            </a:r>
            <a:endParaRPr lang="zh-TW" altLang="en-US" sz="3000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zh-TW" altLang="en-US" sz="2800" dirty="0"/>
          </a:p>
          <a:p>
            <a:pPr marL="457200" indent="-457200" algn="l">
              <a:buFont typeface="Arial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 dirty="0"/>
              <a:t>海蛇出洞</a:t>
            </a:r>
            <a:r>
              <a:rPr lang="zh-TW" altLang="en-US" sz="2800" dirty="0"/>
              <a:t>：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射擊畫面上</a:t>
            </a:r>
            <a:r>
              <a:rPr lang="zh-TW" altLang="en-US" sz="2800" u="sng" dirty="0">
                <a:solidFill>
                  <a:schemeClr val="tx1"/>
                </a:solidFill>
              </a:rPr>
              <a:t>特定物種</a:t>
            </a:r>
            <a:r>
              <a:rPr lang="en-US" altLang="zh-TW" sz="2800" u="sng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TW" altLang="en-US" sz="2800" b="1" u="sng" dirty="0">
                <a:solidFill>
                  <a:schemeClr val="accent1">
                    <a:lumMod val="75000"/>
                  </a:schemeClr>
                </a:solidFill>
              </a:rPr>
              <a:t>海蛇</a:t>
            </a:r>
            <a:endParaRPr lang="en-US" altLang="zh-TW" sz="2800" dirty="0">
              <a:ea typeface="+mn-lt"/>
              <a:cs typeface="+mn-lt"/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可獲得</a:t>
            </a:r>
            <a:r>
              <a:rPr lang="zh-TW" altLang="en-US" sz="2800" dirty="0">
                <a:solidFill>
                  <a:srgbClr val="FF0000"/>
                </a:solidFill>
              </a:rPr>
              <a:t>基本倍率</a:t>
            </a:r>
            <a:r>
              <a:rPr lang="en-US" altLang="zh-TW" sz="2800" dirty="0">
                <a:solidFill>
                  <a:srgbClr val="FF0000"/>
                </a:solidFill>
              </a:rPr>
              <a:t>10X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並</a:t>
            </a:r>
            <a:r>
              <a:rPr lang="zh-TW" altLang="zh-TW" sz="2800" dirty="0"/>
              <a:t>開</a:t>
            </a:r>
            <a:r>
              <a:rPr lang="zh-TW" altLang="en-US" sz="2800" dirty="0"/>
              <a:t>啟大圖動畫 </a:t>
            </a:r>
            <a:endParaRPr lang="en-US" altLang="zh-TW" sz="2800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一隻大型的海蛇從畫面中</a:t>
            </a:r>
            <a:r>
              <a:rPr lang="zh-TW" altLang="en-US" sz="2800" b="1" dirty="0">
                <a:solidFill>
                  <a:schemeClr val="accent5"/>
                </a:solidFill>
              </a:rPr>
              <a:t>下方往上</a:t>
            </a:r>
            <a:r>
              <a:rPr lang="zh-TW" altLang="en-US" sz="2800" dirty="0"/>
              <a:t>突進</a:t>
            </a:r>
            <a:endParaRPr lang="en-US" altLang="zh-TW" sz="2800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攻擊場景上的各個物種</a:t>
            </a:r>
            <a:endParaRPr lang="en-US" altLang="zh-TW" sz="2800" dirty="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有機會捕獲路徑上</a:t>
            </a:r>
            <a:r>
              <a:rPr lang="zh-TW" altLang="en-US" sz="2800" dirty="0">
                <a:solidFill>
                  <a:srgbClr val="FF0000"/>
                </a:solidFill>
              </a:rPr>
              <a:t>除深水炸彈的任何物件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期間玩家</a:t>
            </a:r>
            <a:r>
              <a:rPr lang="zh-TW" altLang="en-US" sz="2800" dirty="0">
                <a:solidFill>
                  <a:srgbClr val="FF0000"/>
                </a:solidFill>
              </a:rPr>
              <a:t>不可使用砲台</a:t>
            </a:r>
            <a:r>
              <a:rPr lang="zh-TW" altLang="en-US" sz="2800" dirty="0"/>
              <a:t>直到海蛇出洞結束</a:t>
            </a:r>
            <a:r>
              <a:rPr lang="zh-TW" altLang="zh-TW" sz="2800" dirty="0">
                <a:ea typeface="+mn-lt"/>
                <a:cs typeface="+mn-lt"/>
              </a:rPr>
              <a:t>。</a:t>
            </a: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875B25-0E92-4AF1-808B-6C50D5B228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91" b="4376"/>
          <a:stretch/>
        </p:blipFill>
        <p:spPr>
          <a:xfrm>
            <a:off x="7959249" y="5333614"/>
            <a:ext cx="3262385" cy="2899898"/>
          </a:xfrm>
          <a:prstGeom prst="rect">
            <a:avLst/>
          </a:prstGeom>
        </p:spPr>
      </p:pic>
      <p:pic>
        <p:nvPicPr>
          <p:cNvPr id="9" name="螢幕錄製 8">
            <a:hlinkClick r:id="" action="ppaction://media"/>
            <a:extLst>
              <a:ext uri="{FF2B5EF4-FFF2-40B4-BE49-F238E27FC236}">
                <a16:creationId xmlns:a16="http://schemas.microsoft.com/office/drawing/2014/main" id="{31288D6C-ADC6-465F-A843-1C86652E79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9249" y="1594369"/>
            <a:ext cx="6400800" cy="3622317"/>
          </a:xfrm>
          <a:prstGeom prst="rect">
            <a:avLst/>
          </a:prstGeom>
        </p:spPr>
      </p:pic>
      <p:pic>
        <p:nvPicPr>
          <p:cNvPr id="15" name="圖片 14" descr="一張含有 動物, 水, 山, 大 的圖片&#10;&#10;自動產生的描述">
            <a:extLst>
              <a:ext uri="{FF2B5EF4-FFF2-40B4-BE49-F238E27FC236}">
                <a16:creationId xmlns:a16="http://schemas.microsoft.com/office/drawing/2014/main" id="{3F5D8DEA-7AFC-43B0-AE20-EAE3334625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3" r="21102"/>
          <a:stretch/>
        </p:blipFill>
        <p:spPr>
          <a:xfrm>
            <a:off x="11369544" y="5333614"/>
            <a:ext cx="3476756" cy="289989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9407A4-3479-431F-8BCD-7B811809470D}"/>
              </a:ext>
            </a:extLst>
          </p:cNvPr>
          <p:cNvSpPr txBox="1"/>
          <p:nvPr/>
        </p:nvSpPr>
        <p:spPr>
          <a:xfrm>
            <a:off x="5449501" y="1791297"/>
            <a:ext cx="2405892" cy="4809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海蛇攻擊參考</a:t>
            </a: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852CDC7F-B6D2-4E2A-B6F6-C9614A9F6433}"/>
              </a:ext>
            </a:extLst>
          </p:cNvPr>
          <p:cNvSpPr/>
          <p:nvPr/>
        </p:nvSpPr>
        <p:spPr>
          <a:xfrm>
            <a:off x="7018921" y="2272198"/>
            <a:ext cx="573853" cy="382102"/>
          </a:xfrm>
          <a:prstGeom prst="right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70129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4" y="376524"/>
            <a:ext cx="13354939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特殊武器設定</a:t>
            </a:r>
            <a:endParaRPr sz="3500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dirty="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dirty="0"/>
              <a:t>  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14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89CB5F-D0CE-45D3-BB7E-1A198AD88ADD}"/>
              </a:ext>
            </a:extLst>
          </p:cNvPr>
          <p:cNvSpPr txBox="1"/>
          <p:nvPr/>
        </p:nvSpPr>
        <p:spPr>
          <a:xfrm>
            <a:off x="1638742" y="3133837"/>
            <a:ext cx="12433300" cy="458971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 dirty="0"/>
              <a:t>免費子彈：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 b="1" dirty="0"/>
              <a:t>龍王寶藏 </a:t>
            </a:r>
            <a:r>
              <a:rPr lang="en-US" altLang="zh-TW" sz="3000" dirty="0"/>
              <a:t>–</a:t>
            </a:r>
            <a:r>
              <a:rPr lang="zh-TW" altLang="en-US" sz="3000" dirty="0"/>
              <a:t> 劇毒河豚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zh-TW" altLang="en-US" sz="2800" dirty="0"/>
          </a:p>
          <a:p>
            <a:pPr marL="457200" indent="-457200" algn="l">
              <a:buFont typeface="Arial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 dirty="0"/>
              <a:t>劇毒河豚</a:t>
            </a:r>
            <a:r>
              <a:rPr lang="zh-TW" altLang="en-US" sz="2800" dirty="0"/>
              <a:t>：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/>
              <a:t>射擊畫面上</a:t>
            </a:r>
            <a:r>
              <a:rPr lang="zh-TW" altLang="en-US" sz="2800" u="sng" dirty="0">
                <a:solidFill>
                  <a:schemeClr val="tx1"/>
                </a:solidFill>
              </a:rPr>
              <a:t>特定物件 </a:t>
            </a:r>
            <a:r>
              <a:rPr lang="en-US" altLang="zh-TW" sz="2800" u="sng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zh-TW" altLang="en-US" sz="2800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2800" b="1" u="sng" dirty="0">
                <a:solidFill>
                  <a:schemeClr val="accent1">
                    <a:lumMod val="75000"/>
                  </a:schemeClr>
                </a:solidFill>
              </a:rPr>
              <a:t>河豚</a:t>
            </a:r>
            <a:endParaRPr lang="en-US" altLang="zh-TW" sz="28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>
                <a:solidFill>
                  <a:srgbClr val="FF0000"/>
                </a:solidFill>
                <a:ea typeface="+mn-lt"/>
                <a:cs typeface="+mn-lt"/>
              </a:rPr>
              <a:t>可獲得基本倍率</a:t>
            </a:r>
            <a:r>
              <a:rPr lang="en-US" altLang="zh-TW" sz="2800" dirty="0">
                <a:solidFill>
                  <a:srgbClr val="FF0000"/>
                </a:solidFill>
                <a:ea typeface="+mn-lt"/>
                <a:cs typeface="+mn-lt"/>
              </a:rPr>
              <a:t>10x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>
                <a:solidFill>
                  <a:srgbClr val="FF0000"/>
                </a:solidFill>
              </a:rPr>
              <a:t>並開啟範圍傷害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>
                <a:solidFill>
                  <a:schemeClr val="tx1"/>
                </a:solidFill>
              </a:rPr>
              <a:t>河豚死亡後會發出毒素，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>
                <a:solidFill>
                  <a:schemeClr val="tx1"/>
                </a:solidFill>
              </a:rPr>
              <a:t>以水墨暈染的方式做表現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dirty="0">
                <a:solidFill>
                  <a:schemeClr val="tx1"/>
                </a:solidFill>
              </a:rPr>
              <a:t>有機會捕獲魚場上任何物件。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4" name="圖片 3" descr="一張含有 魚 的圖片&#10;&#10;自動產生的描述">
            <a:extLst>
              <a:ext uri="{FF2B5EF4-FFF2-40B4-BE49-F238E27FC236}">
                <a16:creationId xmlns:a16="http://schemas.microsoft.com/office/drawing/2014/main" id="{78E02AE8-ACAD-44F8-8862-9B49D4E42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524" y="5734011"/>
            <a:ext cx="4478868" cy="3359151"/>
          </a:xfrm>
          <a:prstGeom prst="rect">
            <a:avLst/>
          </a:prstGeom>
        </p:spPr>
      </p:pic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C954E72B-5A10-4168-B30A-D153EFB94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2663" y="1727238"/>
            <a:ext cx="6639729" cy="370145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19E61A3-C267-426C-A96E-54E714FE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105" y="5907798"/>
            <a:ext cx="2238575" cy="222408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37E5CF6-783E-42D8-B683-BCB9B288A2E6}"/>
              </a:ext>
            </a:extLst>
          </p:cNvPr>
          <p:cNvSpPr txBox="1"/>
          <p:nvPr/>
        </p:nvSpPr>
        <p:spPr>
          <a:xfrm>
            <a:off x="10207957" y="583727"/>
            <a:ext cx="3251200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水墨暈染表現方式</a:t>
            </a: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8F153EA0-0469-430E-8973-4EC107748A4D}"/>
              </a:ext>
            </a:extLst>
          </p:cNvPr>
          <p:cNvSpPr/>
          <p:nvPr/>
        </p:nvSpPr>
        <p:spPr>
          <a:xfrm>
            <a:off x="9750757" y="632536"/>
            <a:ext cx="457200" cy="557845"/>
          </a:xfrm>
          <a:prstGeom prst="downArrow">
            <a:avLst/>
          </a:prstGeom>
          <a:blipFill rotWithShape="1">
            <a:blip r:embed="rId8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0006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4" y="376524"/>
            <a:ext cx="13354939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特殊武器設定</a:t>
            </a:r>
            <a:r>
              <a:rPr lang="en-US" altLang="zh-TW" sz="3500" dirty="0"/>
              <a:t>(</a:t>
            </a:r>
            <a:r>
              <a:rPr lang="zh-TW" altLang="en-US" sz="3500" dirty="0"/>
              <a:t>在遊戲中固定在畫面左上角，每個場景都有</a:t>
            </a:r>
            <a:r>
              <a:rPr lang="en-US" altLang="zh-TW" sz="3500" dirty="0"/>
              <a:t>)</a:t>
            </a:r>
            <a:endParaRPr sz="3500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 dirty="0" err="1"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rPr dirty="0"/>
              <a:t>  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15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89CB5F-D0CE-45D3-BB7E-1A198AD88ADD}"/>
              </a:ext>
            </a:extLst>
          </p:cNvPr>
          <p:cNvSpPr txBox="1"/>
          <p:nvPr/>
        </p:nvSpPr>
        <p:spPr>
          <a:xfrm>
            <a:off x="1339092" y="2375076"/>
            <a:ext cx="12433300" cy="63132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/>
              <a:t>固定物件：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 b="1"/>
              <a:t>龍王寶藏 </a:t>
            </a:r>
            <a:r>
              <a:rPr lang="en-US" altLang="zh-TW" sz="3000"/>
              <a:t>–</a:t>
            </a:r>
            <a:r>
              <a:rPr lang="zh-TW" altLang="en-US" sz="3000"/>
              <a:t> 多彩珍珠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zh-TW" altLang="en-US" sz="2800"/>
          </a:p>
          <a:p>
            <a:pPr marL="457200" indent="-457200" algn="l">
              <a:buFont typeface="Arial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 b="1"/>
              <a:t>多彩珍珠</a:t>
            </a:r>
            <a:r>
              <a:rPr lang="zh-TW" altLang="en-US" sz="2800"/>
              <a:t>：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/>
              <a:t>射擊畫面上</a:t>
            </a:r>
            <a:r>
              <a:rPr lang="zh-TW" altLang="en-US" sz="2800" u="sng">
                <a:solidFill>
                  <a:schemeClr val="tx1"/>
                </a:solidFill>
              </a:rPr>
              <a:t>特定物件 </a:t>
            </a:r>
            <a:r>
              <a:rPr lang="en-US" altLang="zh-TW" sz="2800" u="sng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TW" altLang="en-US" sz="2800" u="sng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2800" b="1" u="sng">
                <a:solidFill>
                  <a:schemeClr val="accent1">
                    <a:lumMod val="75000"/>
                  </a:schemeClr>
                </a:solidFill>
              </a:rPr>
              <a:t>珍珠</a:t>
            </a:r>
            <a:endParaRPr lang="en-US" altLang="zh-TW" sz="2800" b="1" u="sng">
              <a:solidFill>
                <a:schemeClr val="accent1">
                  <a:lumMod val="75000"/>
                </a:schemeClr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2800">
              <a:ea typeface="+mn-lt"/>
              <a:cs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>
                <a:solidFill>
                  <a:srgbClr val="FF0000"/>
                </a:solidFill>
              </a:rPr>
              <a:t>每隔</a:t>
            </a:r>
            <a:r>
              <a:rPr lang="en-US" altLang="zh-TW" sz="2800">
                <a:solidFill>
                  <a:srgbClr val="FF0000"/>
                </a:solidFill>
              </a:rPr>
              <a:t>2</a:t>
            </a:r>
            <a:r>
              <a:rPr lang="zh-TW" altLang="en-US" sz="2800">
                <a:solidFill>
                  <a:srgbClr val="FF0000"/>
                </a:solidFill>
              </a:rPr>
              <a:t>分鐘變一次色</a:t>
            </a:r>
            <a:r>
              <a:rPr lang="en-US" altLang="zh-TW" sz="2800">
                <a:solidFill>
                  <a:srgbClr val="FF0000"/>
                </a:solidFill>
              </a:rPr>
              <a:t>(</a:t>
            </a:r>
            <a:r>
              <a:rPr lang="zh-TW" altLang="en-US" sz="2800">
                <a:solidFill>
                  <a:srgbClr val="FF0000"/>
                </a:solidFill>
              </a:rPr>
              <a:t>共三色</a:t>
            </a:r>
            <a:r>
              <a:rPr lang="en-US" altLang="zh-TW" sz="2800">
                <a:solidFill>
                  <a:srgbClr val="FF0000"/>
                </a:solidFill>
              </a:rPr>
              <a:t>)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>
                <a:solidFill>
                  <a:schemeClr val="tx1"/>
                </a:solidFill>
              </a:rPr>
              <a:t>紅色珍珠 </a:t>
            </a:r>
            <a:r>
              <a:rPr lang="en-US" altLang="zh-TW" sz="2800">
                <a:solidFill>
                  <a:schemeClr val="tx1"/>
                </a:solidFill>
              </a:rPr>
              <a:t>:</a:t>
            </a:r>
            <a:r>
              <a:rPr lang="zh-TW" altLang="en-US" sz="2800">
                <a:solidFill>
                  <a:schemeClr val="tx1"/>
                </a:solidFill>
              </a:rPr>
              <a:t> </a:t>
            </a:r>
            <a:r>
              <a:rPr lang="en-US" altLang="zh-TW" sz="2800">
                <a:solidFill>
                  <a:schemeClr val="tx1"/>
                </a:solidFill>
              </a:rPr>
              <a:t>168x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>
                <a:solidFill>
                  <a:schemeClr val="tx1"/>
                </a:solidFill>
              </a:rPr>
              <a:t>藍色珍珠 </a:t>
            </a:r>
            <a:r>
              <a:rPr lang="en-US" altLang="zh-TW" sz="2800">
                <a:solidFill>
                  <a:schemeClr val="tx1"/>
                </a:solidFill>
              </a:rPr>
              <a:t>:</a:t>
            </a:r>
            <a:r>
              <a:rPr lang="zh-TW" altLang="en-US" sz="2800">
                <a:solidFill>
                  <a:schemeClr val="tx1"/>
                </a:solidFill>
              </a:rPr>
              <a:t> </a:t>
            </a:r>
            <a:r>
              <a:rPr lang="en-US" altLang="zh-TW" sz="2800">
                <a:solidFill>
                  <a:schemeClr val="tx1"/>
                </a:solidFill>
              </a:rPr>
              <a:t>288x</a:t>
            </a: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2800">
                <a:solidFill>
                  <a:schemeClr val="tx1"/>
                </a:solidFill>
              </a:rPr>
              <a:t>黃色珍珠 </a:t>
            </a:r>
            <a:r>
              <a:rPr lang="en-US" altLang="zh-TW" sz="2800">
                <a:solidFill>
                  <a:schemeClr val="tx1"/>
                </a:solidFill>
              </a:rPr>
              <a:t>:</a:t>
            </a:r>
            <a:r>
              <a:rPr lang="zh-TW" altLang="en-US" sz="2800">
                <a:solidFill>
                  <a:schemeClr val="tx1"/>
                </a:solidFill>
              </a:rPr>
              <a:t> </a:t>
            </a:r>
            <a:r>
              <a:rPr lang="en-US" altLang="zh-TW" sz="2800">
                <a:solidFill>
                  <a:schemeClr val="tx1"/>
                </a:solidFill>
              </a:rPr>
              <a:t>666x</a:t>
            </a:r>
            <a:endParaRPr lang="en-US" altLang="zh-TW" sz="3000">
              <a:solidFill>
                <a:schemeClr val="tx1"/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3000">
              <a:solidFill>
                <a:srgbClr val="FF0000"/>
              </a:solidFill>
            </a:endParaRPr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/>
              <a:t>打中此物件不會消失</a:t>
            </a:r>
            <a:endParaRPr lang="en-US" altLang="zh-TW" sz="300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sz="3000"/>
              <a:t>在畫面中會有簡易的動畫表現</a:t>
            </a:r>
            <a:endParaRPr lang="en-US" altLang="zh-TW" sz="3000"/>
          </a:p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endParaRPr lang="en-US" altLang="zh-TW" sz="3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565871-807D-4EF7-ADFA-D9E931C3D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23" y="2968103"/>
            <a:ext cx="5031276" cy="461362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6C59E6-51C4-4C53-9C82-33E3FC075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758" y="5961575"/>
            <a:ext cx="1164805" cy="116732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FF81D20-808C-46EC-9F10-BEECD9A61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758" y="5933583"/>
            <a:ext cx="1197089" cy="119531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A8D2C9A-3582-4175-9BA0-A29B8CD25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738" y="5863995"/>
            <a:ext cx="1256844" cy="12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06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286822" y="432177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/>
              <a:t>主遊戲特殊玩法流程介紹</a:t>
            </a:r>
            <a:endParaRPr lang="en-US" altLang="zh-TW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511B257-DD3C-4D69-B9F2-4694D10F6754}"/>
              </a:ext>
            </a:extLst>
          </p:cNvPr>
          <p:cNvSpPr txBox="1"/>
          <p:nvPr/>
        </p:nvSpPr>
        <p:spPr>
          <a:xfrm>
            <a:off x="146031" y="8588410"/>
            <a:ext cx="7776622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0" lang="zh-TW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旋轉中</a:t>
            </a:r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→</a:t>
            </a:r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滾輪停止</a:t>
            </a:r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→</a:t>
            </a:r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噴出</a:t>
            </a:r>
            <a:r>
              <a:rPr kumimoji="0" lang="en-US" altLang="zh-TW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X</a:t>
            </a:r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DADF00"/>
                </a:highlight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倍特效</a:t>
            </a:r>
            <a:r>
              <a:rPr lang="zh-TW" altLang="en-US" sz="2000">
                <a:latin typeface=".蘋方-繁" panose="020B0800000000000000" pitchFamily="34" charset="-120"/>
                <a:ea typeface=".蘋方-繁"/>
              </a:rPr>
              <a:t>→</a:t>
            </a:r>
            <a:r>
              <a:rPr lang="zh-TW" altLang="en-US" sz="2000" b="1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rPr>
              <a:t>算分</a:t>
            </a:r>
            <a:endParaRPr kumimoji="0" lang="en-US" altLang="zh-TW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highlight>
                <a:srgbClr val="DADF00"/>
              </a:highlight>
              <a:uFillTx/>
              <a:latin typeface=".蘋方-繁" panose="020B0800000000000000" pitchFamily="34" charset="-120"/>
              <a:ea typeface=".蘋方-繁"/>
              <a:sym typeface="Helvetica Ligh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07AEE3-0D96-482F-B534-5A1251320D7E}"/>
              </a:ext>
            </a:extLst>
          </p:cNvPr>
          <p:cNvSpPr txBox="1"/>
          <p:nvPr/>
        </p:nvSpPr>
        <p:spPr>
          <a:xfrm>
            <a:off x="146031" y="8108010"/>
            <a:ext cx="13813907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kumimoji="0" lang="zh-TW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流程步驟說明</a:t>
            </a:r>
            <a:r>
              <a:rPr kumimoji="0" lang="en-US" altLang="zh-TW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.蘋方-繁" panose="020B0800000000000000" pitchFamily="34" charset="-120"/>
                <a:ea typeface=".蘋方-繁"/>
                <a:sym typeface="Helvetica Light"/>
              </a:rPr>
              <a:t>: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F61C742-02F3-49F0-A339-64DC7623949F}"/>
              </a:ext>
            </a:extLst>
          </p:cNvPr>
          <p:cNvGrpSpPr/>
          <p:nvPr/>
        </p:nvGrpSpPr>
        <p:grpSpPr>
          <a:xfrm>
            <a:off x="119124" y="2827431"/>
            <a:ext cx="4943493" cy="3393503"/>
            <a:chOff x="688475" y="1495746"/>
            <a:chExt cx="5369589" cy="3690157"/>
          </a:xfrm>
        </p:grpSpPr>
        <p:pic>
          <p:nvPicPr>
            <p:cNvPr id="19" name="圖片 18" descr="一張含有 物件, 建築物, 時鐘, 商店 的圖片&#10;&#10;自動產生的描述">
              <a:extLst>
                <a:ext uri="{FF2B5EF4-FFF2-40B4-BE49-F238E27FC236}">
                  <a16:creationId xmlns:a16="http://schemas.microsoft.com/office/drawing/2014/main" id="{272EAC68-EDBC-40B2-B785-44665556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75" y="1495746"/>
              <a:ext cx="5369589" cy="3021872"/>
            </a:xfrm>
            <a:prstGeom prst="rect">
              <a:avLst/>
            </a:prstGeom>
          </p:spPr>
        </p:pic>
        <p:pic>
          <p:nvPicPr>
            <p:cNvPr id="20" name="圖片 19" descr="一張含有 畫畫 的圖片&#10;&#10;自動產生的描述">
              <a:extLst>
                <a:ext uri="{FF2B5EF4-FFF2-40B4-BE49-F238E27FC236}">
                  <a16:creationId xmlns:a16="http://schemas.microsoft.com/office/drawing/2014/main" id="{7523C842-4F18-4890-93A4-9D943DD53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67" b="42612" l="3390" r="30508">
                          <a14:foregroundMark x1="6295" y1="41237" x2="21065" y2="42612"/>
                          <a14:foregroundMark x1="21065" y1="42612" x2="28329" y2="41581"/>
                          <a14:foregroundMark x1="23971" y1="28522" x2="25908" y2="171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37" b="52921"/>
            <a:stretch/>
          </p:blipFill>
          <p:spPr>
            <a:xfrm>
              <a:off x="1447169" y="2251666"/>
              <a:ext cx="1116744" cy="1087528"/>
            </a:xfrm>
            <a:prstGeom prst="rect">
              <a:avLst/>
            </a:prstGeom>
          </p:spPr>
        </p:pic>
        <p:pic>
          <p:nvPicPr>
            <p:cNvPr id="21" name="圖片 20" descr="一張含有 畫畫 的圖片&#10;&#10;自動產生的描述">
              <a:extLst>
                <a:ext uri="{FF2B5EF4-FFF2-40B4-BE49-F238E27FC236}">
                  <a16:creationId xmlns:a16="http://schemas.microsoft.com/office/drawing/2014/main" id="{09B5965C-976F-418B-AEB9-70B179862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67" b="42612" l="3390" r="30508">
                          <a14:foregroundMark x1="6295" y1="41237" x2="21065" y2="42612"/>
                          <a14:foregroundMark x1="21065" y1="42612" x2="28329" y2="41581"/>
                          <a14:foregroundMark x1="23971" y1="28522" x2="25908" y2="171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37" b="52921"/>
            <a:stretch/>
          </p:blipFill>
          <p:spPr>
            <a:xfrm>
              <a:off x="2793526" y="2251666"/>
              <a:ext cx="1116744" cy="1087528"/>
            </a:xfrm>
            <a:prstGeom prst="rect">
              <a:avLst/>
            </a:prstGeom>
          </p:spPr>
        </p:pic>
        <p:pic>
          <p:nvPicPr>
            <p:cNvPr id="22" name="圖片 21" descr="一張含有 畫畫 的圖片&#10;&#10;自動產生的描述">
              <a:extLst>
                <a:ext uri="{FF2B5EF4-FFF2-40B4-BE49-F238E27FC236}">
                  <a16:creationId xmlns:a16="http://schemas.microsoft.com/office/drawing/2014/main" id="{B18F937E-C952-479C-92AA-2144ED90F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67" b="42612" l="3390" r="30508">
                          <a14:foregroundMark x1="6295" y1="41237" x2="21065" y2="42612"/>
                          <a14:foregroundMark x1="21065" y1="42612" x2="28329" y2="41581"/>
                          <a14:foregroundMark x1="23971" y1="28522" x2="25908" y2="171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37" b="52921"/>
            <a:stretch/>
          </p:blipFill>
          <p:spPr>
            <a:xfrm>
              <a:off x="4135381" y="2251666"/>
              <a:ext cx="1116744" cy="1087528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38BA40DF-DABA-4430-932B-52905A909F0E}"/>
                </a:ext>
              </a:extLst>
            </p:cNvPr>
            <p:cNvSpPr txBox="1"/>
            <p:nvPr/>
          </p:nvSpPr>
          <p:spPr>
            <a:xfrm>
              <a:off x="1822407" y="4781946"/>
              <a:ext cx="3118752" cy="40395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7625" tIns="47625" rIns="47625" bIns="47625" numCol="1" spcCol="38100" rtlCol="0" anchor="ctr">
              <a:spAutoFit/>
            </a:bodyPr>
            <a:lstStyle/>
            <a:p>
              <a:r>
                <a:rPr lang="zh-TW" altLang="en-US" sz="2000" b="1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三個相同點數</a:t>
              </a:r>
              <a:endParaRPr kumimoji="0" lang="zh-TW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7B727FD-0499-401F-ACB7-F3D344356063}"/>
              </a:ext>
            </a:extLst>
          </p:cNvPr>
          <p:cNvGrpSpPr/>
          <p:nvPr/>
        </p:nvGrpSpPr>
        <p:grpSpPr>
          <a:xfrm>
            <a:off x="5471377" y="2827431"/>
            <a:ext cx="5087004" cy="4018516"/>
            <a:chOff x="6553872" y="1495746"/>
            <a:chExt cx="5369589" cy="4404070"/>
          </a:xfrm>
        </p:grpSpPr>
        <p:pic>
          <p:nvPicPr>
            <p:cNvPr id="4" name="圖片 3" descr="一張含有 物件, 建築物, 時鐘, 商店 的圖片&#10;&#10;自動產生的描述">
              <a:extLst>
                <a:ext uri="{FF2B5EF4-FFF2-40B4-BE49-F238E27FC236}">
                  <a16:creationId xmlns:a16="http://schemas.microsoft.com/office/drawing/2014/main" id="{6EB5EF5C-4778-48FD-B602-C410F31FB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872" y="1495746"/>
              <a:ext cx="5369589" cy="3021872"/>
            </a:xfrm>
            <a:prstGeom prst="rect">
              <a:avLst/>
            </a:prstGeom>
          </p:spPr>
        </p:pic>
        <p:pic>
          <p:nvPicPr>
            <p:cNvPr id="12" name="圖片 11" descr="一張含有 畫畫, 食物 的圖片&#10;&#10;自動產生的描述">
              <a:extLst>
                <a:ext uri="{FF2B5EF4-FFF2-40B4-BE49-F238E27FC236}">
                  <a16:creationId xmlns:a16="http://schemas.microsoft.com/office/drawing/2014/main" id="{E8F0B303-BF03-4D55-B69A-3E3AB387F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8037" y="1816017"/>
              <a:ext cx="2241257" cy="2191890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526A7CB-A0FD-4009-B6F1-AE3ABD6A8682}"/>
                </a:ext>
              </a:extLst>
            </p:cNvPr>
            <p:cNvSpPr txBox="1"/>
            <p:nvPr/>
          </p:nvSpPr>
          <p:spPr>
            <a:xfrm>
              <a:off x="7855615" y="3008263"/>
              <a:ext cx="2766099" cy="101951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7625" tIns="47625" rIns="47625" bIns="47625" numCol="1" spcCol="38100" rtlCol="0" anchor="ctr">
              <a:spAutoFit/>
            </a:bodyPr>
            <a:lstStyle/>
            <a:p>
              <a:pPr marL="0" marR="0" indent="0" algn="ctr" defTabSz="59637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6000" b="1" i="0" u="none" strike="noStrike" cap="none" spc="0" normalizeH="0" baseline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Helvetica Light"/>
                </a:rPr>
                <a:t>X150</a:t>
              </a:r>
              <a:endParaRPr kumimoji="0" lang="zh-TW" altLang="en-US" sz="6000" b="1" i="0" u="none" strike="noStrike" cap="none" spc="0" normalizeH="0" baseline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15013D8-4960-44F1-A695-660251BF9C01}"/>
                </a:ext>
              </a:extLst>
            </p:cNvPr>
            <p:cNvSpPr txBox="1"/>
            <p:nvPr/>
          </p:nvSpPr>
          <p:spPr>
            <a:xfrm>
              <a:off x="6745606" y="4782490"/>
              <a:ext cx="4934077" cy="1117326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7625" tIns="47625" rIns="47625" bIns="47625" numCol="1" spcCol="38100" rtlCol="0" anchor="ctr">
              <a:spAutoFit/>
            </a:bodyPr>
            <a:lstStyle/>
            <a:p>
              <a:r>
                <a:rPr lang="zh-TW" altLang="en-US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先跳出豹子顯示</a:t>
              </a:r>
              <a:r>
                <a:rPr lang="en-US" altLang="zh-TW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X150</a:t>
              </a:r>
            </a:p>
            <a:p>
              <a:r>
                <a:rPr lang="en-US" altLang="zh-TW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0.5S</a:t>
              </a:r>
              <a:r>
                <a:rPr lang="zh-TW" altLang="en-US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淡入</a:t>
              </a:r>
              <a:r>
                <a:rPr lang="en-US" altLang="zh-TW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&gt;</a:t>
              </a:r>
              <a:r>
                <a:rPr lang="zh-TW" altLang="en-US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停留</a:t>
              </a:r>
              <a:r>
                <a:rPr lang="en-US" altLang="zh-TW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2S(</a:t>
              </a:r>
              <a:r>
                <a:rPr lang="zh-TW" altLang="en-US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持續放大</a:t>
              </a:r>
              <a:r>
                <a:rPr lang="en-US" altLang="zh-TW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)&gt;0.5S</a:t>
              </a:r>
              <a:r>
                <a:rPr lang="zh-TW" altLang="en-US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淡出</a:t>
              </a:r>
              <a:endParaRPr lang="en-US" altLang="zh-TW" sz="2000" b="1" dirty="0">
                <a:highlight>
                  <a:srgbClr val="DADF00"/>
                </a:highlight>
                <a:latin typeface=".蘋方-繁" panose="020B0800000000000000" pitchFamily="34" charset="-120"/>
                <a:ea typeface=".蘋方-繁"/>
              </a:endParaRPr>
            </a:p>
            <a:p>
              <a:r>
                <a:rPr lang="zh-TW" altLang="en-US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其餘點數和顯示秒數</a:t>
              </a:r>
              <a:r>
                <a:rPr lang="en-US" altLang="zh-TW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1.5S</a:t>
              </a:r>
              <a:r>
                <a:rPr lang="zh-TW" altLang="en-US" sz="2000" b="1" dirty="0">
                  <a:highlight>
                    <a:srgbClr val="DADF00"/>
                  </a:highlight>
                  <a:latin typeface=".蘋方-繁" panose="020B0800000000000000" pitchFamily="34" charset="-120"/>
                  <a:ea typeface=".蘋方-繁"/>
                </a:rPr>
                <a:t> </a:t>
              </a:r>
              <a:endPara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DE98756-32F9-4C2E-B0A4-A63BFBE4C20D}"/>
              </a:ext>
            </a:extLst>
          </p:cNvPr>
          <p:cNvGrpSpPr/>
          <p:nvPr/>
        </p:nvGrpSpPr>
        <p:grpSpPr>
          <a:xfrm>
            <a:off x="10967141" y="2777566"/>
            <a:ext cx="4943493" cy="3443368"/>
            <a:chOff x="10131397" y="5220019"/>
            <a:chExt cx="5369589" cy="3700409"/>
          </a:xfrm>
        </p:grpSpPr>
        <p:pic>
          <p:nvPicPr>
            <p:cNvPr id="24" name="圖片 23" descr="一張含有 物件, 建築物, 時鐘, 商店 的圖片&#10;&#10;自動產生的描述">
              <a:extLst>
                <a:ext uri="{FF2B5EF4-FFF2-40B4-BE49-F238E27FC236}">
                  <a16:creationId xmlns:a16="http://schemas.microsoft.com/office/drawing/2014/main" id="{8A46DC75-AF01-4786-B8D3-FBF661B83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1397" y="5220019"/>
              <a:ext cx="5369589" cy="3021872"/>
            </a:xfrm>
            <a:prstGeom prst="rect">
              <a:avLst/>
            </a:prstGeom>
          </p:spPr>
        </p:pic>
        <p:pic>
          <p:nvPicPr>
            <p:cNvPr id="25" name="圖片 24" descr="一張含有 畫畫 的圖片&#10;&#10;自動產生的描述">
              <a:extLst>
                <a:ext uri="{FF2B5EF4-FFF2-40B4-BE49-F238E27FC236}">
                  <a16:creationId xmlns:a16="http://schemas.microsoft.com/office/drawing/2014/main" id="{C8897226-E9C9-49AD-A269-B9DD93030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67" b="42612" l="3390" r="30508">
                          <a14:foregroundMark x1="6295" y1="41237" x2="21065" y2="42612"/>
                          <a14:foregroundMark x1="21065" y1="42612" x2="28329" y2="41581"/>
                          <a14:foregroundMark x1="23971" y1="28522" x2="25908" y2="171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37" b="52921"/>
            <a:stretch/>
          </p:blipFill>
          <p:spPr>
            <a:xfrm>
              <a:off x="10890091" y="5975939"/>
              <a:ext cx="1116744" cy="1087528"/>
            </a:xfrm>
            <a:prstGeom prst="rect">
              <a:avLst/>
            </a:prstGeom>
          </p:spPr>
        </p:pic>
        <p:pic>
          <p:nvPicPr>
            <p:cNvPr id="26" name="圖片 25" descr="一張含有 畫畫 的圖片&#10;&#10;自動產生的描述">
              <a:extLst>
                <a:ext uri="{FF2B5EF4-FFF2-40B4-BE49-F238E27FC236}">
                  <a16:creationId xmlns:a16="http://schemas.microsoft.com/office/drawing/2014/main" id="{6911116C-561A-44B0-8A25-C22427479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67" b="42612" l="3390" r="30508">
                          <a14:foregroundMark x1="6295" y1="41237" x2="21065" y2="42612"/>
                          <a14:foregroundMark x1="21065" y1="42612" x2="28329" y2="41581"/>
                          <a14:foregroundMark x1="23971" y1="28522" x2="25908" y2="171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37" b="52921"/>
            <a:stretch/>
          </p:blipFill>
          <p:spPr>
            <a:xfrm>
              <a:off x="12236448" y="5975939"/>
              <a:ext cx="1116744" cy="1087528"/>
            </a:xfrm>
            <a:prstGeom prst="rect">
              <a:avLst/>
            </a:prstGeom>
          </p:spPr>
        </p:pic>
        <p:pic>
          <p:nvPicPr>
            <p:cNvPr id="27" name="圖片 26" descr="一張含有 畫畫 的圖片&#10;&#10;自動產生的描述">
              <a:extLst>
                <a:ext uri="{FF2B5EF4-FFF2-40B4-BE49-F238E27FC236}">
                  <a16:creationId xmlns:a16="http://schemas.microsoft.com/office/drawing/2014/main" id="{61BAEBEC-9FD4-4943-836D-98D52B21F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467" b="42612" l="3390" r="30508">
                          <a14:foregroundMark x1="6295" y1="41237" x2="21065" y2="42612"/>
                          <a14:foregroundMark x1="21065" y1="42612" x2="28329" y2="41581"/>
                          <a14:foregroundMark x1="23971" y1="28522" x2="25908" y2="171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837" b="52921"/>
            <a:stretch/>
          </p:blipFill>
          <p:spPr>
            <a:xfrm>
              <a:off x="13578303" y="5975939"/>
              <a:ext cx="1116744" cy="1087528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42DB83-A78C-4E34-8624-94C505183D5D}"/>
                </a:ext>
              </a:extLst>
            </p:cNvPr>
            <p:cNvSpPr/>
            <p:nvPr/>
          </p:nvSpPr>
          <p:spPr>
            <a:xfrm>
              <a:off x="12367715" y="8520318"/>
              <a:ext cx="12105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>
                  <a:highlight>
                    <a:srgbClr val="DADF00"/>
                  </a:highlight>
                  <a:ea typeface=".蘋方-繁"/>
                </a:rPr>
                <a:t>算分結算</a:t>
              </a:r>
              <a:endParaRPr lang="zh-TW" altLang="en-US" sz="2000" b="1"/>
            </a:p>
          </p:txBody>
        </p:sp>
      </p:grp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9B1CA1EB-C0CE-45A2-A575-A2891F539E22}"/>
              </a:ext>
            </a:extLst>
          </p:cNvPr>
          <p:cNvSpPr/>
          <p:nvPr/>
        </p:nvSpPr>
        <p:spPr>
          <a:xfrm>
            <a:off x="4880091" y="5826438"/>
            <a:ext cx="665083" cy="258203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66DF1A7B-0254-48CE-8F9F-BF0F03A18A96}"/>
              </a:ext>
            </a:extLst>
          </p:cNvPr>
          <p:cNvSpPr/>
          <p:nvPr/>
        </p:nvSpPr>
        <p:spPr>
          <a:xfrm>
            <a:off x="10521818" y="5826437"/>
            <a:ext cx="665083" cy="258203"/>
          </a:xfrm>
          <a:prstGeom prst="rightArrow">
            <a:avLst/>
          </a:prstGeom>
          <a:blipFill rotWithShape="1">
            <a:blip r:embed="rId10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A5E695F-741E-4ED2-8239-1517D1073AC7}"/>
              </a:ext>
            </a:extLst>
          </p:cNvPr>
          <p:cNvSpPr/>
          <p:nvPr/>
        </p:nvSpPr>
        <p:spPr>
          <a:xfrm>
            <a:off x="7977959" y="46552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 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3C064F-325B-4F3C-834A-01D826334A0D}"/>
              </a:ext>
            </a:extLst>
          </p:cNvPr>
          <p:cNvSpPr/>
          <p:nvPr/>
        </p:nvSpPr>
        <p:spPr>
          <a:xfrm>
            <a:off x="7977959" y="46552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 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82C227-6763-451F-AC44-36260B908B30}"/>
              </a:ext>
            </a:extLst>
          </p:cNvPr>
          <p:cNvSpPr/>
          <p:nvPr/>
        </p:nvSpPr>
        <p:spPr>
          <a:xfrm>
            <a:off x="7977959" y="4655235"/>
            <a:ext cx="3000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</a:rPr>
              <a:t>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17205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遊戲畫面</a:t>
            </a:r>
            <a:endParaRPr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16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799CFBE-C367-49A7-BD69-0D622A604242}"/>
              </a:ext>
            </a:extLst>
          </p:cNvPr>
          <p:cNvSpPr txBox="1"/>
          <p:nvPr/>
        </p:nvSpPr>
        <p:spPr>
          <a:xfrm>
            <a:off x="9338797" y="2317443"/>
            <a:ext cx="2422297" cy="17120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endParaRPr lang="zh-TW" altLang="en-US" sz="2500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endParaRPr lang="zh-TW" altLang="en-US" sz="4400" dirty="0">
              <a:solidFill>
                <a:schemeClr val="bg1"/>
              </a:solidFill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9235704-4D2C-4D4A-9D96-A6BCB4A97C41}"/>
              </a:ext>
            </a:extLst>
          </p:cNvPr>
          <p:cNvSpPr txBox="1"/>
          <p:nvPr/>
        </p:nvSpPr>
        <p:spPr>
          <a:xfrm>
            <a:off x="11130866" y="3634543"/>
            <a:ext cx="5477455" cy="18658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hangingPunct="1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開始遊戲即可自由開關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hangingPunct="1"/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等級</a:t>
            </a: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</a:t>
            </a: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的炮台模式</a:t>
            </a:r>
            <a:endParaRPr lang="en-US" altLang="zh-TW" sz="20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hangingPunct="1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砲台模式延續龍珠捕魚的概念可加速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hangingPunct="1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hangingPunct="1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設計在右側方便玩家切換及增減壓注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23EC3C6-382D-4685-BBE2-5A33168A83C7}"/>
              </a:ext>
            </a:extLst>
          </p:cNvPr>
          <p:cNvSpPr txBox="1"/>
          <p:nvPr/>
        </p:nvSpPr>
        <p:spPr>
          <a:xfrm>
            <a:off x="1056592" y="7498533"/>
            <a:ext cx="5099899" cy="157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000" b="1" dirty="0">
                <a:solidFill>
                  <a:schemeClr val="accent1"/>
                </a:solidFill>
                <a:latin typeface=".蘋方-繁" panose="020B0800000000000000" pitchFamily="34" charset="-120"/>
                <a:ea typeface=".蘋方-繁" panose="020B0800000000000000" pitchFamily="34" charset="-120"/>
              </a:rPr>
              <a:t>三武器上陣，畫面多變化</a:t>
            </a:r>
            <a:endParaRPr lang="en-US" altLang="zh-TW" sz="2000" b="1" dirty="0">
              <a:solidFill>
                <a:schemeClr val="accent1"/>
              </a:solidFill>
              <a:latin typeface=".蘋方-繁" panose="020B0800000000000000" pitchFamily="34" charset="-120"/>
              <a:ea typeface=".蘋方-繁" panose="020B0800000000000000" pitchFamily="34" charset="-120"/>
            </a:endParaRPr>
          </a:p>
          <a:p>
            <a:pPr algn="l"/>
            <a:r>
              <a:rPr lang="zh-TW" altLang="en-US" sz="2000" b="1" dirty="0">
                <a:latin typeface=".蘋方-繁" panose="020B0800000000000000" pitchFamily="34" charset="-120"/>
                <a:ea typeface=".蘋方-繁" panose="020B0800000000000000" pitchFamily="34" charset="-120"/>
              </a:rPr>
              <a:t>三個不同顏色及樣式的炮台</a:t>
            </a:r>
            <a:endParaRPr lang="en-US" altLang="zh-TW" sz="2000" b="1" dirty="0">
              <a:latin typeface=".蘋方-繁" panose="020B0800000000000000" pitchFamily="34" charset="-120"/>
              <a:ea typeface=".蘋方-繁" panose="020B0800000000000000" pitchFamily="34" charset="-120"/>
            </a:endParaRPr>
          </a:p>
          <a:p>
            <a:pPr algn="l"/>
            <a:r>
              <a:rPr lang="en-US" altLang="zh-TW" sz="2000" b="1" dirty="0">
                <a:latin typeface=".蘋方-繁" panose="020B0800000000000000" pitchFamily="34" charset="-120"/>
                <a:ea typeface=".蘋方-繁"/>
              </a:rPr>
              <a:t>(</a:t>
            </a:r>
            <a:r>
              <a:rPr lang="zh-TW" altLang="en-US" sz="2000" b="1">
                <a:latin typeface=".蘋方-繁" panose="020B0800000000000000" pitchFamily="34" charset="-120"/>
                <a:ea typeface=".蘋方-繁"/>
              </a:rPr>
              <a:t>海神戰斧、龍王砲塔、水晶砲台</a:t>
            </a:r>
            <a:r>
              <a:rPr lang="en-US" altLang="zh-TW" sz="2000" b="1" dirty="0">
                <a:latin typeface=".蘋方-繁" panose="020B0800000000000000" pitchFamily="34" charset="-120"/>
                <a:ea typeface=".蘋方-繁"/>
              </a:rPr>
              <a:t>)</a:t>
            </a: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A808E08-1726-49F0-AABC-04153D76234D}"/>
              </a:ext>
            </a:extLst>
          </p:cNvPr>
          <p:cNvSpPr txBox="1"/>
          <p:nvPr/>
        </p:nvSpPr>
        <p:spPr>
          <a:xfrm>
            <a:off x="7149184" y="415447"/>
            <a:ext cx="3238500" cy="188128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algn="l"/>
            <a:r>
              <a:rPr lang="zh-TW" altLang="en-US" sz="2000" b="1" dirty="0">
                <a:solidFill>
                  <a:schemeClr val="accent1"/>
                </a:solidFill>
                <a:latin typeface=".蘋方-繁" panose="020B0800000000000000" pitchFamily="34" charset="-120"/>
                <a:ea typeface=".蘋方-繁" panose="020B0800000000000000" pitchFamily="34" charset="-120"/>
              </a:rPr>
              <a:t>龍王彩金，隨時樂彩</a:t>
            </a:r>
            <a:endParaRPr lang="en-US" altLang="zh-TW" sz="2000" b="1" dirty="0">
              <a:solidFill>
                <a:schemeClr val="accent1"/>
              </a:solidFill>
              <a:latin typeface=".蘋方-繁" panose="020B0800000000000000" pitchFamily="34" charset="-120"/>
              <a:ea typeface=".蘋方-繁" panose="020B0800000000000000" pitchFamily="34" charset="-120"/>
            </a:endParaRPr>
          </a:p>
          <a:p>
            <a:pPr algn="l"/>
            <a:r>
              <a:rPr lang="zh-TW" altLang="en-US" sz="2000" b="1" dirty="0">
                <a:latin typeface=".蘋方-繁" panose="020B0800000000000000" pitchFamily="34" charset="-120"/>
                <a:ea typeface=".蘋方-繁" panose="020B0800000000000000" pitchFamily="34" charset="-120"/>
              </a:rPr>
              <a:t>三種彩池隨機給予</a:t>
            </a:r>
            <a:endParaRPr lang="en-US" altLang="zh-TW" sz="2000" b="1" dirty="0">
              <a:latin typeface=".蘋方-繁" panose="020B0800000000000000" pitchFamily="34" charset="-120"/>
              <a:ea typeface=".蘋方-繁" panose="020B0800000000000000" pitchFamily="34" charset="-120"/>
            </a:endParaRPr>
          </a:p>
          <a:p>
            <a:pPr algn="l"/>
            <a:r>
              <a:rPr lang="zh-TW" altLang="en-US" sz="2000" b="1" dirty="0">
                <a:latin typeface=".蘋方-繁" panose="020B0800000000000000" pitchFamily="34" charset="-120"/>
                <a:ea typeface=".蘋方-繁" panose="020B0800000000000000" pitchFamily="34" charset="-120"/>
              </a:rPr>
              <a:t>讓遊戲不再單調</a:t>
            </a:r>
          </a:p>
          <a:p>
            <a:pPr algn="l"/>
            <a:endParaRPr lang="en-US" altLang="zh-TW" sz="2000" b="1" dirty="0">
              <a:latin typeface=".蘋方-繁" panose="020B0800000000000000" pitchFamily="34" charset="-120"/>
              <a:ea typeface=".蘋方-繁" panose="020B0800000000000000" pitchFamily="34" charset="-120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A86931A8-D91F-4E47-954C-32051D045C89}"/>
              </a:ext>
            </a:extLst>
          </p:cNvPr>
          <p:cNvSpPr txBox="1"/>
          <p:nvPr/>
        </p:nvSpPr>
        <p:spPr>
          <a:xfrm>
            <a:off x="5242335" y="7173689"/>
            <a:ext cx="2966926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蒐集</a:t>
            </a:r>
            <a:r>
              <a:rPr kumimoji="0" lang="zh-TW" altLang="en-US" sz="20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三色龍王</a:t>
            </a:r>
            <a:r>
              <a:rPr lang="zh-TW" altLang="en-US" sz="2000" b="1">
                <a:solidFill>
                  <a:srgbClr val="0070C0"/>
                </a:solidFill>
              </a:rPr>
              <a:t>鱗片</a:t>
            </a:r>
            <a:endParaRPr kumimoji="0" lang="en-US" altLang="zh-TW" sz="2000" b="1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開啟</a:t>
            </a:r>
            <a:r>
              <a:rPr lang="en-US" altLang="zh-TW" sz="2000" b="1" dirty="0"/>
              <a:t>5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選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大獎遊戲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BA85E70D-5345-483B-A38A-AC243CEC0148}"/>
              </a:ext>
            </a:extLst>
          </p:cNvPr>
          <p:cNvSpPr/>
          <p:nvPr/>
        </p:nvSpPr>
        <p:spPr>
          <a:xfrm>
            <a:off x="10537753" y="3122224"/>
            <a:ext cx="1068325" cy="3001264"/>
          </a:xfrm>
          <a:prstGeom prst="ellipse">
            <a:avLst/>
          </a:prstGeom>
          <a:noFill/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AE522CE-635D-424A-8F84-3785B28650E2}"/>
              </a:ext>
            </a:extLst>
          </p:cNvPr>
          <p:cNvSpPr txBox="1"/>
          <p:nvPr/>
        </p:nvSpPr>
        <p:spPr>
          <a:xfrm>
            <a:off x="12063633" y="6123488"/>
            <a:ext cx="3611922" cy="10195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蒐集寶石的位置顯示在</a:t>
            </a:r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每位玩家砲台</a:t>
            </a:r>
            <a:r>
              <a:rPr kumimoji="0" lang="zh-TW" altLang="en-US" sz="2000" b="1" i="0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右方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如下圖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b="1"/>
              <a:t>集</a:t>
            </a:r>
            <a:r>
              <a:rPr kumimoji="0" lang="zh-TW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滿三色</a:t>
            </a:r>
            <a:r>
              <a:rPr lang="zh-TW" altLang="en-US" sz="2000" b="1"/>
              <a:t>鱗片</a:t>
            </a:r>
            <a:r>
              <a:rPr kumimoji="0" lang="zh-TW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時蒐集區會發光</a:t>
            </a:r>
            <a:endParaRPr kumimoji="0" lang="en-US" altLang="zh-TW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05660AE-E347-4E24-B77F-F89BFF0CDD26}"/>
              </a:ext>
            </a:extLst>
          </p:cNvPr>
          <p:cNvCxnSpPr/>
          <p:nvPr/>
        </p:nvCxnSpPr>
        <p:spPr>
          <a:xfrm>
            <a:off x="12102726" y="8967025"/>
            <a:ext cx="32307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圖片 3" descr="一張含有 桌, 小, 舊 的圖片&#10;&#10;自動產生的描述">
            <a:extLst>
              <a:ext uri="{FF2B5EF4-FFF2-40B4-BE49-F238E27FC236}">
                <a16:creationId xmlns:a16="http://schemas.microsoft.com/office/drawing/2014/main" id="{F16AAFA5-3266-40ED-8AA5-BABF10CEC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66" y="7345399"/>
            <a:ext cx="2966926" cy="1488458"/>
          </a:xfrm>
          <a:prstGeom prst="rect">
            <a:avLst/>
          </a:prstGeom>
        </p:spPr>
      </p:pic>
      <p:pic>
        <p:nvPicPr>
          <p:cNvPr id="33" name="圖片 32" descr="一張含有 游泳, 渡假區, 礁石 的圖片&#10;&#10;自動產生的描述">
            <a:extLst>
              <a:ext uri="{FF2B5EF4-FFF2-40B4-BE49-F238E27FC236}">
                <a16:creationId xmlns:a16="http://schemas.microsoft.com/office/drawing/2014/main" id="{FE4CF155-6C98-4C48-9DB1-353F02CBF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/>
          <a:stretch/>
        </p:blipFill>
        <p:spPr>
          <a:xfrm>
            <a:off x="1021501" y="1559629"/>
            <a:ext cx="10584577" cy="5492715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019CFFB-D821-4C7B-BDA6-3A8BDB1D5D3B}"/>
              </a:ext>
            </a:extLst>
          </p:cNvPr>
          <p:cNvCxnSpPr>
            <a:cxnSpLocks/>
          </p:cNvCxnSpPr>
          <p:nvPr/>
        </p:nvCxnSpPr>
        <p:spPr>
          <a:xfrm flipH="1">
            <a:off x="4337030" y="1559629"/>
            <a:ext cx="17859" cy="5494869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5CF28A7-871B-494D-BC1C-BF9FD614CE78}"/>
              </a:ext>
            </a:extLst>
          </p:cNvPr>
          <p:cNvCxnSpPr>
            <a:cxnSpLocks/>
          </p:cNvCxnSpPr>
          <p:nvPr/>
        </p:nvCxnSpPr>
        <p:spPr>
          <a:xfrm>
            <a:off x="8128000" y="1538360"/>
            <a:ext cx="0" cy="5478435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2" name="圖片 11" descr="一張含有 食物, 標誌 的圖片&#10;&#10;自動產生的描述">
            <a:extLst>
              <a:ext uri="{FF2B5EF4-FFF2-40B4-BE49-F238E27FC236}">
                <a16:creationId xmlns:a16="http://schemas.microsoft.com/office/drawing/2014/main" id="{0DA1C09A-EDEB-4AAF-A375-D797A7F66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49" y="3512835"/>
            <a:ext cx="431629" cy="2000434"/>
          </a:xfrm>
          <a:prstGeom prst="rect">
            <a:avLst/>
          </a:prstGeom>
        </p:spPr>
      </p:pic>
      <p:pic>
        <p:nvPicPr>
          <p:cNvPr id="45" name="圖片 44" descr="一張含有 食物, 標誌 的圖片&#10;&#10;自動產生的描述">
            <a:extLst>
              <a:ext uri="{FF2B5EF4-FFF2-40B4-BE49-F238E27FC236}">
                <a16:creationId xmlns:a16="http://schemas.microsoft.com/office/drawing/2014/main" id="{0818C62A-A6A1-4503-A805-38DF259B4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05" y="3512835"/>
            <a:ext cx="431629" cy="2000434"/>
          </a:xfrm>
          <a:prstGeom prst="rect">
            <a:avLst/>
          </a:prstGeom>
        </p:spPr>
      </p:pic>
      <p:pic>
        <p:nvPicPr>
          <p:cNvPr id="46" name="圖片 45" descr="一張含有 食物, 標誌 的圖片&#10;&#10;自動產生的描述">
            <a:extLst>
              <a:ext uri="{FF2B5EF4-FFF2-40B4-BE49-F238E27FC236}">
                <a16:creationId xmlns:a16="http://schemas.microsoft.com/office/drawing/2014/main" id="{15A35133-36A2-4C16-BE4F-4259B14D2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60" y="3567273"/>
            <a:ext cx="431629" cy="200043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F6F4583-25CC-42C8-93B6-C57465A68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00" y="3634543"/>
            <a:ext cx="371983" cy="1624578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9F26E14D-6D7B-4DDF-8D14-EB4EBB98E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11" y="3636431"/>
            <a:ext cx="371983" cy="162457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86467DE1-6622-42D0-8A4B-925F2C3E7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08" y="3634543"/>
            <a:ext cx="371983" cy="162457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F92AEBC-4B29-4029-A78D-083E298FAB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50" y="1560665"/>
            <a:ext cx="3405366" cy="460512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79297783-D52C-47D1-95D5-883EE558E9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88" y="1564524"/>
            <a:ext cx="3094956" cy="470003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831A0E0E-F720-4C24-BEB8-87C631251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69" y="1560665"/>
            <a:ext cx="3216219" cy="434933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08FD46E1-E116-4EA5-B7ED-BAEF069F739D}"/>
              </a:ext>
            </a:extLst>
          </p:cNvPr>
          <p:cNvSpPr txBox="1"/>
          <p:nvPr/>
        </p:nvSpPr>
        <p:spPr>
          <a:xfrm>
            <a:off x="8128000" y="7325239"/>
            <a:ext cx="3822700" cy="10195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場景具有連動性，</a:t>
            </a:r>
            <a:r>
              <a:rPr lang="zh-TW" altLang="en-US" sz="2000" b="1" dirty="0">
                <a:solidFill>
                  <a:schemeClr val="accent1"/>
                </a:solidFill>
              </a:rPr>
              <a:t>可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自由切換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，</a:t>
            </a:r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讓玩家可以追著物件打，</a:t>
            </a:r>
            <a:endParaRPr lang="en-US" altLang="zh-TW" sz="2000" b="1" dirty="0"/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增加擊中機會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23FCC9-2179-41AB-A510-D666CA4FFAAF}"/>
              </a:ext>
            </a:extLst>
          </p:cNvPr>
          <p:cNvSpPr txBox="1"/>
          <p:nvPr/>
        </p:nvSpPr>
        <p:spPr>
          <a:xfrm>
            <a:off x="11761094" y="1122943"/>
            <a:ext cx="4329806" cy="10195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畫面右上方小視窗</a:t>
            </a:r>
            <a:endParaRPr kumimoji="0" lang="en-US" altLang="zh-TW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b="1" dirty="0"/>
              <a:t>可</a:t>
            </a:r>
            <a:r>
              <a:rPr lang="zh-TW" altLang="en-US" sz="2000" b="1" dirty="0">
                <a:solidFill>
                  <a:srgbClr val="FF0000"/>
                </a:solidFill>
              </a:rPr>
              <a:t>同步</a:t>
            </a:r>
            <a:r>
              <a:rPr lang="zh-TW" altLang="en-US" sz="2000" b="1" dirty="0"/>
              <a:t>看到物件移動位置，</a:t>
            </a:r>
            <a:endParaRPr lang="en-US" altLang="zh-TW" sz="2000" b="1" dirty="0"/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000" b="1" dirty="0"/>
              <a:t>點按小視窗畫面</a:t>
            </a:r>
            <a:r>
              <a:rPr lang="zh-TW" altLang="en-US" sz="2000" b="1" dirty="0">
                <a:solidFill>
                  <a:srgbClr val="FF0000"/>
                </a:solidFill>
              </a:rPr>
              <a:t>可隨意切換</a:t>
            </a:r>
            <a:r>
              <a:rPr lang="zh-TW" altLang="en-US" sz="2000" b="1" dirty="0"/>
              <a:t>玩家位置</a:t>
            </a:r>
            <a:endParaRPr kumimoji="0" lang="zh-TW" altLang="en-US" sz="2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623F6602-7E6F-400B-8629-211A2C68B41E}"/>
              </a:ext>
            </a:extLst>
          </p:cNvPr>
          <p:cNvSpPr/>
          <p:nvPr/>
        </p:nvSpPr>
        <p:spPr>
          <a:xfrm rot="10800000">
            <a:off x="11814222" y="2106984"/>
            <a:ext cx="707887" cy="460459"/>
          </a:xfrm>
          <a:prstGeom prst="rightArrow">
            <a:avLst/>
          </a:prstGeom>
          <a:blipFill rotWithShape="1">
            <a:blip r:embed="rId9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2" name="圖片 61" descr="一張含有 水, 船, 渡假區, 建築物 的圖片&#10;&#10;自動產生的描述">
            <a:extLst>
              <a:ext uri="{FF2B5EF4-FFF2-40B4-BE49-F238E27FC236}">
                <a16:creationId xmlns:a16="http://schemas.microsoft.com/office/drawing/2014/main" id="{66A1B3F5-D705-419B-AFE8-C53E113F7A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26" y="2077709"/>
            <a:ext cx="1479118" cy="596512"/>
          </a:xfrm>
          <a:prstGeom prst="rect">
            <a:avLst/>
          </a:prstGeom>
        </p:spPr>
      </p:pic>
      <p:pic>
        <p:nvPicPr>
          <p:cNvPr id="78" name="圖片 77" descr="一張含有 水, 船, 渡假區, 建築物 的圖片&#10;&#10;自動產生的描述">
            <a:extLst>
              <a:ext uri="{FF2B5EF4-FFF2-40B4-BE49-F238E27FC236}">
                <a16:creationId xmlns:a16="http://schemas.microsoft.com/office/drawing/2014/main" id="{D838B90A-F0FD-47A6-984C-C8D66316BF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45" y="2059148"/>
            <a:ext cx="1479118" cy="596512"/>
          </a:xfrm>
          <a:prstGeom prst="rect">
            <a:avLst/>
          </a:prstGeom>
        </p:spPr>
      </p:pic>
      <p:pic>
        <p:nvPicPr>
          <p:cNvPr id="79" name="圖片 78" descr="一張含有 水, 船, 渡假區, 建築物 的圖片&#10;&#10;自動產生的描述">
            <a:extLst>
              <a:ext uri="{FF2B5EF4-FFF2-40B4-BE49-F238E27FC236}">
                <a16:creationId xmlns:a16="http://schemas.microsoft.com/office/drawing/2014/main" id="{8E59760C-2077-47E2-81D5-60175A9926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69" y="2059148"/>
            <a:ext cx="1479118" cy="596512"/>
          </a:xfrm>
          <a:prstGeom prst="rect">
            <a:avLst/>
          </a:prstGeom>
        </p:spPr>
      </p:pic>
      <p:pic>
        <p:nvPicPr>
          <p:cNvPr id="2" name="圖片 8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EA67B048-33BE-4D92-B1E4-9C191102C5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988" y="6385019"/>
            <a:ext cx="813321" cy="622732"/>
          </a:xfrm>
          <a:prstGeom prst="rect">
            <a:avLst/>
          </a:prstGeom>
        </p:spPr>
      </p:pic>
      <p:pic>
        <p:nvPicPr>
          <p:cNvPr id="52" name="圖片 8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53540A0C-8109-441A-B04A-3410CB3905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8051" y="6371991"/>
            <a:ext cx="813321" cy="622732"/>
          </a:xfrm>
          <a:prstGeom prst="rect">
            <a:avLst/>
          </a:prstGeom>
        </p:spPr>
      </p:pic>
      <p:pic>
        <p:nvPicPr>
          <p:cNvPr id="53" name="圖片 8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AF4EC10E-23DC-48CB-A477-15DB2865B0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3386" y="6385018"/>
            <a:ext cx="813321" cy="622732"/>
          </a:xfrm>
          <a:prstGeom prst="rect">
            <a:avLst/>
          </a:prstGeom>
        </p:spPr>
      </p:pic>
      <p:pic>
        <p:nvPicPr>
          <p:cNvPr id="5" name="圖片 5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B8060D43-CBB2-4E92-B628-9FCD65E74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0221" y="6388278"/>
            <a:ext cx="807307" cy="629265"/>
          </a:xfrm>
          <a:prstGeom prst="rect">
            <a:avLst/>
          </a:prstGeom>
        </p:spPr>
      </p:pic>
      <p:pic>
        <p:nvPicPr>
          <p:cNvPr id="55" name="圖片 5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F6BDA4DF-3440-42DC-9D36-65EEF5A61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7848" y="6388278"/>
            <a:ext cx="807307" cy="629265"/>
          </a:xfrm>
          <a:prstGeom prst="rect">
            <a:avLst/>
          </a:prstGeom>
        </p:spPr>
      </p:pic>
      <p:pic>
        <p:nvPicPr>
          <p:cNvPr id="56" name="圖片 5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AE1941B6-3A93-4189-A04A-38587CC57D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3305" y="6388278"/>
            <a:ext cx="807307" cy="629265"/>
          </a:xfrm>
          <a:prstGeom prst="rect">
            <a:avLst/>
          </a:prstGeom>
        </p:spPr>
      </p:pic>
      <p:pic>
        <p:nvPicPr>
          <p:cNvPr id="6" name="圖片 13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75658741-1960-4DB3-81D8-F142664D42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9361" y="6376409"/>
            <a:ext cx="820400" cy="626824"/>
          </a:xfrm>
          <a:prstGeom prst="rect">
            <a:avLst/>
          </a:prstGeom>
        </p:spPr>
      </p:pic>
      <p:pic>
        <p:nvPicPr>
          <p:cNvPr id="58" name="圖片 13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EE2A1700-B05E-4EE3-AFEA-B91E7D73FA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07792" y="6376409"/>
            <a:ext cx="820400" cy="626824"/>
          </a:xfrm>
          <a:prstGeom prst="rect">
            <a:avLst/>
          </a:prstGeom>
        </p:spPr>
      </p:pic>
      <p:pic>
        <p:nvPicPr>
          <p:cNvPr id="59" name="圖片 13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EDFC4C25-A400-49EB-870F-82E3F11AF3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74885" y="6376409"/>
            <a:ext cx="820400" cy="626824"/>
          </a:xfrm>
          <a:prstGeom prst="rect">
            <a:avLst/>
          </a:prstGeom>
        </p:spPr>
      </p:pic>
      <p:pic>
        <p:nvPicPr>
          <p:cNvPr id="60" name="圖片 5" descr="一張含有 畫畫 的圖片&#10;&#10;描述是以非常高的可信度產生">
            <a:extLst>
              <a:ext uri="{FF2B5EF4-FFF2-40B4-BE49-F238E27FC236}">
                <a16:creationId xmlns:a16="http://schemas.microsoft.com/office/drawing/2014/main" id="{AD84A072-E52E-434E-A3DF-8865C1DA52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8430" y="7495480"/>
            <a:ext cx="1250179" cy="9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0113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重點隨機倍數</a:t>
            </a:r>
            <a:r>
              <a:rPr lang="en-US" altLang="zh-TW" dirty="0"/>
              <a:t>ICON</a:t>
            </a:r>
            <a:endParaRPr lang="en-US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17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65589F-F5CB-4317-8BAE-84D38CE90053}"/>
              </a:ext>
            </a:extLst>
          </p:cNvPr>
          <p:cNvSpPr txBox="1"/>
          <p:nvPr/>
        </p:nvSpPr>
        <p:spPr>
          <a:xfrm>
            <a:off x="399479" y="1326788"/>
            <a:ext cx="8753856" cy="103489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zh-TW" altLang="en-US" sz="25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與遊戲主題相呼應物件</a:t>
            </a:r>
            <a:r>
              <a:rPr lang="en-US" altLang="zh-TW" sz="25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5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使玩家產生聯結性</a:t>
            </a: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415B5C1-AD2B-44D9-833E-2C48FD4F9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8923">
            <a:off x="8851940" y="1513449"/>
            <a:ext cx="6718794" cy="432432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515C04A-2441-4F1E-B866-60B6AE99D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962" y="4918466"/>
            <a:ext cx="5387382" cy="410767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87C433-42AA-4CB5-A349-ADE16899C0B0}"/>
              </a:ext>
            </a:extLst>
          </p:cNvPr>
          <p:cNvSpPr txBox="1"/>
          <p:nvPr/>
        </p:nvSpPr>
        <p:spPr>
          <a:xfrm>
            <a:off x="540874" y="1906868"/>
            <a:ext cx="6841178" cy="42511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zh-TW" altLang="en-US" sz="6000" b="1" dirty="0">
                <a:solidFill>
                  <a:schemeClr val="accent6"/>
                </a:solidFill>
              </a:rPr>
              <a:t>龍王寶藏</a:t>
            </a:r>
            <a:endParaRPr lang="en-US" altLang="zh-TW" sz="5500" b="1" dirty="0">
              <a:solidFill>
                <a:schemeClr val="accent6"/>
              </a:solidFill>
            </a:endParaRPr>
          </a:p>
          <a:p>
            <a:r>
              <a:rPr lang="zh-TW" altLang="en-US" sz="4500" b="1" dirty="0">
                <a:solidFill>
                  <a:schemeClr val="accent5"/>
                </a:solidFill>
              </a:rPr>
              <a:t>聖獸出閘</a:t>
            </a:r>
            <a:endParaRPr lang="en-US" altLang="zh-TW" sz="4500" b="1" dirty="0">
              <a:solidFill>
                <a:schemeClr val="accent5"/>
              </a:solidFill>
            </a:endParaRPr>
          </a:p>
          <a:p>
            <a:r>
              <a:rPr lang="en-US" altLang="zh-TW" b="1" dirty="0">
                <a:solidFill>
                  <a:schemeClr val="tx1"/>
                </a:solidFill>
              </a:rPr>
              <a:t>100X~300X</a:t>
            </a:r>
          </a:p>
          <a:p>
            <a:r>
              <a:rPr lang="zh-TW" altLang="en-US" sz="3000" dirty="0"/>
              <a:t>遊戲中每一場景特定時間內出現</a:t>
            </a:r>
            <a:endParaRPr lang="en-US" altLang="zh-TW" sz="3000" dirty="0"/>
          </a:p>
          <a:p>
            <a:r>
              <a:rPr lang="zh-TW" altLang="en-US" sz="3000" dirty="0"/>
              <a:t>射擊聖獸可獲得高額的隨機倍率</a:t>
            </a:r>
            <a:endParaRPr lang="en-US" altLang="zh-TW" sz="3000" dirty="0"/>
          </a:p>
          <a:p>
            <a:r>
              <a:rPr lang="zh-TW" altLang="en-US" sz="3000" dirty="0"/>
              <a:t>一定時間內</a:t>
            </a:r>
            <a:endParaRPr lang="en-US" altLang="zh-TW" sz="3000" dirty="0"/>
          </a:p>
          <a:p>
            <a:r>
              <a:rPr lang="zh-TW" altLang="en-US" sz="3000" dirty="0"/>
              <a:t>聖獸不會消失並可連續射擊</a:t>
            </a:r>
            <a:endParaRPr lang="en-US" altLang="zh-TW" sz="3000" dirty="0"/>
          </a:p>
        </p:txBody>
      </p:sp>
    </p:spTree>
    <p:extLst>
      <p:ext uri="{BB962C8B-B14F-4D97-AF65-F5344CB8AC3E}">
        <p14:creationId xmlns:p14="http://schemas.microsoft.com/office/powerpoint/2010/main" val="3439000712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4" y="376524"/>
            <a:ext cx="8474075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龍王寶藏</a:t>
            </a:r>
            <a:r>
              <a:rPr lang="en-US" altLang="zh-TW" dirty="0"/>
              <a:t>-</a:t>
            </a:r>
            <a:r>
              <a:rPr lang="zh-TW" altLang="en-US" dirty="0"/>
              <a:t>額外</a:t>
            </a:r>
            <a:r>
              <a:rPr lang="en-US" altLang="zh-TW" dirty="0"/>
              <a:t>BONUS</a:t>
            </a:r>
            <a:r>
              <a:rPr lang="zh-TW" altLang="en-US" dirty="0"/>
              <a:t> </a:t>
            </a:r>
            <a:r>
              <a:rPr lang="en-US" altLang="zh-TW" dirty="0"/>
              <a:t>GAME</a:t>
            </a:r>
            <a:endParaRPr lang="en-US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18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0796DC9-DFFA-410C-B188-D98356E70611}"/>
              </a:ext>
            </a:extLst>
          </p:cNvPr>
          <p:cNvSpPr txBox="1"/>
          <p:nvPr/>
        </p:nvSpPr>
        <p:spPr>
          <a:xfrm>
            <a:off x="2311353" y="2019938"/>
            <a:ext cx="6515100" cy="12041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b="1" dirty="0">
                <a:solidFill>
                  <a:srgbClr val="0070C0"/>
                </a:solidFill>
              </a:rPr>
              <a:t>招財紅龍發紅包</a:t>
            </a:r>
            <a:endParaRPr lang="en-US" altLang="zh-TW" b="1" dirty="0">
              <a:solidFill>
                <a:srgbClr val="0070C0"/>
              </a:solidFill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b="1" dirty="0">
                <a:solidFill>
                  <a:srgbClr val="0070C0"/>
                </a:solidFill>
              </a:rPr>
              <a:t>88X~168X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96F5731-E7BC-40D7-90CB-7AEF052BFD34}"/>
              </a:ext>
            </a:extLst>
          </p:cNvPr>
          <p:cNvSpPr txBox="1"/>
          <p:nvPr/>
        </p:nvSpPr>
        <p:spPr>
          <a:xfrm>
            <a:off x="10993460" y="1539037"/>
            <a:ext cx="3847126" cy="4809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5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預設遊戲畫面</a:t>
            </a:r>
          </a:p>
        </p:txBody>
      </p:sp>
      <p:pic>
        <p:nvPicPr>
          <p:cNvPr id="6" name="圖片 5" descr="一張含有 食物, 畫畫 的圖片&#10;&#10;自動產生的描述">
            <a:extLst>
              <a:ext uri="{FF2B5EF4-FFF2-40B4-BE49-F238E27FC236}">
                <a16:creationId xmlns:a16="http://schemas.microsoft.com/office/drawing/2014/main" id="{88B1BFF0-996B-4063-BCB5-294EA42F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61" y="4632242"/>
            <a:ext cx="4102053" cy="4102053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E807A2DC-02CC-4BB5-9126-A1B98B788CC1}"/>
              </a:ext>
            </a:extLst>
          </p:cNvPr>
          <p:cNvSpPr/>
          <p:nvPr/>
        </p:nvSpPr>
        <p:spPr>
          <a:xfrm>
            <a:off x="12758701" y="2252278"/>
            <a:ext cx="538199" cy="480901"/>
          </a:xfrm>
          <a:prstGeom prst="down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1" name="圖片 30" descr="一張含有 食物 的圖片&#10;&#10;自動產生的描述">
            <a:extLst>
              <a:ext uri="{FF2B5EF4-FFF2-40B4-BE49-F238E27FC236}">
                <a16:creationId xmlns:a16="http://schemas.microsoft.com/office/drawing/2014/main" id="{585FB8A8-455D-4FA2-8474-E88DF4EE63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r="8963"/>
          <a:stretch/>
        </p:blipFill>
        <p:spPr>
          <a:xfrm>
            <a:off x="1412631" y="3648441"/>
            <a:ext cx="3695029" cy="381503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775D399-4BB7-4C5E-B08B-FB937B7C8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466" y="3224114"/>
            <a:ext cx="5073587" cy="448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66941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重點隨機倍數</a:t>
            </a:r>
            <a:r>
              <a:rPr lang="en-US" altLang="zh-TW" dirty="0"/>
              <a:t>ICON</a:t>
            </a:r>
            <a:endParaRPr lang="en-US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19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0B337D-A1F0-43D8-B565-1A1D6B217CB0}"/>
              </a:ext>
            </a:extLst>
          </p:cNvPr>
          <p:cNvSpPr txBox="1"/>
          <p:nvPr/>
        </p:nvSpPr>
        <p:spPr>
          <a:xfrm>
            <a:off x="281070" y="1252327"/>
            <a:ext cx="5156200" cy="263533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5500" dirty="0">
                <a:solidFill>
                  <a:schemeClr val="accent1"/>
                </a:solidFill>
              </a:rPr>
              <a:t>龍王出巡</a:t>
            </a:r>
            <a:endParaRPr kumimoji="0" lang="en-US" altLang="zh-TW" sz="55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5500" dirty="0">
                <a:solidFill>
                  <a:schemeClr val="accent1"/>
                </a:solidFill>
              </a:rPr>
              <a:t>            </a:t>
            </a:r>
            <a:endParaRPr lang="en-US" altLang="zh-TW" sz="3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TW" sz="55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sym typeface="Helvetica Light"/>
            </a:endParaRPr>
          </a:p>
        </p:txBody>
      </p:sp>
      <p:pic>
        <p:nvPicPr>
          <p:cNvPr id="29" name="圖片 28" descr="一張含有 動物, 嘴, 摩托車, 坐 的圖片&#10;&#10;自動產生的描述">
            <a:extLst>
              <a:ext uri="{FF2B5EF4-FFF2-40B4-BE49-F238E27FC236}">
                <a16:creationId xmlns:a16="http://schemas.microsoft.com/office/drawing/2014/main" id="{FC3CB429-6585-4540-A4DC-CC836DB3A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67" y="3476517"/>
            <a:ext cx="4030745" cy="3887092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A9EE5BE-A88D-40DA-A0D2-879226B0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8729" y="4125553"/>
            <a:ext cx="4852605" cy="258902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41E5907-795E-44A0-B8DA-46D4FF82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699" y="3145676"/>
            <a:ext cx="3057641" cy="51597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F7DF1AC-C2FE-4BFE-ADEA-C1238A3CB1D0}"/>
              </a:ext>
            </a:extLst>
          </p:cNvPr>
          <p:cNvSpPr txBox="1"/>
          <p:nvPr/>
        </p:nvSpPr>
        <p:spPr>
          <a:xfrm>
            <a:off x="2055825" y="2292383"/>
            <a:ext cx="2641600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50X~188X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7506BBD-153E-486A-A301-45419E1B04EC}"/>
              </a:ext>
            </a:extLst>
          </p:cNvPr>
          <p:cNvSpPr txBox="1"/>
          <p:nvPr/>
        </p:nvSpPr>
        <p:spPr>
          <a:xfrm>
            <a:off x="7015220" y="2292383"/>
            <a:ext cx="2641600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50X~388X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C11B5DF-80B6-41D6-AF1A-DD2E2CCB92EB}"/>
              </a:ext>
            </a:extLst>
          </p:cNvPr>
          <p:cNvSpPr txBox="1"/>
          <p:nvPr/>
        </p:nvSpPr>
        <p:spPr>
          <a:xfrm>
            <a:off x="11924231" y="2404713"/>
            <a:ext cx="2641600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50X~500X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FFBF428-1A17-4EE6-AB9D-7C5F585373C7}"/>
              </a:ext>
            </a:extLst>
          </p:cNvPr>
          <p:cNvSpPr txBox="1"/>
          <p:nvPr/>
        </p:nvSpPr>
        <p:spPr>
          <a:xfrm>
            <a:off x="2049991" y="8323249"/>
            <a:ext cx="1892300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墨龍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DFD6B87-DDE4-4F4F-AD64-7C41139DA7DA}"/>
              </a:ext>
            </a:extLst>
          </p:cNvPr>
          <p:cNvSpPr txBox="1"/>
          <p:nvPr/>
        </p:nvSpPr>
        <p:spPr>
          <a:xfrm>
            <a:off x="12298881" y="8335587"/>
            <a:ext cx="1892300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金</a:t>
            </a:r>
            <a:r>
              <a:rPr kumimoji="0" lang="zh-TW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5CDAF12-6E3D-45E5-B57A-C56B776564DB}"/>
              </a:ext>
            </a:extLst>
          </p:cNvPr>
          <p:cNvSpPr txBox="1"/>
          <p:nvPr/>
        </p:nvSpPr>
        <p:spPr>
          <a:xfrm>
            <a:off x="7015220" y="8335587"/>
            <a:ext cx="1892300" cy="6501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dirty="0"/>
              <a:t>赤</a:t>
            </a:r>
            <a:r>
              <a:rPr kumimoji="0" lang="zh-TW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</a:t>
            </a:r>
          </a:p>
        </p:txBody>
      </p:sp>
    </p:spTree>
    <p:extLst>
      <p:ext uri="{BB962C8B-B14F-4D97-AF65-F5344CB8AC3E}">
        <p14:creationId xmlns:p14="http://schemas.microsoft.com/office/powerpoint/2010/main" val="392433680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龍王寶藏特色重點</a:t>
            </a:r>
            <a:r>
              <a:rPr lang="en-US" altLang="zh-TW" dirty="0"/>
              <a:t>(1)</a:t>
            </a:r>
            <a:endParaRPr lang="en-US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20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21FDDC-C85E-474F-BCFC-4EAAC69EBB7B}"/>
              </a:ext>
            </a:extLst>
          </p:cNvPr>
          <p:cNvSpPr txBox="1"/>
          <p:nvPr/>
        </p:nvSpPr>
        <p:spPr>
          <a:xfrm>
            <a:off x="1026615" y="1123144"/>
            <a:ext cx="2567001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4000" b="1" dirty="0">
                <a:solidFill>
                  <a:srgbClr val="0070C0"/>
                </a:solidFill>
              </a:rPr>
              <a:t>變色龍王</a:t>
            </a:r>
            <a:endParaRPr kumimoji="0" lang="zh-TW" altLang="en-US" sz="40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155E061-18AC-4FFB-8B55-21FFA9997FF7}"/>
              </a:ext>
            </a:extLst>
          </p:cNvPr>
          <p:cNvSpPr txBox="1"/>
          <p:nvPr/>
        </p:nvSpPr>
        <p:spPr>
          <a:xfrm>
            <a:off x="837867" y="1891074"/>
            <a:ext cx="15520924" cy="66364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514350" marR="0" indent="-51435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zh-TW" altLang="en-US" sz="3000" dirty="0"/>
              <a:t>為本遊戲最大重點，基本倍數</a:t>
            </a:r>
            <a:r>
              <a:rPr lang="en-US" altLang="zh-TW" sz="3000" b="1" dirty="0">
                <a:solidFill>
                  <a:srgbClr val="0070C0"/>
                </a:solidFill>
              </a:rPr>
              <a:t>50X~500X</a:t>
            </a: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000"/>
              <a:t>共有三色，每隔</a:t>
            </a:r>
            <a:r>
              <a:rPr lang="en-US" altLang="zh-TW" sz="3000" b="1">
                <a:solidFill>
                  <a:srgbClr val="FF0000"/>
                </a:solidFill>
              </a:rPr>
              <a:t>20s</a:t>
            </a:r>
            <a:r>
              <a:rPr lang="zh-TW" altLang="en-US" sz="3000"/>
              <a:t>換一次顏色，玩家有機會在</a:t>
            </a:r>
            <a:r>
              <a:rPr lang="zh-TW" altLang="en-US" sz="3000" b="1">
                <a:solidFill>
                  <a:srgbClr val="FF0000"/>
                </a:solidFill>
              </a:rPr>
              <a:t>一局</a:t>
            </a:r>
            <a:r>
              <a:rPr lang="en-US" altLang="zh-TW" sz="3000" b="1">
                <a:solidFill>
                  <a:srgbClr val="FF0000"/>
                </a:solidFill>
              </a:rPr>
              <a:t>(1m)</a:t>
            </a:r>
            <a:r>
              <a:rPr lang="zh-TW" altLang="en-US" sz="3000"/>
              <a:t>之內收集到三色鱗片</a:t>
            </a:r>
            <a:endParaRPr lang="en-US" altLang="zh-TW" sz="3500" dirty="0"/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3500" dirty="0"/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3500" dirty="0"/>
              <a:t>擊中墨龍                可得隨機倍數 </a:t>
            </a:r>
            <a:r>
              <a:rPr lang="en-US" altLang="zh-TW" sz="3500" dirty="0"/>
              <a:t>50x~188x</a:t>
            </a:r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3500" dirty="0"/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3500" dirty="0"/>
              <a:t>擊中赤龍                可得隨機倍數 </a:t>
            </a:r>
            <a:r>
              <a:rPr lang="en-US" altLang="zh-TW" sz="3500" dirty="0"/>
              <a:t>50x~388x</a:t>
            </a:r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TW" sz="3500" dirty="0"/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3500" dirty="0"/>
              <a:t>擊中金龍                可得隨機倍數 </a:t>
            </a:r>
            <a:r>
              <a:rPr lang="en-US" altLang="zh-TW" sz="3500" dirty="0"/>
              <a:t>50x~500x</a:t>
            </a:r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3500" dirty="0"/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3000" dirty="0"/>
              <a:t>3</a:t>
            </a:r>
            <a:r>
              <a:rPr kumimoji="0" lang="en-US" altLang="zh-TW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.  </a:t>
            </a:r>
            <a:r>
              <a:rPr kumimoji="0" lang="zh-TW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顏色出場順序為隨機</a:t>
            </a:r>
            <a:r>
              <a:rPr kumimoji="0" lang="en-US" altLang="zh-TW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(6</a:t>
            </a:r>
            <a:r>
              <a:rPr kumimoji="0" lang="zh-TW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種</a:t>
            </a:r>
            <a:r>
              <a:rPr kumimoji="0" lang="en-US" altLang="zh-TW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TW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TW" sz="3000" b="1" dirty="0">
              <a:solidFill>
                <a:schemeClr val="accent1"/>
              </a:solidFill>
            </a:endParaRPr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TW" altLang="en-US" sz="3000" b="1" dirty="0">
                <a:solidFill>
                  <a:schemeClr val="accent1"/>
                </a:solidFill>
              </a:rPr>
              <a:t>墨</a:t>
            </a: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</a:t>
            </a:r>
            <a:endParaRPr kumimoji="0" lang="en-US" altLang="zh-TW" sz="30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圖片 8" descr="一張含有 動物, 嘴, 摩托車, 坐 的圖片&#10;&#10;自動產生的描述">
            <a:extLst>
              <a:ext uri="{FF2B5EF4-FFF2-40B4-BE49-F238E27FC236}">
                <a16:creationId xmlns:a16="http://schemas.microsoft.com/office/drawing/2014/main" id="{5F77D736-D53B-4B2D-8F81-61A838E84C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01" y="2889708"/>
            <a:ext cx="1332986" cy="12854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BA8F90C-7468-435F-9DF6-320D2D9A0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277798">
            <a:off x="3594539" y="3950321"/>
            <a:ext cx="1018309" cy="17183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B62648-6511-454F-AA7B-FBAF2568C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64" y="5474524"/>
            <a:ext cx="1515661" cy="808654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03779E1-D259-4FD7-902C-6540370187C4}"/>
              </a:ext>
            </a:extLst>
          </p:cNvPr>
          <p:cNvCxnSpPr/>
          <p:nvPr/>
        </p:nvCxnSpPr>
        <p:spPr>
          <a:xfrm flipV="1">
            <a:off x="2334432" y="7834122"/>
            <a:ext cx="444500" cy="3683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0FEE36A-CE7C-4CD5-B26B-0ED9639B4851}"/>
              </a:ext>
            </a:extLst>
          </p:cNvPr>
          <p:cNvCxnSpPr/>
          <p:nvPr/>
        </p:nvCxnSpPr>
        <p:spPr>
          <a:xfrm>
            <a:off x="2334432" y="8202422"/>
            <a:ext cx="444500" cy="419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9A87E63-F0B6-49CD-9B4A-FA6046E03A3C}"/>
              </a:ext>
            </a:extLst>
          </p:cNvPr>
          <p:cNvSpPr txBox="1"/>
          <p:nvPr/>
        </p:nvSpPr>
        <p:spPr>
          <a:xfrm>
            <a:off x="2879738" y="7460427"/>
            <a:ext cx="1114925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000" b="1" dirty="0">
                <a:solidFill>
                  <a:srgbClr val="C00000"/>
                </a:solidFill>
              </a:rPr>
              <a:t>赤</a:t>
            </a: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52F1B70-29D8-4833-88B1-1E434878367B}"/>
              </a:ext>
            </a:extLst>
          </p:cNvPr>
          <p:cNvSpPr txBox="1"/>
          <p:nvPr/>
        </p:nvSpPr>
        <p:spPr>
          <a:xfrm>
            <a:off x="2867039" y="8369201"/>
            <a:ext cx="1114925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000" b="1" dirty="0">
                <a:solidFill>
                  <a:srgbClr val="FFC000"/>
                </a:solidFill>
              </a:rPr>
              <a:t>金</a:t>
            </a: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234984-033D-4521-ABC3-0AA4D4BD7B7E}"/>
              </a:ext>
            </a:extLst>
          </p:cNvPr>
          <p:cNvSpPr txBox="1"/>
          <p:nvPr/>
        </p:nvSpPr>
        <p:spPr>
          <a:xfrm>
            <a:off x="4401865" y="7979413"/>
            <a:ext cx="1320720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000" b="1" dirty="0">
                <a:solidFill>
                  <a:srgbClr val="C00000"/>
                </a:solidFill>
              </a:rPr>
              <a:t>赤</a:t>
            </a: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BF0A6EE-D8B8-4F11-9EC0-7DE14A061641}"/>
              </a:ext>
            </a:extLst>
          </p:cNvPr>
          <p:cNvSpPr txBox="1"/>
          <p:nvPr/>
        </p:nvSpPr>
        <p:spPr>
          <a:xfrm>
            <a:off x="6316852" y="8537258"/>
            <a:ext cx="1320720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000" b="1" dirty="0">
                <a:solidFill>
                  <a:srgbClr val="FFC000"/>
                </a:solidFill>
              </a:rPr>
              <a:t>金</a:t>
            </a: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1FA0C4-377C-4F1F-8956-FEDF8C15F253}"/>
              </a:ext>
            </a:extLst>
          </p:cNvPr>
          <p:cNvSpPr txBox="1"/>
          <p:nvPr/>
        </p:nvSpPr>
        <p:spPr>
          <a:xfrm>
            <a:off x="6316852" y="7449041"/>
            <a:ext cx="1320720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墨龍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AD3EF5E-FE2F-41E0-A92D-99A1B668640D}"/>
              </a:ext>
            </a:extLst>
          </p:cNvPr>
          <p:cNvSpPr txBox="1"/>
          <p:nvPr/>
        </p:nvSpPr>
        <p:spPr>
          <a:xfrm>
            <a:off x="9687740" y="8515875"/>
            <a:ext cx="1320720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墨龍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E607F00-3F74-455B-8E11-91000FAF2EB7}"/>
              </a:ext>
            </a:extLst>
          </p:cNvPr>
          <p:cNvCxnSpPr/>
          <p:nvPr/>
        </p:nvCxnSpPr>
        <p:spPr>
          <a:xfrm flipV="1">
            <a:off x="9093513" y="7777167"/>
            <a:ext cx="660400" cy="47481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03E3810-9CFF-4013-9622-9FBE843ABE5D}"/>
              </a:ext>
            </a:extLst>
          </p:cNvPr>
          <p:cNvCxnSpPr>
            <a:cxnSpLocks/>
          </p:cNvCxnSpPr>
          <p:nvPr/>
        </p:nvCxnSpPr>
        <p:spPr>
          <a:xfrm flipH="1" flipV="1">
            <a:off x="9075464" y="8251064"/>
            <a:ext cx="650294" cy="51732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5A49BE9-736C-461A-BC98-523F09E9F59E}"/>
              </a:ext>
            </a:extLst>
          </p:cNvPr>
          <p:cNvSpPr txBox="1"/>
          <p:nvPr/>
        </p:nvSpPr>
        <p:spPr>
          <a:xfrm>
            <a:off x="7781107" y="7997693"/>
            <a:ext cx="1320720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金龍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5285BB0-DA63-4CD7-BEDE-4EE1E7441484}"/>
              </a:ext>
            </a:extLst>
          </p:cNvPr>
          <p:cNvSpPr txBox="1"/>
          <p:nvPr/>
        </p:nvSpPr>
        <p:spPr>
          <a:xfrm>
            <a:off x="9687740" y="7460811"/>
            <a:ext cx="1320720" cy="557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000" b="1" dirty="0">
                <a:solidFill>
                  <a:srgbClr val="C00000"/>
                </a:solidFill>
              </a:rPr>
              <a:t>赤</a:t>
            </a:r>
            <a:r>
              <a:rPr kumimoji="0" lang="zh-TW" altLang="en-US" sz="3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0092F5-7E1B-4ED4-9A62-8824B37BB95D}"/>
              </a:ext>
            </a:extLst>
          </p:cNvPr>
          <p:cNvSpPr txBox="1"/>
          <p:nvPr/>
        </p:nvSpPr>
        <p:spPr>
          <a:xfrm>
            <a:off x="10147300" y="3661003"/>
            <a:ext cx="5420225" cy="19428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TW" altLang="en-US" sz="3000"/>
              <a:t>擊中龍王後會獲得鱗片</a:t>
            </a:r>
            <a:endParaRPr lang="en-US" altLang="zh-TW" sz="3000"/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TW" altLang="en-US" sz="3000"/>
              <a:t>紅鱗片、藍鱗片、黃鱗片</a:t>
            </a:r>
            <a:endParaRPr lang="en-US" altLang="zh-TW" sz="3000"/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TW" sz="3000" dirty="0"/>
          </a:p>
          <a:p>
            <a:pPr marL="457200" marR="0" indent="-4572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zh-TW" altLang="en-US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蒐集滿三顆即開啟大獎遊戲</a:t>
            </a: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7774D1B-FF76-450A-A142-F0D3C5DAA579}"/>
              </a:ext>
            </a:extLst>
          </p:cNvPr>
          <p:cNvCxnSpPr/>
          <p:nvPr/>
        </p:nvCxnSpPr>
        <p:spPr>
          <a:xfrm flipV="1">
            <a:off x="5619154" y="7881011"/>
            <a:ext cx="444500" cy="3683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57E056F-65F2-4C53-A804-1406F6D666D1}"/>
              </a:ext>
            </a:extLst>
          </p:cNvPr>
          <p:cNvCxnSpPr/>
          <p:nvPr/>
        </p:nvCxnSpPr>
        <p:spPr>
          <a:xfrm>
            <a:off x="5619154" y="8249311"/>
            <a:ext cx="444500" cy="41910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4A41AB12-68D6-4791-A868-53A3DF764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047150" y="4632992"/>
            <a:ext cx="515696" cy="35454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9181719-3CFA-4A41-B51E-B4B7A4E1E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2696" y="4632423"/>
            <a:ext cx="554800" cy="361383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D2E624FE-43D4-4992-A760-0052E78581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38045">
            <a:off x="14019258" y="4622869"/>
            <a:ext cx="546505" cy="4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91972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龍王寶藏特色重點</a:t>
            </a:r>
            <a:r>
              <a:rPr lang="en-US" altLang="zh-TW" dirty="0"/>
              <a:t>(2)</a:t>
            </a:r>
            <a:endParaRPr lang="en-US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21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155E061-18AC-4FFB-8B55-21FFA9997FF7}"/>
              </a:ext>
            </a:extLst>
          </p:cNvPr>
          <p:cNvSpPr txBox="1"/>
          <p:nvPr/>
        </p:nvSpPr>
        <p:spPr>
          <a:xfrm>
            <a:off x="858991" y="1959655"/>
            <a:ext cx="15520924" cy="34201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514350" marR="0" indent="-51435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</a:pPr>
            <a:r>
              <a:rPr lang="zh-TW" altLang="en-US" sz="3000" dirty="0"/>
              <a:t>開局後</a:t>
            </a:r>
            <a:r>
              <a:rPr lang="en-US" altLang="zh-TW" sz="3000" b="1" dirty="0">
                <a:solidFill>
                  <a:schemeClr val="accent1"/>
                </a:solidFill>
              </a:rPr>
              <a:t>1m</a:t>
            </a:r>
            <a:r>
              <a:rPr lang="zh-TW" altLang="en-US" sz="3000" dirty="0"/>
              <a:t>出場，並待在同一場景約</a:t>
            </a:r>
            <a:r>
              <a:rPr lang="en-US" altLang="zh-TW" sz="3000" b="1" dirty="0">
                <a:solidFill>
                  <a:schemeClr val="accent1"/>
                </a:solidFill>
              </a:rPr>
              <a:t>25s</a:t>
            </a:r>
            <a:r>
              <a:rPr lang="zh-TW" altLang="en-US" sz="3000" dirty="0">
                <a:solidFill>
                  <a:schemeClr val="tx1"/>
                </a:solidFill>
              </a:rPr>
              <a:t>後</a:t>
            </a:r>
            <a:r>
              <a:rPr lang="zh-TW" altLang="en-US" sz="3000" dirty="0"/>
              <a:t>游到下一畫面</a:t>
            </a:r>
            <a:endParaRPr lang="en-US" altLang="zh-TW" sz="3000" dirty="0"/>
          </a:p>
          <a:p>
            <a:pPr marL="514350" marR="0" indent="-51435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</a:pPr>
            <a:r>
              <a:rPr lang="zh-TW" altLang="en-US" sz="3000" dirty="0"/>
              <a:t>每次出現在場上時間為</a:t>
            </a:r>
            <a:r>
              <a:rPr lang="en-US" altLang="zh-TW" sz="3000" b="1" dirty="0">
                <a:solidFill>
                  <a:schemeClr val="accent1"/>
                </a:solidFill>
              </a:rPr>
              <a:t>1</a:t>
            </a:r>
            <a:r>
              <a:rPr lang="zh-TW" altLang="en-US" sz="3000" b="1" dirty="0">
                <a:solidFill>
                  <a:schemeClr val="accent1"/>
                </a:solidFill>
              </a:rPr>
              <a:t>分鐘</a:t>
            </a:r>
            <a:r>
              <a:rPr lang="zh-TW" altLang="en-US" sz="3000" dirty="0">
                <a:solidFill>
                  <a:schemeClr val="tx1"/>
                </a:solidFill>
              </a:rPr>
              <a:t>，開局後</a:t>
            </a:r>
            <a:r>
              <a:rPr lang="en-US" altLang="zh-TW" sz="3000" b="1" dirty="0">
                <a:solidFill>
                  <a:schemeClr val="accent1"/>
                </a:solidFill>
              </a:rPr>
              <a:t>3m</a:t>
            </a:r>
            <a:r>
              <a:rPr lang="zh-TW" altLang="en-US" sz="3000" dirty="0">
                <a:solidFill>
                  <a:schemeClr val="tx1"/>
                </a:solidFill>
              </a:rPr>
              <a:t>再出一次</a:t>
            </a:r>
            <a:endParaRPr lang="en-US" altLang="zh-TW" sz="3000" dirty="0">
              <a:solidFill>
                <a:schemeClr val="tx1"/>
              </a:solidFill>
            </a:endParaRPr>
          </a:p>
          <a:p>
            <a:pPr marL="514350" marR="0" indent="-51435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</a:pPr>
            <a:r>
              <a:rPr lang="zh-TW" altLang="en-US" sz="3000" dirty="0"/>
              <a:t>變色龍王必會從</a:t>
            </a:r>
            <a:r>
              <a:rPr lang="zh-TW" altLang="en-US" sz="3000" b="1" dirty="0">
                <a:solidFill>
                  <a:srgbClr val="C00000"/>
                </a:solidFill>
              </a:rPr>
              <a:t>場景</a:t>
            </a:r>
            <a:r>
              <a:rPr lang="en-US" altLang="zh-TW" sz="3000" b="1" dirty="0">
                <a:solidFill>
                  <a:srgbClr val="C00000"/>
                </a:solidFill>
              </a:rPr>
              <a:t>A(</a:t>
            </a:r>
            <a:r>
              <a:rPr lang="zh-TW" altLang="en-US" sz="3000" b="1" dirty="0">
                <a:solidFill>
                  <a:srgbClr val="C00000"/>
                </a:solidFill>
              </a:rPr>
              <a:t>正殿大門</a:t>
            </a:r>
            <a:r>
              <a:rPr lang="en-US" altLang="zh-TW" sz="3000" b="1" dirty="0">
                <a:solidFill>
                  <a:srgbClr val="C00000"/>
                </a:solidFill>
              </a:rPr>
              <a:t>)</a:t>
            </a:r>
            <a:r>
              <a:rPr lang="zh-TW" altLang="en-US" sz="3000" dirty="0"/>
              <a:t>出場，路徑為</a:t>
            </a:r>
            <a:r>
              <a:rPr lang="en-US" altLang="zh-TW" sz="3000" dirty="0"/>
              <a:t>A</a:t>
            </a:r>
            <a:r>
              <a:rPr lang="zh-TW" altLang="en-US" sz="3000" dirty="0"/>
              <a:t>→</a:t>
            </a:r>
            <a:r>
              <a:rPr lang="en-US" altLang="zh-TW" sz="3000" dirty="0"/>
              <a:t>B</a:t>
            </a:r>
            <a:r>
              <a:rPr lang="zh-TW" altLang="en-US" sz="3000" dirty="0"/>
              <a:t>→</a:t>
            </a:r>
            <a:r>
              <a:rPr lang="en-US" altLang="zh-TW" sz="3000" dirty="0"/>
              <a:t>C</a:t>
            </a:r>
          </a:p>
          <a:p>
            <a:pPr marL="514350" marR="0" indent="-51435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 startAt="4"/>
              <a:tabLst/>
            </a:pPr>
            <a:r>
              <a:rPr lang="zh-TW" altLang="en-US" sz="3000" dirty="0"/>
              <a:t>從場景</a:t>
            </a:r>
            <a:r>
              <a:rPr lang="en-US" altLang="zh-TW" sz="3000" dirty="0"/>
              <a:t>B</a:t>
            </a:r>
            <a:r>
              <a:rPr lang="zh-TW" altLang="en-US" sz="3000" dirty="0"/>
              <a:t>→</a:t>
            </a:r>
            <a:r>
              <a:rPr lang="en-US" altLang="zh-TW" sz="3000" dirty="0"/>
              <a:t>C</a:t>
            </a:r>
            <a:r>
              <a:rPr lang="zh-TW" altLang="en-US" sz="3000" dirty="0"/>
              <a:t>會有約</a:t>
            </a:r>
            <a:r>
              <a:rPr lang="en-US" altLang="zh-TW" sz="3000" dirty="0"/>
              <a:t>4~5s</a:t>
            </a:r>
            <a:r>
              <a:rPr lang="zh-TW" altLang="en-US" sz="3000" dirty="0"/>
              <a:t>的時間再次經過場景</a:t>
            </a:r>
            <a:r>
              <a:rPr lang="en-US" altLang="zh-TW" sz="3000" dirty="0"/>
              <a:t>A</a:t>
            </a:r>
          </a:p>
          <a:p>
            <a:pPr marL="571500" marR="0" indent="-57150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altLang="zh-TW" sz="3000" dirty="0"/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3000" b="1" dirty="0">
                <a:solidFill>
                  <a:schemeClr val="accent1"/>
                </a:solidFill>
              </a:rPr>
              <a:t>EX :</a:t>
            </a:r>
            <a:endParaRPr lang="en-US" altLang="zh-TW" dirty="0"/>
          </a:p>
          <a:p>
            <a:pPr marR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BAE645B1-8439-4BE7-8451-A5A1CC3C8267}"/>
              </a:ext>
            </a:extLst>
          </p:cNvPr>
          <p:cNvGraphicFramePr>
            <a:graphicFrameLocks noGrp="1"/>
          </p:cNvGraphicFramePr>
          <p:nvPr/>
        </p:nvGraphicFramePr>
        <p:xfrm>
          <a:off x="1909620" y="4781342"/>
          <a:ext cx="12111567" cy="40523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37189">
                  <a:extLst>
                    <a:ext uri="{9D8B030D-6E8A-4147-A177-3AD203B41FA5}">
                      <a16:colId xmlns:a16="http://schemas.microsoft.com/office/drawing/2014/main" val="1137157958"/>
                    </a:ext>
                  </a:extLst>
                </a:gridCol>
                <a:gridCol w="4037189">
                  <a:extLst>
                    <a:ext uri="{9D8B030D-6E8A-4147-A177-3AD203B41FA5}">
                      <a16:colId xmlns:a16="http://schemas.microsoft.com/office/drawing/2014/main" val="1603851343"/>
                    </a:ext>
                  </a:extLst>
                </a:gridCol>
                <a:gridCol w="4037189">
                  <a:extLst>
                    <a:ext uri="{9D8B030D-6E8A-4147-A177-3AD203B41FA5}">
                      <a16:colId xmlns:a16="http://schemas.microsoft.com/office/drawing/2014/main" val="3307954879"/>
                    </a:ext>
                  </a:extLst>
                </a:gridCol>
              </a:tblGrid>
              <a:tr h="4052314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500" b="1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500" b="1" dirty="0"/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b="1" dirty="0"/>
                        <a:t>1m20s</a:t>
                      </a:r>
                      <a:r>
                        <a:rPr lang="zh-TW" altLang="en-US" sz="2500" b="1" dirty="0"/>
                        <a:t>從此場景出現</a:t>
                      </a:r>
                      <a:endParaRPr lang="en-US" altLang="zh-TW" sz="2500" dirty="0"/>
                    </a:p>
                    <a:p>
                      <a:r>
                        <a:rPr lang="en-US" altLang="zh-TW" sz="2500" dirty="0"/>
                        <a:t>(</a:t>
                      </a:r>
                      <a:r>
                        <a:rPr lang="zh-TW" altLang="en-US" sz="2500" dirty="0"/>
                        <a:t>場景</a:t>
                      </a:r>
                      <a:r>
                        <a:rPr lang="en-US" altLang="zh-TW" sz="2500" dirty="0"/>
                        <a:t>B)</a:t>
                      </a:r>
                    </a:p>
                    <a:p>
                      <a:pPr marL="0" marR="0" lvl="0" indent="0" algn="ctr" defTabSz="5963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b="1" dirty="0"/>
                        <a:t>1m45s</a:t>
                      </a:r>
                      <a:r>
                        <a:rPr lang="zh-TW" altLang="en-US" sz="2500" b="1" dirty="0"/>
                        <a:t>游出</a:t>
                      </a:r>
                      <a:r>
                        <a:rPr lang="en-US" altLang="zh-TW" sz="2500" b="1" dirty="0"/>
                        <a:t>B</a:t>
                      </a:r>
                      <a:r>
                        <a:rPr lang="zh-TW" altLang="en-US" sz="2500" b="1" dirty="0"/>
                        <a:t>場景</a:t>
                      </a:r>
                      <a:endParaRPr lang="en-US" altLang="zh-TW" sz="25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/>
                    </a:p>
                    <a:p>
                      <a:pPr algn="ctr"/>
                      <a:r>
                        <a:rPr lang="zh-TW" altLang="en-US" b="1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龍宮大門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(</a:t>
                      </a:r>
                      <a:r>
                        <a:rPr lang="zh-TW" altLang="en-US" b="1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正殿</a:t>
                      </a:r>
                      <a:r>
                        <a:rPr lang="en-US" altLang="zh-TW" b="1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)</a:t>
                      </a:r>
                    </a:p>
                    <a:p>
                      <a:pPr algn="ctr"/>
                      <a:endParaRPr lang="en-US" altLang="zh-TW" sz="2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altLang="zh-TW" sz="2500" b="1" dirty="0"/>
                    </a:p>
                    <a:p>
                      <a:pPr algn="ctr"/>
                      <a:endParaRPr lang="en-US" altLang="zh-TW" sz="2500" b="1" dirty="0"/>
                    </a:p>
                    <a:p>
                      <a:pPr algn="ctr"/>
                      <a:r>
                        <a:rPr lang="zh-TW" altLang="en-US" sz="2500" b="1" dirty="0"/>
                        <a:t>開局</a:t>
                      </a:r>
                      <a:r>
                        <a:rPr lang="en-US" altLang="zh-TW" sz="2500" b="1" dirty="0"/>
                        <a:t>1m</a:t>
                      </a:r>
                      <a:r>
                        <a:rPr lang="zh-TW" altLang="en-US" sz="2500" b="1" dirty="0"/>
                        <a:t>出現</a:t>
                      </a:r>
                      <a:endParaRPr lang="en-US" altLang="zh-TW" sz="2500" b="1" dirty="0"/>
                    </a:p>
                    <a:p>
                      <a:pPr algn="ctr"/>
                      <a:r>
                        <a:rPr lang="en-US" altLang="zh-TW" sz="2500" dirty="0"/>
                        <a:t>(</a:t>
                      </a:r>
                      <a:r>
                        <a:rPr lang="zh-TW" altLang="en-US" sz="2500" dirty="0"/>
                        <a:t>場景</a:t>
                      </a:r>
                      <a:r>
                        <a:rPr lang="en-US" altLang="zh-TW" sz="2500" dirty="0"/>
                        <a:t>A)</a:t>
                      </a:r>
                    </a:p>
                    <a:p>
                      <a:pPr algn="ctr"/>
                      <a:r>
                        <a:rPr lang="en-US" altLang="zh-TW" sz="2500" b="1" dirty="0"/>
                        <a:t>1m18s</a:t>
                      </a:r>
                      <a:r>
                        <a:rPr lang="zh-TW" altLang="en-US" sz="2500" b="1" dirty="0"/>
                        <a:t>游到場景</a:t>
                      </a:r>
                      <a:r>
                        <a:rPr lang="en-US" altLang="zh-TW" sz="2500" b="1" dirty="0"/>
                        <a:t>B</a:t>
                      </a:r>
                      <a:endParaRPr lang="zh-TW" altLang="en-US" sz="2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sz="2500" b="1" dirty="0"/>
                    </a:p>
                    <a:p>
                      <a:endParaRPr lang="en-US" altLang="zh-TW" sz="2500" b="1" dirty="0"/>
                    </a:p>
                    <a:p>
                      <a:r>
                        <a:rPr lang="en-US" altLang="zh-TW" sz="2500" b="1" dirty="0"/>
                        <a:t>1m50s</a:t>
                      </a:r>
                      <a:r>
                        <a:rPr lang="zh-TW" altLang="en-US" sz="2500" b="1" dirty="0"/>
                        <a:t>從此場景出現</a:t>
                      </a:r>
                      <a:endParaRPr lang="en-US" altLang="zh-TW" sz="2500" b="1" dirty="0"/>
                    </a:p>
                    <a:p>
                      <a:r>
                        <a:rPr lang="en-US" altLang="zh-TW" sz="2500" dirty="0"/>
                        <a:t>(</a:t>
                      </a:r>
                      <a:r>
                        <a:rPr lang="zh-TW" altLang="en-US" sz="2500" dirty="0"/>
                        <a:t>場景</a:t>
                      </a:r>
                      <a:r>
                        <a:rPr lang="en-US" altLang="zh-TW" sz="2500" dirty="0"/>
                        <a:t>C)</a:t>
                      </a:r>
                    </a:p>
                    <a:p>
                      <a:r>
                        <a:rPr lang="en-US" altLang="zh-TW" sz="2500" b="1" dirty="0"/>
                        <a:t>2m15s</a:t>
                      </a:r>
                      <a:r>
                        <a:rPr lang="zh-TW" altLang="en-US" sz="2500" b="1" dirty="0"/>
                        <a:t>後游出畫面</a:t>
                      </a:r>
                      <a:endParaRPr lang="en-US" altLang="zh-TW" sz="2500" b="1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139970"/>
                  </a:ext>
                </a:extLst>
              </a:tr>
            </a:tbl>
          </a:graphicData>
        </a:graphic>
      </p:graphicFrame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92A48024-334C-4116-94B4-76991708B8D0}"/>
              </a:ext>
            </a:extLst>
          </p:cNvPr>
          <p:cNvCxnSpPr/>
          <p:nvPr/>
        </p:nvCxnSpPr>
        <p:spPr>
          <a:xfrm>
            <a:off x="12967086" y="8393702"/>
            <a:ext cx="10541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文字方塊 157">
            <a:extLst>
              <a:ext uri="{FF2B5EF4-FFF2-40B4-BE49-F238E27FC236}">
                <a16:creationId xmlns:a16="http://schemas.microsoft.com/office/drawing/2014/main" id="{ABDF6577-59FC-4F27-93C2-06371EB0D549}"/>
              </a:ext>
            </a:extLst>
          </p:cNvPr>
          <p:cNvSpPr txBox="1"/>
          <p:nvPr/>
        </p:nvSpPr>
        <p:spPr>
          <a:xfrm>
            <a:off x="12749069" y="7884553"/>
            <a:ext cx="1054101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000" b="1" dirty="0"/>
              <a:t>(5):</a:t>
            </a:r>
            <a:r>
              <a:rPr lang="zh-TW" altLang="en-US" sz="2000" b="1" dirty="0"/>
              <a:t>離開</a:t>
            </a:r>
            <a:endParaRPr kumimoji="0" lang="zh-TW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9" name="箭號: 弧形左彎 158">
            <a:extLst>
              <a:ext uri="{FF2B5EF4-FFF2-40B4-BE49-F238E27FC236}">
                <a16:creationId xmlns:a16="http://schemas.microsoft.com/office/drawing/2014/main" id="{34A29058-3172-46DA-B1C8-9D30FB3041E5}"/>
              </a:ext>
            </a:extLst>
          </p:cNvPr>
          <p:cNvSpPr/>
          <p:nvPr/>
        </p:nvSpPr>
        <p:spPr>
          <a:xfrm rot="2695092">
            <a:off x="7434096" y="5312442"/>
            <a:ext cx="419918" cy="930764"/>
          </a:xfrm>
          <a:prstGeom prst="curvedLef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057657C-BC07-4328-9C27-F705ED04D89B}"/>
              </a:ext>
            </a:extLst>
          </p:cNvPr>
          <p:cNvSpPr txBox="1"/>
          <p:nvPr/>
        </p:nvSpPr>
        <p:spPr>
          <a:xfrm>
            <a:off x="7815602" y="5510618"/>
            <a:ext cx="861388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出現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71ACCCB-6BEE-4B06-8BD6-DFFF5A92E5DF}"/>
              </a:ext>
            </a:extLst>
          </p:cNvPr>
          <p:cNvCxnSpPr/>
          <p:nvPr/>
        </p:nvCxnSpPr>
        <p:spPr>
          <a:xfrm flipH="1">
            <a:off x="5258186" y="8086531"/>
            <a:ext cx="13081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B0E044-C7D7-4E81-A0CE-5A340ABA7D5D}"/>
              </a:ext>
            </a:extLst>
          </p:cNvPr>
          <p:cNvSpPr txBox="1"/>
          <p:nvPr/>
        </p:nvSpPr>
        <p:spPr>
          <a:xfrm>
            <a:off x="5131378" y="8258115"/>
            <a:ext cx="1676014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(1):A~B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約</a:t>
            </a:r>
            <a:r>
              <a:rPr kumimoji="0" lang="en-US" altLang="zh-TW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2</a:t>
            </a:r>
            <a:r>
              <a:rPr kumimoji="0" lang="zh-TW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FillTx/>
                <a:latin typeface="+mn-lt"/>
                <a:ea typeface="+mn-ea"/>
                <a:cs typeface="+mn-cs"/>
                <a:sym typeface="Helvetica Light"/>
              </a:rPr>
              <a:t>秒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7EF22E2-1BDC-4027-91E9-739A099AC999}"/>
              </a:ext>
            </a:extLst>
          </p:cNvPr>
          <p:cNvCxnSpPr>
            <a:cxnSpLocks/>
          </p:cNvCxnSpPr>
          <p:nvPr/>
        </p:nvCxnSpPr>
        <p:spPr>
          <a:xfrm>
            <a:off x="5258186" y="5300028"/>
            <a:ext cx="13081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5BC661FE-0B73-4943-BA51-941911BAF667}"/>
              </a:ext>
            </a:extLst>
          </p:cNvPr>
          <p:cNvCxnSpPr>
            <a:cxnSpLocks/>
          </p:cNvCxnSpPr>
          <p:nvPr/>
        </p:nvCxnSpPr>
        <p:spPr>
          <a:xfrm>
            <a:off x="9538086" y="5300028"/>
            <a:ext cx="13081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021F7ABC-B977-42D7-9D33-8C616950086A}"/>
              </a:ext>
            </a:extLst>
          </p:cNvPr>
          <p:cNvCxnSpPr>
            <a:cxnSpLocks/>
          </p:cNvCxnSpPr>
          <p:nvPr/>
        </p:nvCxnSpPr>
        <p:spPr>
          <a:xfrm>
            <a:off x="7368890" y="4492354"/>
            <a:ext cx="13081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71E9F90-F8EB-43BA-86E6-F3245D46647C}"/>
              </a:ext>
            </a:extLst>
          </p:cNvPr>
          <p:cNvSpPr txBox="1"/>
          <p:nvPr/>
        </p:nvSpPr>
        <p:spPr>
          <a:xfrm>
            <a:off x="5512185" y="4794545"/>
            <a:ext cx="914401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en-US" altLang="zh-TW" sz="2000" b="1" dirty="0">
                <a:highlight>
                  <a:srgbClr val="FFFF00"/>
                </a:highlight>
              </a:rPr>
              <a:t>(2):2</a:t>
            </a:r>
            <a:r>
              <a:rPr lang="zh-TW" altLang="en-US" sz="2000" b="1" dirty="0">
                <a:highlight>
                  <a:srgbClr val="FFFF00"/>
                </a:highlight>
              </a:rPr>
              <a:t>秒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D03B97D-EC32-430D-8864-B7FE3B783BF1}"/>
              </a:ext>
            </a:extLst>
          </p:cNvPr>
          <p:cNvSpPr txBox="1"/>
          <p:nvPr/>
        </p:nvSpPr>
        <p:spPr>
          <a:xfrm>
            <a:off x="9762130" y="4848866"/>
            <a:ext cx="914401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en-US" altLang="zh-TW" sz="2000" b="1" dirty="0">
                <a:highlight>
                  <a:srgbClr val="FFFF00"/>
                </a:highlight>
              </a:rPr>
              <a:t>(4):2</a:t>
            </a:r>
            <a:r>
              <a:rPr lang="zh-TW" altLang="en-US" sz="2000" b="1" dirty="0">
                <a:highlight>
                  <a:srgbClr val="FFFF00"/>
                </a:highlight>
              </a:rPr>
              <a:t>秒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F62AC92B-4FCA-4361-BA00-6B70CB2C631C}"/>
              </a:ext>
            </a:extLst>
          </p:cNvPr>
          <p:cNvSpPr txBox="1"/>
          <p:nvPr/>
        </p:nvSpPr>
        <p:spPr>
          <a:xfrm>
            <a:off x="7565739" y="4088397"/>
            <a:ext cx="914401" cy="4039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r>
              <a:rPr lang="en-US" altLang="zh-TW" sz="2000" b="1" dirty="0">
                <a:highlight>
                  <a:srgbClr val="FFFF00"/>
                </a:highlight>
              </a:rPr>
              <a:t>(3):2</a:t>
            </a:r>
            <a:r>
              <a:rPr lang="zh-TW" altLang="en-US" sz="2000" b="1" dirty="0">
                <a:highlight>
                  <a:srgbClr val="FFFF00"/>
                </a:highlight>
              </a:rPr>
              <a:t>秒</a:t>
            </a:r>
            <a:endParaRPr kumimoji="0" lang="zh-TW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B63FA12-BEC3-488E-8B51-77B7ED9499EF}"/>
              </a:ext>
            </a:extLst>
          </p:cNvPr>
          <p:cNvSpPr txBox="1"/>
          <p:nvPr/>
        </p:nvSpPr>
        <p:spPr>
          <a:xfrm>
            <a:off x="1026615" y="1123144"/>
            <a:ext cx="2567001" cy="7117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ctr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4000" b="1" dirty="0">
                <a:solidFill>
                  <a:srgbClr val="0070C0"/>
                </a:solidFill>
              </a:rPr>
              <a:t>變色龍王</a:t>
            </a:r>
            <a:endParaRPr kumimoji="0" lang="zh-TW" altLang="en-US" sz="40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22450691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3" y="600613"/>
            <a:ext cx="298784" cy="497972"/>
          </a:xfrm>
          <a:prstGeom prst="rect">
            <a:avLst/>
          </a:prstGeom>
          <a:ln w="3175">
            <a:miter lim="400000"/>
          </a:ln>
        </p:spPr>
      </p:pic>
      <p:sp>
        <p:nvSpPr>
          <p:cNvPr id="132" name="發展軌跡…"/>
          <p:cNvSpPr txBox="1"/>
          <p:nvPr/>
        </p:nvSpPr>
        <p:spPr>
          <a:xfrm>
            <a:off x="1177925" y="376524"/>
            <a:ext cx="6841178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625" tIns="47625" rIns="47625" bIns="47625">
            <a:spAutoFit/>
          </a:bodyPr>
          <a:lstStyle/>
          <a:p>
            <a:pPr algn="l">
              <a:defRPr sz="4800">
                <a:solidFill>
                  <a:srgbClr val="1E1E1E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龍王寶藏特色重點</a:t>
            </a:r>
            <a:r>
              <a:rPr lang="en-US" altLang="zh-TW" dirty="0"/>
              <a:t>(2)</a:t>
            </a:r>
            <a:endParaRPr lang="en-US" dirty="0"/>
          </a:p>
        </p:txBody>
      </p:sp>
      <p:sp>
        <p:nvSpPr>
          <p:cNvPr id="133" name="塞席爾商創曼有限公司  INITEX.CO.LTD"/>
          <p:cNvSpPr txBox="1"/>
          <p:nvPr/>
        </p:nvSpPr>
        <p:spPr>
          <a:xfrm>
            <a:off x="493441" y="9298516"/>
            <a:ext cx="3113101" cy="3238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>
              <a:defRPr sz="1300">
                <a:solidFill>
                  <a:srgbClr val="00B2BF"/>
                </a:solidFill>
              </a:defRPr>
            </a:pPr>
            <a:r>
              <a:rPr>
                <a:latin typeface="PingFang TC Semibold"/>
                <a:ea typeface="PingFang TC Semibold"/>
                <a:cs typeface="PingFang TC Semibold"/>
                <a:sym typeface="PingFang TC Semibold"/>
              </a:rPr>
              <a:t>塞席爾商創曼有限公司</a:t>
            </a:r>
            <a:r>
              <a:t>  </a:t>
            </a:r>
            <a:r>
              <a:rPr>
                <a:latin typeface="Gotham Medium"/>
                <a:ea typeface="Gotham Medium"/>
                <a:cs typeface="Gotham Medium"/>
                <a:sym typeface="Gotham Medium"/>
              </a:rPr>
              <a:t>INITEX.CO.LTD</a:t>
            </a:r>
          </a:p>
        </p:txBody>
      </p:sp>
      <p:sp>
        <p:nvSpPr>
          <p:cNvPr id="134" name="02 | 30"/>
          <p:cNvSpPr txBox="1"/>
          <p:nvPr/>
        </p:nvSpPr>
        <p:spPr>
          <a:xfrm>
            <a:off x="14991832" y="9248453"/>
            <a:ext cx="775854" cy="37317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pPr algn="r">
              <a:defRPr sz="1800">
                <a:solidFill>
                  <a:srgbClr val="00B2BF"/>
                </a:solidFill>
              </a:defRPr>
            </a:pPr>
            <a:r>
              <a:rPr lang="en-US" altLang="zh-TW" dirty="0">
                <a:solidFill>
                  <a:srgbClr val="DADF00"/>
                </a:solidFill>
                <a:latin typeface="Gotham Medium"/>
                <a:ea typeface="Gotham Medium"/>
                <a:cs typeface="Gotham Medium"/>
                <a:sym typeface="Gotham Medium"/>
              </a:rPr>
              <a:t>22</a:t>
            </a:r>
            <a:r>
              <a:rPr dirty="0">
                <a:latin typeface="Gotham Medium"/>
                <a:ea typeface="Gotham Medium"/>
                <a:cs typeface="Gotham Medium"/>
                <a:sym typeface="Gotham Medium"/>
              </a:rPr>
              <a:t> | </a:t>
            </a:r>
            <a:r>
              <a:rPr lang="en-US" altLang="zh-TW" dirty="0">
                <a:latin typeface="Gotham Medium"/>
                <a:ea typeface="Gotham Medium"/>
                <a:cs typeface="Gotham Medium"/>
                <a:sym typeface="Gotham Medium"/>
              </a:rPr>
              <a:t>24</a:t>
            </a:r>
            <a:endParaRPr dirty="0">
              <a:latin typeface="Gotham Medium"/>
              <a:ea typeface="Gotham Medium"/>
              <a:cs typeface="Gotham Medium"/>
              <a:sym typeface="Gotham Medium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621FDDC-C85E-474F-BCFC-4EAAC69EBB7B}"/>
              </a:ext>
            </a:extLst>
          </p:cNvPr>
          <p:cNvSpPr txBox="1"/>
          <p:nvPr/>
        </p:nvSpPr>
        <p:spPr>
          <a:xfrm>
            <a:off x="837867" y="1360407"/>
            <a:ext cx="13045873" cy="11733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5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蒐集三顆不同色的</a:t>
            </a:r>
            <a:r>
              <a:rPr lang="zh-TW" altLang="en-US" sz="3500" b="1">
                <a:solidFill>
                  <a:srgbClr val="0070C0"/>
                </a:solidFill>
              </a:rPr>
              <a:t>鱗片</a:t>
            </a:r>
            <a:r>
              <a:rPr kumimoji="0" lang="zh-TW" altLang="en-US" sz="35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即可開啟大獎遊戲，除了可獲得三色龍王的基本倍率外，還可開啟「龍</a:t>
            </a:r>
            <a:r>
              <a:rPr lang="zh-TW" altLang="en-US" sz="3500" b="1">
                <a:solidFill>
                  <a:srgbClr val="0070C0"/>
                </a:solidFill>
              </a:rPr>
              <a:t>王</a:t>
            </a:r>
            <a:r>
              <a:rPr kumimoji="0" lang="zh-TW" altLang="en-US" sz="35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賜</a:t>
            </a:r>
            <a:r>
              <a:rPr lang="zh-TW" altLang="en-US" sz="3500" b="1">
                <a:solidFill>
                  <a:srgbClr val="0070C0"/>
                </a:solidFill>
              </a:rPr>
              <a:t>寶</a:t>
            </a:r>
            <a:r>
              <a:rPr kumimoji="0" lang="zh-TW" altLang="en-US" sz="35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」，</a:t>
            </a:r>
            <a:r>
              <a:rPr kumimoji="0" lang="en-US" altLang="zh-TW" sz="35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58x~1688x</a:t>
            </a:r>
            <a:r>
              <a:rPr kumimoji="0" lang="zh-TW" altLang="en-US" sz="3500" b="1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大獎。</a:t>
            </a:r>
          </a:p>
        </p:txBody>
      </p:sp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421265AA-F17C-46B7-A7A3-50F776C3E4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433.770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06675" y="4739667"/>
            <a:ext cx="6596274" cy="369618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CBAB95-C4A4-4B86-BD2B-50BE4D1ECE10}"/>
              </a:ext>
            </a:extLst>
          </p:cNvPr>
          <p:cNvSpPr txBox="1"/>
          <p:nvPr/>
        </p:nvSpPr>
        <p:spPr>
          <a:xfrm>
            <a:off x="9306675" y="3725459"/>
            <a:ext cx="5163186" cy="8656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5" tIns="47625" rIns="47625" bIns="47625" numCol="1" spcCol="38100" rtlCol="0" anchor="ctr">
            <a:spAutoFit/>
          </a:bodyPr>
          <a:lstStyle/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龍王出巡參考影片</a:t>
            </a:r>
            <a:r>
              <a:rPr lang="en-US" altLang="zh-TW" sz="2500" dirty="0"/>
              <a:t> - </a:t>
            </a: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龍宮大門開門 </a:t>
            </a:r>
            <a:r>
              <a:rPr lang="en-US" altLang="zh-TW" sz="2500" dirty="0"/>
              <a:t>:</a:t>
            </a:r>
            <a:r>
              <a:rPr lang="zh-TW" altLang="en-US" sz="2500" dirty="0"/>
              <a:t> </a:t>
            </a:r>
            <a:endParaRPr lang="en-US" altLang="zh-TW" sz="2500" dirty="0"/>
          </a:p>
          <a:p>
            <a:pPr marL="0" marR="0" indent="0" algn="l" defTabSz="59637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龍王游出來→正面角度</a:t>
            </a:r>
            <a:r>
              <a:rPr kumimoji="0" lang="en-US" altLang="zh-TW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+</a:t>
            </a:r>
            <a:r>
              <a:rPr kumimoji="0" lang="zh-TW" alt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側面角度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0621E2-5A21-40EE-91C8-3A65D3651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55" y="3221961"/>
            <a:ext cx="7950415" cy="540120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130B8E3-4A09-4D1E-96E5-7A450D05F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981" y="6973740"/>
            <a:ext cx="1186902" cy="100519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E064275-0C3F-457F-A365-187CE9061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646334">
            <a:off x="756960" y="6440854"/>
            <a:ext cx="1276341" cy="8774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4D14038-C705-4314-91E6-74A0B69E9E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5381" y="6020197"/>
            <a:ext cx="1261750" cy="82187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1E878201-4DCF-478E-A529-3C67057C62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55704">
            <a:off x="5615796" y="7143097"/>
            <a:ext cx="1343311" cy="8750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2001B8C5-44E4-4A89-B672-D23C4061B8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51918">
            <a:off x="7806216" y="6234350"/>
            <a:ext cx="1254101" cy="91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79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6258008" cy="9956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37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9" y="4669518"/>
            <a:ext cx="2328045" cy="465608"/>
          </a:xfrm>
          <a:prstGeom prst="rect">
            <a:avLst/>
          </a:prstGeom>
          <a:ln w="3175">
            <a:miter lim="400000"/>
          </a:ln>
        </p:spPr>
      </p:pic>
      <p:sp>
        <p:nvSpPr>
          <p:cNvPr id="138" name="線條"/>
          <p:cNvSpPr/>
          <p:nvPr/>
        </p:nvSpPr>
        <p:spPr>
          <a:xfrm flipV="1">
            <a:off x="4127499" y="4472030"/>
            <a:ext cx="1" cy="83518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  <p:sp>
        <p:nvSpPr>
          <p:cNvPr id="139" name="THANKS."/>
          <p:cNvSpPr txBox="1"/>
          <p:nvPr/>
        </p:nvSpPr>
        <p:spPr>
          <a:xfrm>
            <a:off x="4621436" y="4225500"/>
            <a:ext cx="2938933" cy="15058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7625" tIns="47625" rIns="47625" bIns="47625">
            <a:spAutoFit/>
          </a:bodyPr>
          <a:lstStyle>
            <a:lvl1pPr algn="l">
              <a:lnSpc>
                <a:spcPct val="140000"/>
              </a:lnSpc>
              <a:defRPr sz="4800">
                <a:solidFill>
                  <a:srgbClr val="00B2BF"/>
                </a:solidFill>
                <a:latin typeface="Gotham Bold"/>
                <a:ea typeface="Gotham Bold"/>
                <a:cs typeface="Gotham Bold"/>
                <a:sym typeface="Gotham Bold"/>
              </a:defRPr>
            </a:lvl1pPr>
          </a:lstStyle>
          <a:p>
            <a:r>
              <a:rPr dirty="0"/>
              <a:t>THANKS.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626" y="-1"/>
            <a:ext cx="5564519" cy="9956801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29" y="4669518"/>
            <a:ext cx="2328045" cy="465608"/>
          </a:xfrm>
          <a:prstGeom prst="rect">
            <a:avLst/>
          </a:prstGeom>
          <a:ln w="3175">
            <a:miter lim="400000"/>
          </a:ln>
        </p:spPr>
      </p:pic>
      <p:sp>
        <p:nvSpPr>
          <p:cNvPr id="126" name="線條"/>
          <p:cNvSpPr/>
          <p:nvPr/>
        </p:nvSpPr>
        <p:spPr>
          <a:xfrm flipV="1">
            <a:off x="4127499" y="4472030"/>
            <a:ext cx="1" cy="835184"/>
          </a:xfrm>
          <a:prstGeom prst="line">
            <a:avLst/>
          </a:prstGeom>
          <a:ln w="25400">
            <a:solidFill>
              <a:srgbClr val="00B2BF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/>
            </a:pPr>
            <a:endParaRPr/>
          </a:p>
        </p:txBody>
      </p:sp>
      <p:sp>
        <p:nvSpPr>
          <p:cNvPr id="127" name="發展軌跡…"/>
          <p:cNvSpPr txBox="1"/>
          <p:nvPr/>
        </p:nvSpPr>
        <p:spPr>
          <a:xfrm>
            <a:off x="4617626" y="4275091"/>
            <a:ext cx="5299528" cy="425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>
            <a:spAutoFit/>
          </a:bodyPr>
          <a:lstStyle/>
          <a:p>
            <a:pPr algn="l">
              <a:lnSpc>
                <a:spcPct val="130000"/>
              </a:lnSpc>
              <a:defRPr sz="4800">
                <a:solidFill>
                  <a:srgbClr val="00B2BF"/>
                </a:solidFill>
                <a:latin typeface="PingFang TC Semibold"/>
                <a:ea typeface="PingFang TC Semibold"/>
                <a:cs typeface="PingFang TC Semibold"/>
                <a:sym typeface="PingFang TC Semibold"/>
              </a:defRPr>
            </a:pPr>
            <a:r>
              <a:rPr lang="zh-TW" altLang="en-US" dirty="0"/>
              <a:t>老虎機企劃  俄國遊</a:t>
            </a:r>
            <a:endParaRPr lang="en-US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endParaRPr lang="en-US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主題介紹</a:t>
            </a:r>
            <a:endParaRPr lang="en-US" altLang="zh-TW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dirty="0"/>
              <a:t>- </a:t>
            </a:r>
            <a:r>
              <a:rPr lang="zh-TW" altLang="en-US" dirty="0"/>
              <a:t>遊戲規格介紹</a:t>
            </a:r>
            <a:endParaRPr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遊戲背景畫面</a:t>
            </a:r>
            <a:endParaRPr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dirty="0"/>
              <a:t>- </a:t>
            </a:r>
            <a:r>
              <a:rPr lang="zh-TW" altLang="en-US" dirty="0"/>
              <a:t>獎圖符號</a:t>
            </a:r>
            <a:endParaRPr lang="en-US" altLang="zh-TW" dirty="0"/>
          </a:p>
          <a:p>
            <a:pPr algn="l">
              <a:lnSpc>
                <a:spcPct val="130000"/>
              </a:lnSpc>
              <a:defRPr sz="2700">
                <a:solidFill>
                  <a:srgbClr val="00B2BF"/>
                </a:solidFill>
                <a:latin typeface="PingFang TC Light"/>
                <a:ea typeface="PingFang TC Light"/>
                <a:cs typeface="PingFang TC Light"/>
                <a:sym typeface="PingFang TC Light"/>
              </a:defRPr>
            </a:pPr>
            <a:r>
              <a:rPr lang="en-US" altLang="zh-TW" dirty="0"/>
              <a:t>-</a:t>
            </a:r>
            <a:r>
              <a:rPr lang="zh-TW" altLang="en-US" dirty="0"/>
              <a:t> 玩法流程介紹</a:t>
            </a:r>
            <a:endParaRPr dirty="0"/>
          </a:p>
        </p:txBody>
      </p:sp>
      <p:sp>
        <p:nvSpPr>
          <p:cNvPr id="128" name="01"/>
          <p:cNvSpPr txBox="1"/>
          <p:nvPr/>
        </p:nvSpPr>
        <p:spPr>
          <a:xfrm>
            <a:off x="1186185" y="4446800"/>
            <a:ext cx="721351" cy="8348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7625" tIns="47625" rIns="47625" bIns="47625" anchor="ctr">
            <a:spAutoFit/>
          </a:bodyPr>
          <a:lstStyle>
            <a:lvl1pPr>
              <a:defRPr sz="4800">
                <a:solidFill>
                  <a:srgbClr val="00B2B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dirty="0"/>
              <a:t>0</a:t>
            </a:r>
            <a:r>
              <a:rPr lang="en-US" altLang="zh-TW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9637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9637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9637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7625" tIns="47625" rIns="47625" bIns="47625" numCol="1" spcCol="38100" rtlCol="0" anchor="ctr">
        <a:spAutoFit/>
      </a:bodyPr>
      <a:lstStyle>
        <a:defPPr marL="0" marR="0" indent="0" algn="ctr" defTabSz="59637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5df2__x5b8c__x6210_ xmlns="b1041939-b1e1-49c8-aa54-573a0c27b5d7" xsi:nil="true"/>
    <_Flow_SignoffStatus xmlns="b1041939-b1e1-49c8-aa54-573a0c27b5d7" xsi:nil="true"/>
    <SharedWithUsers xmlns="e7db988b-608c-4ad2-87c3-9fa5d35d4e8e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74773FF947E04446B1727DCA3306544F" ma:contentTypeVersion="12" ma:contentTypeDescription="建立新的文件。" ma:contentTypeScope="" ma:versionID="2ca32ab07ee7a9cc5b118cff8db3ef7d">
  <xsd:schema xmlns:xsd="http://www.w3.org/2001/XMLSchema" xmlns:xs="http://www.w3.org/2001/XMLSchema" xmlns:p="http://schemas.microsoft.com/office/2006/metadata/properties" xmlns:ns2="b1041939-b1e1-49c8-aa54-573a0c27b5d7" xmlns:ns3="e7db988b-608c-4ad2-87c3-9fa5d35d4e8e" targetNamespace="http://schemas.microsoft.com/office/2006/metadata/properties" ma:root="true" ma:fieldsID="9f7a5bb26f70cea3fb07da62dec464bb" ns2:_="" ns3:_="">
    <xsd:import namespace="b1041939-b1e1-49c8-aa54-573a0c27b5d7"/>
    <xsd:import namespace="e7db988b-608c-4ad2-87c3-9fa5d35d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_x5df2__x5b8c__x6210_" minOccurs="0"/>
                <xsd:element ref="ns2:_Flow_SignoffStatu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041939-b1e1-49c8-aa54-573a0c27b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x5df2__x5b8c__x6210_" ma:index="17" nillable="true" ma:displayName="已完成" ma:format="Dropdown" ma:internalName="_x5df2__x5b8c__x6210_">
      <xsd:simpleType>
        <xsd:restriction base="dms:Text">
          <xsd:maxLength value="255"/>
        </xsd:restriction>
      </xsd:simpleType>
    </xsd:element>
    <xsd:element name="_Flow_SignoffStatus" ma:index="18" nillable="true" ma:displayName="簽核狀態" ma:internalName="_x7c3d__x6838__x72c0__x614b_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b988b-608c-4ad2-87c3-9fa5d35d4e8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FD5F3F-10B5-4DC5-BF45-409DCC7BB357}">
  <ds:schemaRefs>
    <ds:schemaRef ds:uri="http://schemas.microsoft.com/office/2006/metadata/properties"/>
    <ds:schemaRef ds:uri="http://schemas.microsoft.com/office/infopath/2007/PartnerControls"/>
    <ds:schemaRef ds:uri="b1041939-b1e1-49c8-aa54-573a0c27b5d7"/>
    <ds:schemaRef ds:uri="e7db988b-608c-4ad2-87c3-9fa5d35d4e8e"/>
  </ds:schemaRefs>
</ds:datastoreItem>
</file>

<file path=customXml/itemProps2.xml><?xml version="1.0" encoding="utf-8"?>
<ds:datastoreItem xmlns:ds="http://schemas.openxmlformats.org/officeDocument/2006/customXml" ds:itemID="{86CEEECC-4091-405B-A306-519085E22C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CCB438-A5AC-4194-A067-CA82C03D59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041939-b1e1-49c8-aa54-573a0c27b5d7"/>
    <ds:schemaRef ds:uri="e7db988b-608c-4ad2-87c3-9fa5d35d4e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7650</Words>
  <Application>Microsoft Office PowerPoint</Application>
  <PresentationFormat>自訂</PresentationFormat>
  <Paragraphs>1460</Paragraphs>
  <Slides>87</Slides>
  <Notes>18</Notes>
  <HiddenSlides>0</HiddenSlides>
  <MMClips>5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105" baseType="lpstr">
      <vt:lpstr>.蘋方-繁</vt:lpstr>
      <vt:lpstr>Adobe Gothic Std B</vt:lpstr>
      <vt:lpstr>Adobe 仿宋 Std R</vt:lpstr>
      <vt:lpstr>Gotham Bold</vt:lpstr>
      <vt:lpstr>Gotham Medium</vt:lpstr>
      <vt:lpstr>Gotham-Book</vt:lpstr>
      <vt:lpstr>Helvetica Light</vt:lpstr>
      <vt:lpstr>Helvetica Neue</vt:lpstr>
      <vt:lpstr>Meiryo UI</vt:lpstr>
      <vt:lpstr>Pingfang</vt:lpstr>
      <vt:lpstr>PingFang TC Light</vt:lpstr>
      <vt:lpstr>PingFang TC Semibold</vt:lpstr>
      <vt:lpstr>微軟正黑體</vt:lpstr>
      <vt:lpstr>Arial</vt:lpstr>
      <vt:lpstr>Helvetica</vt:lpstr>
      <vt:lpstr>Times New Roman</vt:lpstr>
      <vt:lpstr>Wingdings</vt:lpstr>
      <vt:lpstr>White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Bill</cp:lastModifiedBy>
  <cp:revision>9</cp:revision>
  <dcterms:modified xsi:type="dcterms:W3CDTF">2021-03-29T02:48:44Z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0x01010074773FF947E04446B1727DCA3306544F</vt:lpwstr>
  </property>
  <property fmtid="{D5CDD505-2E9C-101B-9397-08002B2CF9AE}" pid="3" name="Order">
    <vt:r8>177700</vt:r8>
  </property>
  <property fmtid="{D5CDD505-2E9C-101B-9397-08002B2CF9AE}" pid="4" name="ComplianceAssetId">
    <vt:lpwstr/>
  </property>
  <property fmtid="{D5CDD505-2E9C-101B-9397-08002B2CF9AE}" pid="5" name="_SharedFileIndex">
    <vt:lpwstr/>
  </property>
  <property fmtid="{D5CDD505-2E9C-101B-9397-08002B2CF9AE}" pid="6" name="_SourceUrl">
    <vt:lpwstr/>
  </property>
</Properties>
</file>